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541"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latin typeface="Calibri" panose="020F0502020204030204"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28" name="Date Placeholder 27"/>
          <p:cNvSpPr>
            <a:spLocks noGrp="1"/>
          </p:cNvSpPr>
          <p:nvPr>
            <p:ph type="dt" sz="half" idx="10"/>
          </p:nvPr>
        </p:nvSpPr>
        <p:spPr/>
        <p:txBody>
          <a:bodyPr/>
          <a:lstStyle/>
          <a:p>
            <a:fld id="{D7516C40-649C-4443-9DB2-C84D6777A71E}" type="datetimeFigureOut">
              <a:rPr lang="en-US" smtClean="0"/>
              <a:t>11/18/2014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4326CD-7216-4283-8BE5-6A14C57349D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latin typeface="Calibri" panose="020F0502020204030204" pitchFamily="34" charset="0"/>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516C40-649C-4443-9DB2-C84D6777A71E}"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4326CD-7216-4283-8BE5-6A14C57349D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AC4326CD-7216-4283-8BE5-6A14C57349D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7516C40-649C-4443-9DB2-C84D6777A71E}"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latin typeface="Calibri" panose="020F0502020204030204" pitchFamily="34" charset="0"/>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D7516C40-649C-4443-9DB2-C84D6777A71E}" type="datetimeFigureOut">
              <a:rPr lang="en-US" smtClean="0"/>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AC4326CD-7216-4283-8BE5-6A14C57349D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7516C40-649C-4443-9DB2-C84D6777A71E}" type="datetimeFigureOut">
              <a:rPr lang="en-US" smtClean="0"/>
              <a:t>11/18/2014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AC4326CD-7216-4283-8BE5-6A14C57349D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dirty="0" smtClean="0"/>
              <a:t>Click to edit Master title style</a:t>
            </a:r>
            <a:endParaRPr kumimoji="0" lang="en-U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7516C40-649C-4443-9DB2-C84D6777A71E}" type="datetimeFigureOut">
              <a:rPr lang="en-US" smtClean="0"/>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4326CD-7216-4283-8BE5-6A14C57349D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7516C40-649C-4443-9DB2-C84D6777A71E}" type="datetimeFigureOut">
              <a:rPr lang="en-US" smtClean="0"/>
              <a:t>11/18/2014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AC4326CD-7216-4283-8BE5-6A14C57349D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7516C40-649C-4443-9DB2-C84D6777A71E}" type="datetimeFigureOut">
              <a:rPr lang="en-US" smtClean="0"/>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AC4326CD-7216-4283-8BE5-6A14C57349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7516C40-649C-4443-9DB2-C84D6777A71E}" type="datetimeFigureOut">
              <a:rPr lang="en-US" smtClean="0"/>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AC4326CD-7216-4283-8BE5-6A14C57349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AC4326CD-7216-4283-8BE5-6A14C57349D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7516C40-649C-4443-9DB2-C84D6777A71E}" type="datetimeFigureOut">
              <a:rPr lang="en-US" smtClean="0"/>
              <a:t>11/18/2014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AC4326CD-7216-4283-8BE5-6A14C57349D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7516C40-649C-4443-9DB2-C84D6777A71E}" type="datetimeFigureOut">
              <a:rPr lang="en-US" smtClean="0"/>
              <a:t>11/18/2014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7516C40-649C-4443-9DB2-C84D6777A71E}" type="datetimeFigureOut">
              <a:rPr lang="en-US" smtClean="0"/>
              <a:t>11/18/2014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AC4326CD-7216-4283-8BE5-6A14C57349D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Calibri" panose="020F0502020204030204" pitchFamily="34" charset="0"/>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Calibri" panose="020F0502020204030204" pitchFamily="34" charset="0"/>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Calibri" panose="020F0502020204030204" pitchFamily="34" charset="0"/>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Calibri" panose="020F0502020204030204" pitchFamily="34" charset="0"/>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Calibri" panose="020F0502020204030204" pitchFamily="34" charset="0"/>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smtClean="0">
                <a:latin typeface="Calibri" panose="020F0502020204030204" pitchFamily="34" charset="0"/>
                <a:cs typeface="Calibri" panose="020F0502020204030204" pitchFamily="34" charset="0"/>
              </a:rPr>
              <a:t>Basic elements </a:t>
            </a:r>
          </a:p>
          <a:p>
            <a:r>
              <a:rPr lang="en-US" dirty="0" smtClean="0">
                <a:latin typeface="Calibri" panose="020F0502020204030204" pitchFamily="34" charset="0"/>
                <a:cs typeface="Calibri" panose="020F0502020204030204" pitchFamily="34" charset="0"/>
              </a:rPr>
              <a:t>included</a:t>
            </a:r>
          </a:p>
          <a:p>
            <a:r>
              <a:rPr lang="en-US" dirty="0" smtClean="0">
                <a:latin typeface="Calibri" panose="020F0502020204030204" pitchFamily="34" charset="0"/>
                <a:cs typeface="Calibri" panose="020F0502020204030204" pitchFamily="34" charset="0"/>
              </a:rPr>
              <a:t>In the various sections</a:t>
            </a:r>
          </a:p>
          <a:p>
            <a:r>
              <a:rPr lang="en-US" dirty="0" smtClean="0">
                <a:latin typeface="Calibri" panose="020F0502020204030204" pitchFamily="34" charset="0"/>
                <a:cs typeface="Calibri" panose="020F0502020204030204" pitchFamily="34" charset="0"/>
              </a:rPr>
              <a:t>Of the</a:t>
            </a:r>
          </a:p>
          <a:p>
            <a:r>
              <a:rPr lang="en-US" dirty="0" smtClean="0">
                <a:latin typeface="Calibri" panose="020F0502020204030204" pitchFamily="34" charset="0"/>
                <a:cs typeface="Calibri" panose="020F0502020204030204" pitchFamily="34" charset="0"/>
              </a:rPr>
              <a:t>Statement of Cash Flows</a:t>
            </a:r>
          </a:p>
          <a:p>
            <a:r>
              <a:rPr lang="en-US" dirty="0" smtClean="0">
                <a:latin typeface="Calibri" panose="020F0502020204030204" pitchFamily="34" charset="0"/>
                <a:cs typeface="Calibri" panose="020F0502020204030204" pitchFamily="34" charset="0"/>
              </a:rPr>
              <a:t>Operating, Investments and financing</a:t>
            </a:r>
            <a:endParaRPr lang="en-US" dirty="0">
              <a:latin typeface="Calibri" panose="020F0502020204030204" pitchFamily="34" charset="0"/>
              <a:cs typeface="Calibri" panose="020F0502020204030204" pitchFamily="34" charset="0"/>
            </a:endParaRPr>
          </a:p>
        </p:txBody>
      </p:sp>
      <p:sp>
        <p:nvSpPr>
          <p:cNvPr id="2" name="Title 1"/>
          <p:cNvSpPr>
            <a:spLocks noGrp="1"/>
          </p:cNvSpPr>
          <p:nvPr>
            <p:ph type="ctrTitle"/>
          </p:nvPr>
        </p:nvSpPr>
        <p:spPr/>
        <p:txBody>
          <a:bodyPr/>
          <a:lstStyle/>
          <a:p>
            <a:r>
              <a:rPr lang="en-US" dirty="0" smtClean="0">
                <a:latin typeface="Calibri" panose="020F0502020204030204" pitchFamily="34" charset="0"/>
                <a:cs typeface="Calibri" panose="020F0502020204030204" pitchFamily="34" charset="0"/>
              </a:rPr>
              <a:t>Statement of Cash Flows</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26051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Cash Flows</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63924" y="1676400"/>
            <a:ext cx="8216153" cy="4343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400003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Statement of Cash Flows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p:txBody>
          <a:bodyPr/>
          <a:lstStyle/>
          <a:p>
            <a:r>
              <a:rPr lang="en-US" dirty="0" smtClean="0">
                <a:latin typeface="Calibri" panose="020F0502020204030204" pitchFamily="34" charset="0"/>
                <a:cs typeface="Calibri" panose="020F0502020204030204" pitchFamily="34" charset="0"/>
              </a:rPr>
              <a:t>The Statement of Cash Flows is one of the four basic financial statements in addition to the income statement, statement of owner’s equity/statement of retained earnings and balance sheet</a:t>
            </a:r>
          </a:p>
          <a:p>
            <a:r>
              <a:rPr lang="en-US" dirty="0" smtClean="0">
                <a:latin typeface="Calibri" panose="020F0502020204030204" pitchFamily="34" charset="0"/>
                <a:cs typeface="Calibri" panose="020F0502020204030204" pitchFamily="34" charset="0"/>
              </a:rPr>
              <a:t>The Statement of Cash Flows has four sections</a:t>
            </a:r>
          </a:p>
          <a:p>
            <a:pPr lvl="1"/>
            <a:r>
              <a:rPr lang="en-US" dirty="0" smtClean="0">
                <a:latin typeface="Calibri" panose="020F0502020204030204" pitchFamily="34" charset="0"/>
                <a:cs typeface="Calibri" panose="020F0502020204030204" pitchFamily="34" charset="0"/>
              </a:rPr>
              <a:t>Operating</a:t>
            </a:r>
          </a:p>
          <a:p>
            <a:pPr lvl="1"/>
            <a:r>
              <a:rPr lang="en-US" dirty="0" smtClean="0">
                <a:latin typeface="Calibri" panose="020F0502020204030204" pitchFamily="34" charset="0"/>
                <a:cs typeface="Calibri" panose="020F0502020204030204" pitchFamily="34" charset="0"/>
              </a:rPr>
              <a:t>Investing </a:t>
            </a:r>
          </a:p>
          <a:p>
            <a:pPr lvl="1"/>
            <a:r>
              <a:rPr lang="en-US" dirty="0" smtClean="0">
                <a:latin typeface="Calibri" panose="020F0502020204030204" pitchFamily="34" charset="0"/>
                <a:cs typeface="Calibri" panose="020F0502020204030204" pitchFamily="34" charset="0"/>
              </a:rPr>
              <a:t>Financing</a:t>
            </a:r>
          </a:p>
          <a:p>
            <a:pPr lvl="1"/>
            <a:r>
              <a:rPr lang="en-US" dirty="0" smtClean="0">
                <a:latin typeface="Calibri" panose="020F0502020204030204" pitchFamily="34" charset="0"/>
                <a:cs typeface="Calibri" panose="020F0502020204030204" pitchFamily="34" charset="0"/>
              </a:rPr>
              <a:t>Disclosures of non-cash investing and financing transactions</a:t>
            </a:r>
          </a:p>
        </p:txBody>
      </p:sp>
    </p:spTree>
    <p:extLst>
      <p:ext uri="{BB962C8B-B14F-4D97-AF65-F5344CB8AC3E}">
        <p14:creationId xmlns:p14="http://schemas.microsoft.com/office/powerpoint/2010/main" val="12951976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Statement of Cash Flows</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p:txBody>
          <a:bodyPr/>
          <a:lstStyle/>
          <a:p>
            <a:r>
              <a:rPr lang="en-US" dirty="0" smtClean="0">
                <a:latin typeface="Calibri" panose="020F0502020204030204" pitchFamily="34" charset="0"/>
                <a:cs typeface="Calibri" panose="020F0502020204030204" pitchFamily="34" charset="0"/>
              </a:rPr>
              <a:t>Provides a detail of how cash was obtained and spent by the company in operating its business (operating), investing in its infrastructure (investing), and financing its operations (financing).</a:t>
            </a:r>
          </a:p>
          <a:p>
            <a:r>
              <a:rPr lang="en-US" dirty="0" smtClean="0">
                <a:latin typeface="Calibri" panose="020F0502020204030204" pitchFamily="34" charset="0"/>
                <a:cs typeface="Calibri" panose="020F0502020204030204" pitchFamily="34" charset="0"/>
              </a:rPr>
              <a:t>The statement informs the reader if cash has been obtained through operating the company, through selling assets or by borrowing money or </a:t>
            </a:r>
            <a:r>
              <a:rPr lang="en-US" dirty="0" smtClean="0">
                <a:cs typeface="Calibri" panose="020F0502020204030204" pitchFamily="34" charset="0"/>
              </a:rPr>
              <a:t>issuing</a:t>
            </a:r>
            <a:r>
              <a:rPr lang="en-US" dirty="0" smtClean="0">
                <a:latin typeface="Calibri" panose="020F0502020204030204" pitchFamily="34" charset="0"/>
                <a:cs typeface="Calibri" panose="020F0502020204030204" pitchFamily="34" charset="0"/>
              </a:rPr>
              <a:t> stock. </a:t>
            </a:r>
          </a:p>
          <a:p>
            <a:r>
              <a:rPr lang="en-US" dirty="0" smtClean="0">
                <a:cs typeface="Calibri" panose="020F0502020204030204" pitchFamily="34" charset="0"/>
              </a:rPr>
              <a:t>Healthy companies primarily generate cash flow from operating activities not from selling off assets or issuing stock or incurring debt. </a:t>
            </a: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82097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cs typeface="Calibri" panose="020F0502020204030204" pitchFamily="34" charset="0"/>
              </a:rPr>
              <a:t>Operating Section</a:t>
            </a:r>
            <a:endParaRPr lang="en-US" dirty="0">
              <a:latin typeface="Calibri" panose="020F0502020204030204" pitchFamily="34" charset="0"/>
              <a:cs typeface="Calibri" panose="020F0502020204030204" pitchFamily="34" charset="0"/>
            </a:endParaRPr>
          </a:p>
        </p:txBody>
      </p:sp>
      <p:sp>
        <p:nvSpPr>
          <p:cNvPr id="3" name="Content Placeholder 2"/>
          <p:cNvSpPr>
            <a:spLocks noGrp="1"/>
          </p:cNvSpPr>
          <p:nvPr>
            <p:ph sz="quarter" idx="1"/>
          </p:nvPr>
        </p:nvSpPr>
        <p:spPr/>
        <p:txBody>
          <a:bodyPr>
            <a:normAutofit fontScale="77500" lnSpcReduction="20000"/>
          </a:bodyPr>
          <a:lstStyle/>
          <a:p>
            <a:r>
              <a:rPr lang="en-US" dirty="0" smtClean="0">
                <a:latin typeface="Calibri" panose="020F0502020204030204" pitchFamily="34" charset="0"/>
                <a:cs typeface="Calibri" panose="020F0502020204030204" pitchFamily="34" charset="0"/>
              </a:rPr>
              <a:t>How much cash was generated and spent through conducting the business of the company.  Starts with net </a:t>
            </a:r>
            <a:r>
              <a:rPr lang="en-US" dirty="0" smtClean="0">
                <a:latin typeface="Calibri" panose="020F0502020204030204" pitchFamily="34" charset="0"/>
                <a:cs typeface="Calibri" panose="020F0502020204030204" pitchFamily="34" charset="0"/>
              </a:rPr>
              <a:t>income and will disclose gains and losses from asset sales and retirement of liabilities</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Increases and decreases in the </a:t>
            </a:r>
            <a:r>
              <a:rPr lang="en-US" dirty="0" smtClean="0">
                <a:cs typeface="Calibri" panose="020F0502020204030204" pitchFamily="34" charset="0"/>
              </a:rPr>
              <a:t>balances of </a:t>
            </a:r>
            <a:r>
              <a:rPr lang="en-US" dirty="0">
                <a:cs typeface="Calibri" panose="020F0502020204030204" pitchFamily="34" charset="0"/>
              </a:rPr>
              <a:t>c</a:t>
            </a:r>
            <a:r>
              <a:rPr lang="en-US" dirty="0" smtClean="0">
                <a:latin typeface="Calibri" panose="020F0502020204030204" pitchFamily="34" charset="0"/>
                <a:cs typeface="Calibri" panose="020F0502020204030204" pitchFamily="34" charset="0"/>
              </a:rPr>
              <a:t>urrent </a:t>
            </a:r>
            <a:r>
              <a:rPr lang="en-US" dirty="0" smtClean="0">
                <a:latin typeface="Calibri" panose="020F0502020204030204" pitchFamily="34" charset="0"/>
                <a:cs typeface="Calibri" panose="020F0502020204030204" pitchFamily="34" charset="0"/>
              </a:rPr>
              <a:t>assets and current liabilities of </a:t>
            </a:r>
            <a:r>
              <a:rPr lang="en-US" dirty="0" smtClean="0">
                <a:latin typeface="Calibri" panose="020F0502020204030204" pitchFamily="34" charset="0"/>
                <a:cs typeface="Calibri" panose="020F0502020204030204" pitchFamily="34" charset="0"/>
              </a:rPr>
              <a:t>business are shown in </a:t>
            </a:r>
            <a:r>
              <a:rPr lang="en-US" smtClean="0">
                <a:latin typeface="Calibri" panose="020F0502020204030204" pitchFamily="34" charset="0"/>
                <a:cs typeface="Calibri" panose="020F0502020204030204" pitchFamily="34" charset="0"/>
              </a:rPr>
              <a:t>this section</a:t>
            </a:r>
            <a:endParaRPr lang="en-US" dirty="0" smtClean="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Includes cash from </a:t>
            </a:r>
          </a:p>
          <a:p>
            <a:pPr lvl="1"/>
            <a:r>
              <a:rPr lang="en-US" dirty="0" smtClean="0">
                <a:latin typeface="Calibri" panose="020F0502020204030204" pitchFamily="34" charset="0"/>
                <a:cs typeface="Calibri" panose="020F0502020204030204" pitchFamily="34" charset="0"/>
              </a:rPr>
              <a:t>Customers on cash sales</a:t>
            </a:r>
          </a:p>
          <a:p>
            <a:pPr lvl="1"/>
            <a:r>
              <a:rPr lang="en-US" dirty="0" smtClean="0">
                <a:latin typeface="Calibri" panose="020F0502020204030204" pitchFamily="34" charset="0"/>
                <a:cs typeface="Calibri" panose="020F0502020204030204" pitchFamily="34" charset="0"/>
              </a:rPr>
              <a:t>Collections on credit sales</a:t>
            </a:r>
          </a:p>
          <a:p>
            <a:pPr lvl="1"/>
            <a:r>
              <a:rPr lang="en-US" dirty="0" smtClean="0">
                <a:latin typeface="Calibri" panose="020F0502020204030204" pitchFamily="34" charset="0"/>
                <a:cs typeface="Calibri" panose="020F0502020204030204" pitchFamily="34" charset="0"/>
              </a:rPr>
              <a:t>Borrowers on interest</a:t>
            </a:r>
          </a:p>
          <a:p>
            <a:pPr lvl="1"/>
            <a:r>
              <a:rPr lang="en-US" dirty="0" smtClean="0">
                <a:latin typeface="Calibri" panose="020F0502020204030204" pitchFamily="34" charset="0"/>
                <a:cs typeface="Calibri" panose="020F0502020204030204" pitchFamily="34" charset="0"/>
              </a:rPr>
              <a:t>Dividends received from investments in other companies</a:t>
            </a:r>
          </a:p>
          <a:p>
            <a:pPr lvl="1"/>
            <a:r>
              <a:rPr lang="en-US" dirty="0" smtClean="0">
                <a:latin typeface="Calibri" panose="020F0502020204030204" pitchFamily="34" charset="0"/>
                <a:cs typeface="Calibri" panose="020F0502020204030204" pitchFamily="34" charset="0"/>
              </a:rPr>
              <a:t>Lawsuit settlements</a:t>
            </a:r>
          </a:p>
          <a:p>
            <a:r>
              <a:rPr lang="en-US" dirty="0" smtClean="0">
                <a:latin typeface="Calibri" panose="020F0502020204030204" pitchFamily="34" charset="0"/>
                <a:cs typeface="Calibri" panose="020F0502020204030204" pitchFamily="34" charset="0"/>
              </a:rPr>
              <a:t>Includes </a:t>
            </a:r>
            <a:r>
              <a:rPr lang="en-US" dirty="0">
                <a:latin typeface="Calibri" panose="020F0502020204030204" pitchFamily="34" charset="0"/>
                <a:cs typeface="Calibri" panose="020F0502020204030204" pitchFamily="34" charset="0"/>
              </a:rPr>
              <a:t>cash spent </a:t>
            </a:r>
            <a:r>
              <a:rPr lang="en-US" dirty="0" smtClean="0">
                <a:latin typeface="Calibri" panose="020F0502020204030204" pitchFamily="34" charset="0"/>
                <a:cs typeface="Calibri" panose="020F0502020204030204" pitchFamily="34" charset="0"/>
              </a:rPr>
              <a:t>on</a:t>
            </a:r>
          </a:p>
          <a:p>
            <a:pPr lvl="1"/>
            <a:r>
              <a:rPr lang="en-US" dirty="0" smtClean="0">
                <a:latin typeface="Calibri" panose="020F0502020204030204" pitchFamily="34" charset="0"/>
                <a:cs typeface="Calibri" panose="020F0502020204030204" pitchFamily="34" charset="0"/>
              </a:rPr>
              <a:t>Salaries and wages</a:t>
            </a:r>
          </a:p>
          <a:p>
            <a:pPr lvl="1"/>
            <a:r>
              <a:rPr lang="en-US" dirty="0" smtClean="0">
                <a:latin typeface="Calibri" panose="020F0502020204030204" pitchFamily="34" charset="0"/>
                <a:cs typeface="Calibri" panose="020F0502020204030204" pitchFamily="34" charset="0"/>
              </a:rPr>
              <a:t>Vendors for goods and services</a:t>
            </a:r>
          </a:p>
          <a:p>
            <a:pPr lvl="1"/>
            <a:r>
              <a:rPr lang="en-US" dirty="0" smtClean="0">
                <a:latin typeface="Calibri" panose="020F0502020204030204" pitchFamily="34" charset="0"/>
                <a:cs typeface="Calibri" panose="020F0502020204030204" pitchFamily="34" charset="0"/>
              </a:rPr>
              <a:t>Taxes and governmental fines</a:t>
            </a:r>
          </a:p>
          <a:p>
            <a:pPr lvl="1"/>
            <a:r>
              <a:rPr lang="en-US" dirty="0" smtClean="0">
                <a:latin typeface="Calibri" panose="020F0502020204030204" pitchFamily="34" charset="0"/>
                <a:cs typeface="Calibri" panose="020F0502020204030204" pitchFamily="34" charset="0"/>
              </a:rPr>
              <a:t>Interest paid to lenders</a:t>
            </a:r>
          </a:p>
          <a:p>
            <a:pPr lvl="1"/>
            <a:endParaRPr lang="en-US" dirty="0">
              <a:latin typeface="Calibri" panose="020F0502020204030204" pitchFamily="34" charset="0"/>
              <a:cs typeface="Calibri" panose="020F0502020204030204" pitchFamily="34" charset="0"/>
            </a:endParaRPr>
          </a:p>
          <a:p>
            <a:pPr marL="274320" lvl="1" indent="0">
              <a:buNone/>
            </a:pPr>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1448482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Investing Section</a:t>
            </a:r>
            <a:endParaRPr lang="en-US" dirty="0">
              <a:latin typeface="Calibri" panose="020F0502020204030204" pitchFamily="34" charset="0"/>
            </a:endParaRPr>
          </a:p>
        </p:txBody>
      </p:sp>
      <p:sp>
        <p:nvSpPr>
          <p:cNvPr id="3" name="Content Placeholder 2"/>
          <p:cNvSpPr>
            <a:spLocks noGrp="1"/>
          </p:cNvSpPr>
          <p:nvPr>
            <p:ph sz="quarter" idx="1"/>
          </p:nvPr>
        </p:nvSpPr>
        <p:spPr/>
        <p:txBody>
          <a:bodyPr/>
          <a:lstStyle/>
          <a:p>
            <a:r>
              <a:rPr lang="en-US" dirty="0" smtClean="0">
                <a:latin typeface="Calibri" panose="020F0502020204030204" pitchFamily="34" charset="0"/>
              </a:rPr>
              <a:t>Long-Term Assets including</a:t>
            </a:r>
          </a:p>
          <a:p>
            <a:pPr lvl="1"/>
            <a:r>
              <a:rPr lang="en-US" dirty="0">
                <a:latin typeface="Calibri" panose="020F0502020204030204" pitchFamily="34" charset="0"/>
              </a:rPr>
              <a:t>P</a:t>
            </a:r>
            <a:r>
              <a:rPr lang="en-US" dirty="0" smtClean="0">
                <a:latin typeface="Calibri" panose="020F0502020204030204" pitchFamily="34" charset="0"/>
              </a:rPr>
              <a:t>urchase and sale of long-term assets</a:t>
            </a:r>
          </a:p>
          <a:p>
            <a:pPr lvl="1"/>
            <a:r>
              <a:rPr lang="en-US" dirty="0" smtClean="0">
                <a:latin typeface="Calibri" panose="020F0502020204030204" pitchFamily="34" charset="0"/>
              </a:rPr>
              <a:t>Investments in the securities of other corporations</a:t>
            </a:r>
          </a:p>
          <a:p>
            <a:pPr lvl="1"/>
            <a:r>
              <a:rPr lang="en-US" dirty="0" smtClean="0">
                <a:latin typeface="Calibri" panose="020F0502020204030204" pitchFamily="34" charset="0"/>
              </a:rPr>
              <a:t>Lending and collection money for notes receivable for non-sales transactions</a:t>
            </a:r>
          </a:p>
          <a:p>
            <a:pPr lvl="2"/>
            <a:r>
              <a:rPr lang="en-US" dirty="0" smtClean="0">
                <a:latin typeface="Calibri" panose="020F0502020204030204" pitchFamily="34" charset="0"/>
              </a:rPr>
              <a:t>If the note receivable is to a customer, then it is included in the operating section </a:t>
            </a:r>
          </a:p>
          <a:p>
            <a:pPr lvl="2"/>
            <a:r>
              <a:rPr lang="en-US" dirty="0" smtClean="0">
                <a:latin typeface="Calibri" panose="020F0502020204030204" pitchFamily="34" charset="0"/>
              </a:rPr>
              <a:t>If the note receivable is not related to sales, then collection of the principal is included in the investing section but collection of interest is included in the operating section</a:t>
            </a:r>
          </a:p>
          <a:p>
            <a:pPr lvl="3"/>
            <a:r>
              <a:rPr lang="en-US" dirty="0" smtClean="0">
                <a:latin typeface="Calibri" panose="020F0502020204030204" pitchFamily="34" charset="0"/>
              </a:rPr>
              <a:t>Easiest way to remember:  Only the principal on notes for non-sales transactions are included in the Investing section</a:t>
            </a:r>
          </a:p>
          <a:p>
            <a:endParaRPr lang="en-US" dirty="0">
              <a:latin typeface="Calibri" panose="020F0502020204030204" pitchFamily="34" charset="0"/>
            </a:endParaRPr>
          </a:p>
        </p:txBody>
      </p:sp>
    </p:spTree>
    <p:extLst>
      <p:ext uri="{BB962C8B-B14F-4D97-AF65-F5344CB8AC3E}">
        <p14:creationId xmlns:p14="http://schemas.microsoft.com/office/powerpoint/2010/main" val="11239128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Investing Section</a:t>
            </a:r>
            <a:endParaRPr lang="en-US" dirty="0"/>
          </a:p>
        </p:txBody>
      </p:sp>
      <p:sp>
        <p:nvSpPr>
          <p:cNvPr id="3" name="Content Placeholder 2"/>
          <p:cNvSpPr>
            <a:spLocks noGrp="1"/>
          </p:cNvSpPr>
          <p:nvPr>
            <p:ph sz="quarter" idx="1"/>
          </p:nvPr>
        </p:nvSpPr>
        <p:spPr/>
        <p:txBody>
          <a:bodyPr/>
          <a:lstStyle/>
          <a:p>
            <a:r>
              <a:rPr lang="en-US" dirty="0" smtClean="0"/>
              <a:t>Cash from</a:t>
            </a:r>
          </a:p>
          <a:p>
            <a:pPr lvl="1"/>
            <a:r>
              <a:rPr lang="en-US" dirty="0"/>
              <a:t>Selling long-term assets</a:t>
            </a:r>
          </a:p>
          <a:p>
            <a:pPr lvl="1"/>
            <a:r>
              <a:rPr lang="en-US" dirty="0"/>
              <a:t>Selling investments in </a:t>
            </a:r>
            <a:r>
              <a:rPr lang="en-US" dirty="0" smtClean="0"/>
              <a:t>securities of other companies</a:t>
            </a:r>
            <a:endParaRPr lang="en-US" dirty="0"/>
          </a:p>
          <a:p>
            <a:pPr lvl="1"/>
            <a:r>
              <a:rPr lang="en-US" dirty="0"/>
              <a:t>Collection of principal on non-sales notes </a:t>
            </a:r>
            <a:r>
              <a:rPr lang="en-US" dirty="0" smtClean="0"/>
              <a:t>receivable</a:t>
            </a:r>
          </a:p>
          <a:p>
            <a:pPr lvl="1"/>
            <a:endParaRPr lang="en-US" dirty="0" smtClean="0"/>
          </a:p>
          <a:p>
            <a:r>
              <a:rPr lang="en-US" dirty="0" smtClean="0"/>
              <a:t>Cash paid to </a:t>
            </a:r>
          </a:p>
          <a:p>
            <a:pPr lvl="1"/>
            <a:r>
              <a:rPr lang="en-US" dirty="0" smtClean="0"/>
              <a:t>Purchase long-term assets</a:t>
            </a:r>
          </a:p>
          <a:p>
            <a:pPr lvl="1"/>
            <a:r>
              <a:rPr lang="en-US" dirty="0" smtClean="0"/>
              <a:t>Purchase investments in securities of other companies</a:t>
            </a:r>
          </a:p>
          <a:p>
            <a:pPr lvl="1"/>
            <a:r>
              <a:rPr lang="en-US" dirty="0" smtClean="0"/>
              <a:t>Make loans on non-sales transactions</a:t>
            </a:r>
          </a:p>
          <a:p>
            <a:pPr lvl="1"/>
            <a:endParaRPr lang="en-US" dirty="0" smtClean="0"/>
          </a:p>
          <a:p>
            <a:pPr lvl="1"/>
            <a:endParaRPr lang="en-US" dirty="0" smtClean="0"/>
          </a:p>
          <a:p>
            <a:pPr lvl="1"/>
            <a:endParaRPr lang="en-US" dirty="0" smtClean="0"/>
          </a:p>
          <a:p>
            <a:pPr marL="274320" lvl="1" indent="0">
              <a:buNone/>
            </a:pPr>
            <a:endParaRPr lang="en-US" dirty="0" smtClean="0"/>
          </a:p>
        </p:txBody>
      </p:sp>
    </p:spTree>
    <p:extLst>
      <p:ext uri="{BB962C8B-B14F-4D97-AF65-F5344CB8AC3E}">
        <p14:creationId xmlns:p14="http://schemas.microsoft.com/office/powerpoint/2010/main" val="75003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Section</a:t>
            </a:r>
            <a:endParaRPr lang="en-US" dirty="0"/>
          </a:p>
        </p:txBody>
      </p:sp>
      <p:sp>
        <p:nvSpPr>
          <p:cNvPr id="3" name="Content Placeholder 2"/>
          <p:cNvSpPr>
            <a:spLocks noGrp="1"/>
          </p:cNvSpPr>
          <p:nvPr>
            <p:ph sz="quarter" idx="1"/>
          </p:nvPr>
        </p:nvSpPr>
        <p:spPr/>
        <p:txBody>
          <a:bodyPr/>
          <a:lstStyle/>
          <a:p>
            <a:r>
              <a:rPr lang="en-US" dirty="0" smtClean="0"/>
              <a:t>Long-Term Liabilities and Stockholders’ Equity</a:t>
            </a:r>
          </a:p>
          <a:p>
            <a:r>
              <a:rPr lang="en-US" dirty="0" smtClean="0"/>
              <a:t>Include transactions related to company’s owners and creditors</a:t>
            </a:r>
          </a:p>
          <a:p>
            <a:pPr lvl="1"/>
            <a:r>
              <a:rPr lang="en-US" dirty="0"/>
              <a:t>Investments from owners and </a:t>
            </a:r>
            <a:r>
              <a:rPr lang="en-US" dirty="0" smtClean="0"/>
              <a:t>cash/dividends </a:t>
            </a:r>
            <a:r>
              <a:rPr lang="en-US" dirty="0"/>
              <a:t>paid to owners</a:t>
            </a:r>
          </a:p>
          <a:p>
            <a:pPr lvl="1"/>
            <a:r>
              <a:rPr lang="en-US" dirty="0" smtClean="0"/>
              <a:t>Transactions related to loans</a:t>
            </a:r>
          </a:p>
          <a:p>
            <a:pPr lvl="1"/>
            <a:r>
              <a:rPr lang="en-US" dirty="0" smtClean="0"/>
              <a:t>Transactions related to bonds</a:t>
            </a:r>
          </a:p>
        </p:txBody>
      </p:sp>
    </p:spTree>
    <p:extLst>
      <p:ext uri="{BB962C8B-B14F-4D97-AF65-F5344CB8AC3E}">
        <p14:creationId xmlns:p14="http://schemas.microsoft.com/office/powerpoint/2010/main" val="16700746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Financing Section</a:t>
            </a:r>
            <a:endParaRPr lang="en-US" dirty="0"/>
          </a:p>
        </p:txBody>
      </p:sp>
      <p:sp>
        <p:nvSpPr>
          <p:cNvPr id="3" name="Content Placeholder 2"/>
          <p:cNvSpPr>
            <a:spLocks noGrp="1"/>
          </p:cNvSpPr>
          <p:nvPr>
            <p:ph sz="quarter" idx="1"/>
          </p:nvPr>
        </p:nvSpPr>
        <p:spPr/>
        <p:txBody>
          <a:bodyPr/>
          <a:lstStyle/>
          <a:p>
            <a:r>
              <a:rPr lang="en-US" dirty="0" smtClean="0"/>
              <a:t>Cash from</a:t>
            </a:r>
          </a:p>
          <a:p>
            <a:pPr lvl="1"/>
            <a:r>
              <a:rPr lang="en-US" dirty="0"/>
              <a:t>I</a:t>
            </a:r>
            <a:r>
              <a:rPr lang="en-US" dirty="0" smtClean="0"/>
              <a:t>ssuing stock shares</a:t>
            </a:r>
            <a:endParaRPr lang="en-US" dirty="0"/>
          </a:p>
          <a:p>
            <a:pPr lvl="1"/>
            <a:r>
              <a:rPr lang="en-US" dirty="0" smtClean="0"/>
              <a:t>Issuing short-term or long-term debt</a:t>
            </a:r>
          </a:p>
          <a:p>
            <a:pPr lvl="1"/>
            <a:r>
              <a:rPr lang="en-US" dirty="0" smtClean="0"/>
              <a:t>Contributions from owners </a:t>
            </a:r>
          </a:p>
          <a:p>
            <a:pPr lvl="1"/>
            <a:r>
              <a:rPr lang="en-US" dirty="0" smtClean="0"/>
              <a:t>Issuing bonds</a:t>
            </a:r>
          </a:p>
          <a:p>
            <a:r>
              <a:rPr lang="en-US" dirty="0" smtClean="0"/>
              <a:t>Cash paid to </a:t>
            </a:r>
          </a:p>
          <a:p>
            <a:pPr lvl="1"/>
            <a:r>
              <a:rPr lang="en-US" dirty="0" smtClean="0"/>
              <a:t>Owners for dividends</a:t>
            </a:r>
          </a:p>
          <a:p>
            <a:pPr lvl="1"/>
            <a:r>
              <a:rPr lang="en-US" dirty="0" smtClean="0"/>
              <a:t>Owners as withdrawals</a:t>
            </a:r>
          </a:p>
          <a:p>
            <a:pPr lvl="1"/>
            <a:r>
              <a:rPr lang="en-US" dirty="0" smtClean="0"/>
              <a:t>Purchase treasury shares</a:t>
            </a:r>
          </a:p>
          <a:p>
            <a:pPr lvl="1"/>
            <a:r>
              <a:rPr lang="en-US" dirty="0" smtClean="0"/>
              <a:t>Repay principal on loans – Interest is always in the operating section</a:t>
            </a:r>
          </a:p>
          <a:p>
            <a:pPr marL="274320" lvl="1" indent="0">
              <a:buNone/>
            </a:pPr>
            <a:endParaRPr lang="en-US" dirty="0" smtClean="0"/>
          </a:p>
          <a:p>
            <a:pPr lvl="1"/>
            <a:endParaRPr lang="en-US" dirty="0" smtClean="0"/>
          </a:p>
          <a:p>
            <a:pPr lvl="1"/>
            <a:endParaRPr lang="en-US" dirty="0" smtClean="0"/>
          </a:p>
          <a:p>
            <a:pPr marL="274320" lvl="1" indent="0">
              <a:buNone/>
            </a:pPr>
            <a:endParaRPr lang="en-US" dirty="0" smtClean="0"/>
          </a:p>
        </p:txBody>
      </p:sp>
    </p:spTree>
    <p:extLst>
      <p:ext uri="{BB962C8B-B14F-4D97-AF65-F5344CB8AC3E}">
        <p14:creationId xmlns:p14="http://schemas.microsoft.com/office/powerpoint/2010/main" val="7000190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Non-Cash Investing and Financing</a:t>
            </a:r>
            <a:endParaRPr lang="en-US" dirty="0"/>
          </a:p>
        </p:txBody>
      </p:sp>
      <p:sp>
        <p:nvSpPr>
          <p:cNvPr id="3" name="Content Placeholder 2"/>
          <p:cNvSpPr>
            <a:spLocks noGrp="1"/>
          </p:cNvSpPr>
          <p:nvPr>
            <p:ph sz="quarter" idx="1"/>
          </p:nvPr>
        </p:nvSpPr>
        <p:spPr>
          <a:xfrm>
            <a:off x="320040" y="1143000"/>
            <a:ext cx="8503920" cy="4572000"/>
          </a:xfrm>
        </p:spPr>
        <p:txBody>
          <a:bodyPr>
            <a:normAutofit/>
          </a:bodyPr>
          <a:lstStyle/>
          <a:p>
            <a:endParaRPr lang="en-US" sz="2000" dirty="0" smtClean="0"/>
          </a:p>
          <a:p>
            <a:endParaRPr lang="en-US" sz="2000" dirty="0"/>
          </a:p>
          <a:p>
            <a:endParaRPr lang="en-US" sz="2000" dirty="0" smtClean="0"/>
          </a:p>
          <a:p>
            <a:r>
              <a:rPr lang="en-US" sz="2000" dirty="0" smtClean="0"/>
              <a:t>When </a:t>
            </a:r>
            <a:r>
              <a:rPr lang="en-US" sz="2000" dirty="0"/>
              <a:t>important investing and financing activities do not affect cash receipts or payments, they are still disclosed at the bottom of the statement of cash flows or in a note to the statement because of their importance and the </a:t>
            </a:r>
            <a:r>
              <a:rPr lang="en-US" sz="2000" i="1" dirty="0"/>
              <a:t>full-disclosure principle</a:t>
            </a:r>
            <a:r>
              <a:rPr lang="en-US" sz="2000" dirty="0"/>
              <a:t>. </a:t>
            </a:r>
            <a:endParaRPr lang="en-US" sz="2000" dirty="0" smtClean="0"/>
          </a:p>
          <a:p>
            <a:r>
              <a:rPr lang="en-US" sz="2000" dirty="0" smtClean="0"/>
              <a:t>Examples:</a:t>
            </a:r>
          </a:p>
          <a:p>
            <a:pPr lvl="1"/>
            <a:r>
              <a:rPr lang="en-US" sz="1500" dirty="0" smtClean="0"/>
              <a:t>Purchase of </a:t>
            </a:r>
            <a:r>
              <a:rPr lang="en-US" sz="1500" dirty="0"/>
              <a:t>long-term assets using a long-term note payable (loan). This transaction involves both investing and financing activities but does not affect any cash inflow or outflow and is not reported in any of the three sections of the statement of cash flows. </a:t>
            </a:r>
            <a:endParaRPr lang="en-US" sz="1500" dirty="0" smtClean="0"/>
          </a:p>
          <a:p>
            <a:pPr lvl="1"/>
            <a:r>
              <a:rPr lang="en-US" sz="1500" smtClean="0"/>
              <a:t>Purchase </a:t>
            </a:r>
            <a:r>
              <a:rPr lang="en-US" sz="1500" dirty="0" smtClean="0"/>
              <a:t>of long-term assets by issuing shares </a:t>
            </a:r>
            <a:r>
              <a:rPr lang="en-US" sz="1500" smtClean="0"/>
              <a:t>of stock</a:t>
            </a:r>
            <a:endParaRPr lang="en-US" sz="1500" dirty="0" smtClean="0"/>
          </a:p>
          <a:p>
            <a:pPr lvl="1"/>
            <a:r>
              <a:rPr lang="en-US" sz="1500" dirty="0" smtClean="0"/>
              <a:t>Retirement of bonds by issuing shares of stock</a:t>
            </a:r>
          </a:p>
          <a:p>
            <a:pPr lvl="1"/>
            <a:r>
              <a:rPr lang="en-US" sz="1500" dirty="0" smtClean="0"/>
              <a:t>Converting preferred stock to common stock</a:t>
            </a:r>
          </a:p>
          <a:p>
            <a:pPr lvl="1"/>
            <a:endParaRPr lang="en-US" sz="1500" dirty="0"/>
          </a:p>
        </p:txBody>
      </p:sp>
    </p:spTree>
    <p:extLst>
      <p:ext uri="{BB962C8B-B14F-4D97-AF65-F5344CB8AC3E}">
        <p14:creationId xmlns:p14="http://schemas.microsoft.com/office/powerpoint/2010/main" val="300881363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1185</TotalTime>
  <Words>584</Words>
  <Application>Microsoft Office PowerPoint</Application>
  <PresentationFormat>On-screen Show (4:3)</PresentationFormat>
  <Paragraphs>84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Statement of Cash Flows</vt:lpstr>
      <vt:lpstr>Statement of Cash Flows</vt:lpstr>
      <vt:lpstr>Statement of Cash Flows</vt:lpstr>
      <vt:lpstr>Operating Section</vt:lpstr>
      <vt:lpstr>Investing Section</vt:lpstr>
      <vt:lpstr>Investing Section</vt:lpstr>
      <vt:lpstr>Financing Section</vt:lpstr>
      <vt:lpstr>Financing Section</vt:lpstr>
      <vt:lpstr>Non-Cash Investing and Financing</vt:lpstr>
      <vt:lpstr>Statement of Cash Flows</vt:lpstr>
    </vt:vector>
  </TitlesOfParts>
  <Company>Delgado Community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Statement of Cash Flows</dc:title>
  <dc:creator>Christy Lynch Chauvin</dc:creator>
  <cp:lastModifiedBy>Prof Chauvin</cp:lastModifiedBy>
  <cp:revision>16</cp:revision>
  <dcterms:created xsi:type="dcterms:W3CDTF">2014-10-28T22:03:54Z</dcterms:created>
  <dcterms:modified xsi:type="dcterms:W3CDTF">2014-11-19T14:15:25Z</dcterms:modified>
</cp:coreProperties>
</file>