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E62822-A029-4D52-9723-57448F3F6E44}" type="datetimeFigureOut">
              <a:rPr lang="en-US" smtClean="0"/>
              <a:t>3/16/2016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CE030F-C5BB-4601-A232-1192C7FCACE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E030F-C5BB-4601-A232-1192C7FCAC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0CE030F-C5BB-4601-A232-1192C7FCACE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0CE030F-C5BB-4601-A232-1192C7FCACE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CE030F-C5BB-4601-A232-1192C7FCACE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3E62822-A029-4D52-9723-57448F3F6E44}"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E030F-C5BB-4601-A232-1192C7FCACE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E62822-A029-4D52-9723-57448F3F6E44}" type="datetimeFigureOut">
              <a:rPr lang="en-US" smtClean="0"/>
              <a:t>3/16/2016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0CE030F-C5BB-4601-A232-1192C7FCACE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E62822-A029-4D52-9723-57448F3F6E44}"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0CE030F-C5BB-4601-A232-1192C7FCAC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3E62822-A029-4D52-9723-57448F3F6E44}"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0CE030F-C5BB-4601-A232-1192C7FCAC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0CE030F-C5BB-4601-A232-1192C7FCACE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3E62822-A029-4D52-9723-57448F3F6E44}" type="datetimeFigureOut">
              <a:rPr lang="en-US" smtClean="0"/>
              <a:t>3/16/2016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0CE030F-C5BB-4601-A232-1192C7FCACE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3E62822-A029-4D52-9723-57448F3F6E44}" type="datetimeFigureOut">
              <a:rPr lang="en-US" smtClean="0"/>
              <a:t>3/16/2016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3E62822-A029-4D52-9723-57448F3F6E44}" type="datetimeFigureOut">
              <a:rPr lang="en-US" smtClean="0"/>
              <a:t>3/16/2016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0CE030F-C5BB-4601-A232-1192C7FCACE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Journal entries</a:t>
            </a:r>
          </a:p>
          <a:p>
            <a:r>
              <a:rPr lang="en-US" dirty="0" smtClean="0"/>
              <a:t> and </a:t>
            </a:r>
          </a:p>
          <a:p>
            <a:r>
              <a:rPr lang="en-US" dirty="0" smtClean="0"/>
              <a:t>dynamics of </a:t>
            </a:r>
          </a:p>
          <a:p>
            <a:r>
              <a:rPr lang="en-US" dirty="0" smtClean="0"/>
              <a:t>admitting a partner </a:t>
            </a:r>
          </a:p>
          <a:p>
            <a:r>
              <a:rPr lang="en-US" dirty="0" smtClean="0"/>
              <a:t>and </a:t>
            </a:r>
          </a:p>
          <a:p>
            <a:r>
              <a:rPr lang="en-US" dirty="0" smtClean="0"/>
              <a:t>partner withdrawal</a:t>
            </a:r>
            <a:endParaRPr lang="en-US" dirty="0"/>
          </a:p>
        </p:txBody>
      </p:sp>
      <p:sp>
        <p:nvSpPr>
          <p:cNvPr id="2" name="Title 1"/>
          <p:cNvSpPr>
            <a:spLocks noGrp="1"/>
          </p:cNvSpPr>
          <p:nvPr>
            <p:ph type="ctrTitle"/>
          </p:nvPr>
        </p:nvSpPr>
        <p:spPr/>
        <p:txBody>
          <a:bodyPr/>
          <a:lstStyle/>
          <a:p>
            <a:r>
              <a:rPr lang="en-US" dirty="0" smtClean="0"/>
              <a:t>Admission and Withdrawal of Partners</a:t>
            </a:r>
            <a:endParaRPr lang="en-US" dirty="0"/>
          </a:p>
        </p:txBody>
      </p:sp>
    </p:spTree>
    <p:extLst>
      <p:ext uri="{BB962C8B-B14F-4D97-AF65-F5344CB8AC3E}">
        <p14:creationId xmlns:p14="http://schemas.microsoft.com/office/powerpoint/2010/main" val="3811855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Less than an Amount Equal to Capital Balance</a:t>
            </a:r>
            <a:endParaRPr lang="en-US" sz="2400" dirty="0"/>
          </a:p>
        </p:txBody>
      </p:sp>
      <p:sp>
        <p:nvSpPr>
          <p:cNvPr id="3" name="Content Placeholder 2"/>
          <p:cNvSpPr>
            <a:spLocks noGrp="1"/>
          </p:cNvSpPr>
          <p:nvPr>
            <p:ph sz="quarter" idx="1"/>
          </p:nvPr>
        </p:nvSpPr>
        <p:spPr/>
        <p:txBody>
          <a:bodyPr>
            <a:normAutofit/>
          </a:bodyPr>
          <a:lstStyle/>
          <a:p>
            <a:pPr algn="just"/>
            <a:r>
              <a:rPr lang="en-US" sz="2000" dirty="0" smtClean="0">
                <a:latin typeface="Calibri" panose="020F0502020204030204" pitchFamily="34" charset="0"/>
              </a:rPr>
              <a:t>In this example upon withdrawal of a partner, the partnership agreement provides the remaining partners share any difference equally. </a:t>
            </a:r>
          </a:p>
          <a:p>
            <a:pPr algn="just"/>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75" y="2438400"/>
            <a:ext cx="5935663"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1084" y="4191000"/>
            <a:ext cx="3001963"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518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More than an Amount Equal to Capital Balance</a:t>
            </a:r>
            <a:endParaRPr lang="en-US" sz="2400" dirty="0"/>
          </a:p>
        </p:txBody>
      </p:sp>
      <p:sp>
        <p:nvSpPr>
          <p:cNvPr id="3" name="Content Placeholder 2"/>
          <p:cNvSpPr>
            <a:spLocks noGrp="1"/>
          </p:cNvSpPr>
          <p:nvPr>
            <p:ph sz="quarter" idx="1"/>
          </p:nvPr>
        </p:nvSpPr>
        <p:spPr/>
        <p:txBody>
          <a:bodyPr>
            <a:normAutofit/>
          </a:bodyPr>
          <a:lstStyle/>
          <a:p>
            <a:pPr algn="just"/>
            <a:r>
              <a:rPr lang="en-US" sz="2000" dirty="0" smtClean="0">
                <a:latin typeface="Calibri" panose="020F0502020204030204" pitchFamily="34" charset="0"/>
              </a:rPr>
              <a:t>In </a:t>
            </a:r>
            <a:r>
              <a:rPr lang="en-US" sz="2000" smtClean="0">
                <a:latin typeface="Calibri" panose="020F0502020204030204" pitchFamily="34" charset="0"/>
              </a:rPr>
              <a:t>this example upon </a:t>
            </a:r>
            <a:r>
              <a:rPr lang="en-US" sz="2000" dirty="0" smtClean="0">
                <a:latin typeface="Calibri" panose="020F0502020204030204" pitchFamily="34" charset="0"/>
              </a:rPr>
              <a:t>withdrawal of a partner, the partnership agreement provides the remaining partners share any difference equally. </a:t>
            </a:r>
          </a:p>
          <a:p>
            <a:pPr algn="just"/>
            <a:endParaRPr lang="en-US" sz="20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590800"/>
            <a:ext cx="5935663"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6700" y="4343400"/>
            <a:ext cx="3001963"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515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More than an Amount Equal to Capital Balance</a:t>
            </a:r>
            <a:endParaRPr lang="en-US" sz="2400" dirty="0"/>
          </a:p>
        </p:txBody>
      </p:sp>
      <p:sp>
        <p:nvSpPr>
          <p:cNvPr id="3" name="Content Placeholder 2"/>
          <p:cNvSpPr>
            <a:spLocks noGrp="1"/>
          </p:cNvSpPr>
          <p:nvPr>
            <p:ph sz="quarter" idx="1"/>
          </p:nvPr>
        </p:nvSpPr>
        <p:spPr/>
        <p:txBody>
          <a:bodyPr>
            <a:normAutofit/>
          </a:bodyPr>
          <a:lstStyle/>
          <a:p>
            <a:pPr algn="just"/>
            <a:r>
              <a:rPr lang="en-US" sz="1600" dirty="0" smtClean="0">
                <a:latin typeface="Calibri" panose="020F0502020204030204" pitchFamily="34" charset="0"/>
              </a:rPr>
              <a:t>In this example upon withdrawal of a partner, the partnership agreement provides the remaining partners share any difference </a:t>
            </a:r>
            <a:r>
              <a:rPr lang="en-US" sz="1600" dirty="0" smtClean="0">
                <a:latin typeface="Calibri" panose="020F0502020204030204" pitchFamily="34" charset="0"/>
              </a:rPr>
              <a:t>based on previous ratios</a:t>
            </a:r>
            <a:r>
              <a:rPr lang="en-US" sz="1600" dirty="0" smtClean="0">
                <a:latin typeface="Calibri" panose="020F0502020204030204" pitchFamily="34" charset="0"/>
              </a:rPr>
              <a:t>. </a:t>
            </a:r>
          </a:p>
          <a:p>
            <a:pPr algn="just"/>
            <a:r>
              <a:rPr lang="en-US" sz="1200" dirty="0" smtClean="0">
                <a:latin typeface="Calibri" panose="020F0502020204030204" pitchFamily="34" charset="0"/>
              </a:rPr>
              <a:t>For example prior to the withdrawal of Rasheed, the partners’ ratios were Zayn 3; Perez 5; and Rasheed 2.  How do you allocate the difference of $2,000 between Rasheed’s capital balance and the cash received by him between Zayn and Perez?  </a:t>
            </a:r>
            <a:r>
              <a:rPr lang="en-US" sz="1200" dirty="0" smtClean="0">
                <a:latin typeface="Calibri" panose="020F0502020204030204" pitchFamily="34" charset="0"/>
              </a:rPr>
              <a:t>In this instance, you cannot allocate any of the difference to Rasheed since he is no longer a partner. Thus, you must allocate to the remaining partners based on the previous ratios which must be restated since Rasheed is gone. See below examples of the ratios between “Was” and “Now.”  Zahn will get 3/8ths of the $2,000 and Perez will get 5/8ths of the $2,000.</a:t>
            </a:r>
          </a:p>
          <a:p>
            <a:pPr algn="just"/>
            <a:endParaRPr lang="en-US" sz="1400" dirty="0" smtClean="0">
              <a:latin typeface="Calibri" panose="020F0502020204030204" pitchFamily="34" charset="0"/>
            </a:endParaRPr>
          </a:p>
          <a:p>
            <a:pPr algn="just"/>
            <a:endParaRPr lang="en-US" sz="20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183111"/>
            <a:ext cx="5935663"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a:stretch>
            <a:fillRect/>
          </a:stretch>
        </p:blipFill>
        <p:spPr>
          <a:xfrm>
            <a:off x="1219200" y="3219225"/>
            <a:ext cx="1204875" cy="832300"/>
          </a:xfrm>
          <a:prstGeom prst="rect">
            <a:avLst/>
          </a:prstGeom>
        </p:spPr>
      </p:pic>
      <p:pic>
        <p:nvPicPr>
          <p:cNvPr id="6" name="Picture 5"/>
          <p:cNvPicPr>
            <a:picLocks noChangeAspect="1"/>
          </p:cNvPicPr>
          <p:nvPr/>
        </p:nvPicPr>
        <p:blipFill>
          <a:blip r:embed="rId4"/>
          <a:stretch>
            <a:fillRect/>
          </a:stretch>
        </p:blipFill>
        <p:spPr>
          <a:xfrm>
            <a:off x="2971800" y="3227465"/>
            <a:ext cx="1204875" cy="832300"/>
          </a:xfrm>
          <a:prstGeom prst="rect">
            <a:avLst/>
          </a:prstGeom>
        </p:spPr>
      </p:pic>
      <p:pic>
        <p:nvPicPr>
          <p:cNvPr id="8" name="Picture 7"/>
          <p:cNvPicPr>
            <a:picLocks noChangeAspect="1"/>
          </p:cNvPicPr>
          <p:nvPr/>
        </p:nvPicPr>
        <p:blipFill>
          <a:blip r:embed="rId5"/>
          <a:stretch>
            <a:fillRect/>
          </a:stretch>
        </p:blipFill>
        <p:spPr>
          <a:xfrm>
            <a:off x="4066775" y="5420565"/>
            <a:ext cx="2935688" cy="679233"/>
          </a:xfrm>
          <a:prstGeom prst="rect">
            <a:avLst/>
          </a:prstGeom>
        </p:spPr>
      </p:pic>
    </p:spTree>
    <p:extLst>
      <p:ext uri="{BB962C8B-B14F-4D97-AF65-F5344CB8AC3E}">
        <p14:creationId xmlns:p14="http://schemas.microsoft.com/office/powerpoint/2010/main" val="117080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 Dynamics</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sz="2400" dirty="0" smtClean="0">
                <a:latin typeface="Calibri" panose="020F0502020204030204" pitchFamily="34" charset="0"/>
              </a:rPr>
              <a:t>Partnership interests are negotiable.  Another person can buy a portion of a partner’s interest in a partnership.  The purchaser will now receive their purchased portion of the partnership income but is not necessarily admitted as a partner, unless the other partners agree to admit the purchaser.  Otherwise, the purchasers receives money from the partnership commensurate with the percentage purchased. </a:t>
            </a:r>
          </a:p>
          <a:p>
            <a:pPr algn="just"/>
            <a:r>
              <a:rPr lang="en-US" sz="2400" dirty="0" smtClean="0">
                <a:latin typeface="Calibri" panose="020F0502020204030204" pitchFamily="34" charset="0"/>
              </a:rPr>
              <a:t>When a new partner is admitted by investing cash or other assets in the partnership, the journal entries are the same as the initial formation journal entries.  (This is different from purchasing a partnership interest from an existing partner as described above).</a:t>
            </a:r>
          </a:p>
          <a:p>
            <a:pPr lvl="1" algn="just"/>
            <a:r>
              <a:rPr lang="en-US" sz="1900" dirty="0" smtClean="0">
                <a:latin typeface="Calibri" panose="020F0502020204030204" pitchFamily="34" charset="0"/>
              </a:rPr>
              <a:t>The new partner’s percentage of ownership </a:t>
            </a:r>
          </a:p>
          <a:p>
            <a:pPr lvl="2" algn="just"/>
            <a:r>
              <a:rPr lang="en-US" sz="1900" dirty="0" smtClean="0">
                <a:latin typeface="Calibri" panose="020F0502020204030204" pitchFamily="34" charset="0"/>
              </a:rPr>
              <a:t>Can equal the amount invested</a:t>
            </a:r>
          </a:p>
          <a:p>
            <a:pPr lvl="2" algn="just"/>
            <a:r>
              <a:rPr lang="en-US" sz="1900" dirty="0" smtClean="0">
                <a:latin typeface="Calibri" panose="020F0502020204030204" pitchFamily="34" charset="0"/>
              </a:rPr>
              <a:t>Exceed the amount invested or</a:t>
            </a:r>
          </a:p>
          <a:p>
            <a:pPr lvl="2" algn="just"/>
            <a:r>
              <a:rPr lang="en-US" sz="1900" dirty="0" smtClean="0">
                <a:latin typeface="Calibri" panose="020F0502020204030204" pitchFamily="34" charset="0"/>
              </a:rPr>
              <a:t>Be less than the amount invested</a:t>
            </a:r>
          </a:p>
          <a:p>
            <a:pPr algn="just"/>
            <a:r>
              <a:rPr lang="en-US" sz="2400" dirty="0">
                <a:latin typeface="Calibri" panose="020F0502020204030204" pitchFamily="34" charset="0"/>
              </a:rPr>
              <a:t>When a new partner is </a:t>
            </a:r>
            <a:r>
              <a:rPr lang="en-US" sz="2400" dirty="0" smtClean="0">
                <a:latin typeface="Calibri" panose="020F0502020204030204" pitchFamily="34" charset="0"/>
              </a:rPr>
              <a:t>admitted, </a:t>
            </a:r>
            <a:r>
              <a:rPr lang="en-US" sz="2400" dirty="0">
                <a:latin typeface="Calibri" panose="020F0502020204030204" pitchFamily="34" charset="0"/>
              </a:rPr>
              <a:t>a new partnership must be formed. </a:t>
            </a:r>
          </a:p>
          <a:p>
            <a:endParaRPr lang="en-US" dirty="0" smtClean="0"/>
          </a:p>
          <a:p>
            <a:endParaRPr lang="en-US" dirty="0"/>
          </a:p>
        </p:txBody>
      </p:sp>
    </p:spTree>
    <p:extLst>
      <p:ext uri="{BB962C8B-B14F-4D97-AF65-F5344CB8AC3E}">
        <p14:creationId xmlns:p14="http://schemas.microsoft.com/office/powerpoint/2010/main" val="4055274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Portion of current partner’s interest is sold to </a:t>
            </a:r>
            <a:br>
              <a:rPr lang="en-US" sz="2400" dirty="0" smtClean="0"/>
            </a:br>
            <a:r>
              <a:rPr lang="en-US" sz="2400" dirty="0" smtClean="0"/>
              <a:t>someone outside of the partnership</a:t>
            </a:r>
            <a:endParaRPr lang="en-US" sz="2400" dirty="0"/>
          </a:p>
        </p:txBody>
      </p:sp>
      <p:sp>
        <p:nvSpPr>
          <p:cNvPr id="3" name="Content Placeholder 2"/>
          <p:cNvSpPr>
            <a:spLocks noGrp="1"/>
          </p:cNvSpPr>
          <p:nvPr>
            <p:ph sz="quarter" idx="1"/>
          </p:nvPr>
        </p:nvSpPr>
        <p:spPr/>
        <p:txBody>
          <a:bodyPr>
            <a:normAutofit/>
          </a:bodyPr>
          <a:lstStyle/>
          <a:p>
            <a:pPr algn="just"/>
            <a:r>
              <a:rPr lang="en-US" sz="2000" dirty="0" smtClean="0">
                <a:latin typeface="Calibri" panose="020F0502020204030204" pitchFamily="34" charset="0"/>
              </a:rPr>
              <a:t>After the partnership has been in business for some time, Perez </a:t>
            </a:r>
            <a:r>
              <a:rPr lang="en-US" sz="2000" dirty="0">
                <a:latin typeface="Calibri" panose="020F0502020204030204" pitchFamily="34" charset="0"/>
              </a:rPr>
              <a:t>has a capital balance of $26,000 </a:t>
            </a:r>
            <a:r>
              <a:rPr lang="en-US" sz="2000" dirty="0" smtClean="0">
                <a:latin typeface="Calibri" panose="020F0502020204030204" pitchFamily="34" charset="0"/>
              </a:rPr>
              <a:t>and sells 50% of his partnership interest to Rasheed for $18,000.</a:t>
            </a:r>
          </a:p>
          <a:p>
            <a:pPr algn="just"/>
            <a:r>
              <a:rPr lang="en-US" sz="2000" dirty="0" smtClean="0">
                <a:latin typeface="Calibri" panose="020F0502020204030204" pitchFamily="34" charset="0"/>
              </a:rPr>
              <a:t>How would this be recorded on the books of the partnership?  At $18,000 or 50% of $26,000?</a:t>
            </a:r>
          </a:p>
        </p:txBody>
      </p:sp>
    </p:spTree>
    <p:extLst>
      <p:ext uri="{BB962C8B-B14F-4D97-AF65-F5344CB8AC3E}">
        <p14:creationId xmlns:p14="http://schemas.microsoft.com/office/powerpoint/2010/main" val="1805580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Portion of current partner’s interest is sold to </a:t>
            </a:r>
            <a:br>
              <a:rPr lang="en-US" sz="2400" dirty="0" smtClean="0"/>
            </a:br>
            <a:r>
              <a:rPr lang="en-US" sz="2400" dirty="0" smtClean="0"/>
              <a:t>someone outside of the partnership</a:t>
            </a:r>
            <a:endParaRPr lang="en-US" sz="2400" dirty="0"/>
          </a:p>
        </p:txBody>
      </p:sp>
      <p:sp>
        <p:nvSpPr>
          <p:cNvPr id="3" name="Content Placeholder 2"/>
          <p:cNvSpPr>
            <a:spLocks noGrp="1"/>
          </p:cNvSpPr>
          <p:nvPr>
            <p:ph sz="quarter" idx="1"/>
          </p:nvPr>
        </p:nvSpPr>
        <p:spPr/>
        <p:txBody>
          <a:bodyPr>
            <a:normAutofit/>
          </a:bodyPr>
          <a:lstStyle/>
          <a:p>
            <a:pPr algn="just"/>
            <a:r>
              <a:rPr lang="en-US" sz="2200" dirty="0" smtClean="0">
                <a:latin typeface="Calibri" panose="020F0502020204030204" pitchFamily="34" charset="0"/>
              </a:rPr>
              <a:t>How would this be recorded on the books of the partnership?  At $18,000 or 50% of $26,000?</a:t>
            </a: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r>
              <a:rPr lang="en-US" sz="2200" dirty="0" smtClean="0">
                <a:latin typeface="Calibri" panose="020F0502020204030204" pitchFamily="34" charset="0"/>
              </a:rPr>
              <a:t>The same holds true if Perez sells his 50% interest for $5,000 or $30,000.  The partnership records the sale of a 50% interest in Perez’s capital balance. </a:t>
            </a:r>
          </a:p>
          <a:p>
            <a:pPr algn="just"/>
            <a:r>
              <a:rPr lang="en-US" sz="2200" dirty="0" smtClean="0">
                <a:latin typeface="Calibri" panose="020F0502020204030204" pitchFamily="34" charset="0"/>
              </a:rPr>
              <a:t>The cash given to Perez is between him and Rasheed.  The partnership may not even know the amount exchanged.</a:t>
            </a:r>
            <a:endParaRPr lang="en-US" sz="2200" dirty="0">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362200"/>
            <a:ext cx="5154626"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3026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t>A New Partner is Admitted</a:t>
            </a:r>
            <a:br>
              <a:rPr lang="en-US" sz="1600" dirty="0" smtClean="0"/>
            </a:br>
            <a:r>
              <a:rPr lang="en-US" sz="1600" dirty="0" smtClean="0"/>
              <a:t>The new partner’s interest in the partnership</a:t>
            </a:r>
            <a:br>
              <a:rPr lang="en-US" sz="1600" dirty="0" smtClean="0"/>
            </a:br>
            <a:r>
              <a:rPr lang="en-US" sz="1600" dirty="0" smtClean="0"/>
              <a:t>equals amount invested. </a:t>
            </a:r>
            <a:endParaRPr lang="en-US" sz="1600" dirty="0"/>
          </a:p>
        </p:txBody>
      </p:sp>
      <p:sp>
        <p:nvSpPr>
          <p:cNvPr id="3" name="Content Placeholder 2"/>
          <p:cNvSpPr>
            <a:spLocks noGrp="1"/>
          </p:cNvSpPr>
          <p:nvPr>
            <p:ph sz="quarter" idx="1"/>
          </p:nvPr>
        </p:nvSpPr>
        <p:spPr/>
        <p:txBody>
          <a:bodyPr/>
          <a:lstStyle/>
          <a:p>
            <a:r>
              <a:rPr lang="en-US" sz="2000" dirty="0" smtClean="0">
                <a:latin typeface="Calibri" panose="020F0502020204030204" pitchFamily="34" charset="0"/>
              </a:rPr>
              <a:t>Rasheed invests $22,000 for a 22% interest in the partnership</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277623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890839"/>
            <a:ext cx="4267200" cy="50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477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t>A New Partner is Admitted</a:t>
            </a:r>
            <a:br>
              <a:rPr lang="en-US" sz="1600" dirty="0" smtClean="0"/>
            </a:br>
            <a:r>
              <a:rPr lang="en-US" sz="1600" dirty="0" smtClean="0"/>
              <a:t>The new partner’s interest in the partnership</a:t>
            </a:r>
            <a:br>
              <a:rPr lang="en-US" sz="1600" dirty="0" smtClean="0"/>
            </a:br>
            <a:r>
              <a:rPr lang="en-US" sz="1600" dirty="0" smtClean="0"/>
              <a:t>exceeds amount invested. </a:t>
            </a:r>
            <a:endParaRPr lang="en-US" sz="1600" dirty="0"/>
          </a:p>
        </p:txBody>
      </p:sp>
      <p:sp>
        <p:nvSpPr>
          <p:cNvPr id="3" name="Content Placeholder 2"/>
          <p:cNvSpPr>
            <a:spLocks noGrp="1"/>
          </p:cNvSpPr>
          <p:nvPr>
            <p:ph sz="quarter" idx="1"/>
          </p:nvPr>
        </p:nvSpPr>
        <p:spPr/>
        <p:txBody>
          <a:bodyPr/>
          <a:lstStyle/>
          <a:p>
            <a:pPr algn="just"/>
            <a:r>
              <a:rPr lang="en-US" sz="2000" dirty="0" smtClean="0">
                <a:latin typeface="Calibri" panose="020F0502020204030204" pitchFamily="34" charset="0"/>
              </a:rPr>
              <a:t>Rasheed invests $42,000 for a 25% interest in the partnership</a:t>
            </a: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r>
              <a:rPr lang="en-US" sz="2000" dirty="0" smtClean="0">
                <a:latin typeface="Calibri" panose="020F0502020204030204" pitchFamily="34" charset="0"/>
              </a:rPr>
              <a:t>The existing partners receive a bonus or an increase to their capital accounts because Rasheed was willing to pay more than his partnership interest in order to join the partnership.  In this example upon admitting a new partner, the partnership agreement calls for any difference to be shared equally among the existing partners. </a:t>
            </a:r>
            <a:endParaRPr lang="en-US" sz="2000" dirty="0">
              <a:latin typeface="Calibri" panose="020F050202020403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2703" y="1981200"/>
            <a:ext cx="5935663"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5499651"/>
            <a:ext cx="30019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435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t>A New Partner is Admitted</a:t>
            </a:r>
            <a:br>
              <a:rPr lang="en-US" sz="1600" dirty="0" smtClean="0"/>
            </a:br>
            <a:r>
              <a:rPr lang="en-US" sz="1600" dirty="0" smtClean="0"/>
              <a:t>The new partner’s interest in the partnership</a:t>
            </a:r>
            <a:br>
              <a:rPr lang="en-US" sz="1600" dirty="0" smtClean="0"/>
            </a:br>
            <a:r>
              <a:rPr lang="en-US" sz="1600" dirty="0" smtClean="0"/>
              <a:t>is less than amount invested. </a:t>
            </a:r>
            <a:endParaRPr lang="en-US" sz="1600" dirty="0"/>
          </a:p>
        </p:txBody>
      </p:sp>
      <p:sp>
        <p:nvSpPr>
          <p:cNvPr id="3" name="Content Placeholder 2"/>
          <p:cNvSpPr>
            <a:spLocks noGrp="1"/>
          </p:cNvSpPr>
          <p:nvPr>
            <p:ph sz="quarter" idx="1"/>
          </p:nvPr>
        </p:nvSpPr>
        <p:spPr/>
        <p:txBody>
          <a:bodyPr/>
          <a:lstStyle/>
          <a:p>
            <a:pPr algn="just"/>
            <a:r>
              <a:rPr lang="en-US" sz="2000" dirty="0" smtClean="0">
                <a:latin typeface="Calibri" panose="020F0502020204030204" pitchFamily="34" charset="0"/>
              </a:rPr>
              <a:t>Rasheed invests $18,000 for a 25% interest in the partnership</a:t>
            </a: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endParaRPr lang="en-US" dirty="0" smtClean="0">
              <a:latin typeface="Calibri" panose="020F0502020204030204" pitchFamily="34" charset="0"/>
            </a:endParaRPr>
          </a:p>
          <a:p>
            <a:pPr algn="just"/>
            <a:endParaRPr lang="en-US" sz="3200" dirty="0">
              <a:latin typeface="Calibri" panose="020F0502020204030204" pitchFamily="34" charset="0"/>
            </a:endParaRPr>
          </a:p>
          <a:p>
            <a:pPr algn="just"/>
            <a:r>
              <a:rPr lang="en-US" sz="2000" dirty="0" smtClean="0">
                <a:latin typeface="Calibri" panose="020F0502020204030204" pitchFamily="34" charset="0"/>
              </a:rPr>
              <a:t>The new partner receives a bonus exemplified as a decrease to the capital accounts of the existing partners because Rasheed paid less than his partnership interest when admitted. In this example, upon </a:t>
            </a:r>
            <a:r>
              <a:rPr lang="en-US" sz="2000" dirty="0">
                <a:latin typeface="Calibri" panose="020F0502020204030204" pitchFamily="34" charset="0"/>
              </a:rPr>
              <a:t>admitting a new partner, the partnership agreement calls for any difference to be shared equally among the existing partners. </a:t>
            </a:r>
          </a:p>
          <a:p>
            <a:pPr algn="just"/>
            <a:endParaRPr lang="en-US" sz="1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052" y="2133600"/>
            <a:ext cx="5935663"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410200"/>
            <a:ext cx="30019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848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Withdraws from Partnership</a:t>
            </a:r>
            <a:endParaRPr lang="en-US" dirty="0"/>
          </a:p>
        </p:txBody>
      </p:sp>
      <p:sp>
        <p:nvSpPr>
          <p:cNvPr id="3" name="Content Placeholder 2"/>
          <p:cNvSpPr>
            <a:spLocks noGrp="1"/>
          </p:cNvSpPr>
          <p:nvPr>
            <p:ph sz="quarter" idx="1"/>
          </p:nvPr>
        </p:nvSpPr>
        <p:spPr/>
        <p:txBody>
          <a:bodyPr>
            <a:normAutofit/>
          </a:bodyPr>
          <a:lstStyle/>
          <a:p>
            <a:pPr algn="just"/>
            <a:endParaRPr lang="en-US" sz="2000" smtClean="0">
              <a:latin typeface="Calibri" panose="020F0502020204030204" pitchFamily="34" charset="0"/>
            </a:endParaRPr>
          </a:p>
          <a:p>
            <a:pPr algn="just"/>
            <a:r>
              <a:rPr lang="en-US" sz="2000" smtClean="0">
                <a:latin typeface="Calibri" panose="020F0502020204030204" pitchFamily="34" charset="0"/>
              </a:rPr>
              <a:t>Partners </a:t>
            </a:r>
            <a:r>
              <a:rPr lang="en-US" sz="2000" dirty="0" smtClean="0">
                <a:latin typeface="Calibri" panose="020F0502020204030204" pitchFamily="34" charset="0"/>
              </a:rPr>
              <a:t>withdraw in one of two ways:</a:t>
            </a:r>
          </a:p>
          <a:p>
            <a:pPr algn="just"/>
            <a:r>
              <a:rPr lang="en-US" sz="2000" dirty="0" smtClean="0">
                <a:latin typeface="Calibri" panose="020F0502020204030204" pitchFamily="34" charset="0"/>
              </a:rPr>
              <a:t>The partner can sell his interest to another.  Similar dynamics as when another purchases a partnership interest or</a:t>
            </a:r>
          </a:p>
          <a:p>
            <a:pPr algn="just"/>
            <a:r>
              <a:rPr lang="en-US" sz="2000" dirty="0" smtClean="0">
                <a:latin typeface="Calibri" panose="020F0502020204030204" pitchFamily="34" charset="0"/>
              </a:rPr>
              <a:t>The partnership can distribute cash and/or non-cash assets to withdrawing partner to settle their interest.</a:t>
            </a:r>
          </a:p>
          <a:p>
            <a:pPr lvl="1" algn="just"/>
            <a:r>
              <a:rPr lang="en-US" sz="1800" dirty="0" smtClean="0">
                <a:latin typeface="Calibri" panose="020F0502020204030204" pitchFamily="34" charset="0"/>
              </a:rPr>
              <a:t>Withdrawing partner can receive an amount</a:t>
            </a:r>
          </a:p>
          <a:p>
            <a:pPr lvl="2" algn="just"/>
            <a:r>
              <a:rPr lang="en-US" sz="1800" dirty="0" smtClean="0">
                <a:latin typeface="Calibri" panose="020F0502020204030204" pitchFamily="34" charset="0"/>
              </a:rPr>
              <a:t>Equal to the value of the capital balance</a:t>
            </a:r>
          </a:p>
          <a:p>
            <a:pPr lvl="2" algn="just"/>
            <a:r>
              <a:rPr lang="en-US" sz="1800" dirty="0" smtClean="0">
                <a:latin typeface="Calibri" panose="020F0502020204030204" pitchFamily="34" charset="0"/>
              </a:rPr>
              <a:t>Less than the value of the capital balance</a:t>
            </a:r>
          </a:p>
          <a:p>
            <a:pPr lvl="2" algn="just"/>
            <a:r>
              <a:rPr lang="en-US" sz="1800" dirty="0" smtClean="0">
                <a:latin typeface="Calibri" panose="020F0502020204030204" pitchFamily="34" charset="0"/>
              </a:rPr>
              <a:t>More than the value of the capital balance</a:t>
            </a:r>
          </a:p>
          <a:p>
            <a:pPr algn="just"/>
            <a:r>
              <a:rPr lang="en-US" sz="2000" dirty="0" smtClean="0">
                <a:latin typeface="Calibri" panose="020F0502020204030204" pitchFamily="34" charset="0"/>
              </a:rPr>
              <a:t>However manifested, when partners withdraw, a new partnership must be formed from the remaining partners. </a:t>
            </a:r>
          </a:p>
        </p:txBody>
      </p:sp>
    </p:spTree>
    <p:extLst>
      <p:ext uri="{BB962C8B-B14F-4D97-AF65-F5344CB8AC3E}">
        <p14:creationId xmlns:p14="http://schemas.microsoft.com/office/powerpoint/2010/main" val="3709579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an Amount Equal to Capital Balance</a:t>
            </a:r>
            <a:endParaRPr lang="en-US" sz="2400" dirty="0"/>
          </a:p>
        </p:txBody>
      </p:sp>
      <p:pic>
        <p:nvPicPr>
          <p:cNvPr id="5123"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01625" y="3169589"/>
            <a:ext cx="8504238" cy="1287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8378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TotalTime>
  <Words>772</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Georgia</vt:lpstr>
      <vt:lpstr>Wingdings</vt:lpstr>
      <vt:lpstr>Wingdings 2</vt:lpstr>
      <vt:lpstr>Civic</vt:lpstr>
      <vt:lpstr>Admission and Withdrawal of Partners</vt:lpstr>
      <vt:lpstr>Partnership Dynamics</vt:lpstr>
      <vt:lpstr>Portion of current partner’s interest is sold to  someone outside of the partnership</vt:lpstr>
      <vt:lpstr>Portion of current partner’s interest is sold to  someone outside of the partnership</vt:lpstr>
      <vt:lpstr>A New Partner is Admitted The new partner’s interest in the partnership equals amount invested. </vt:lpstr>
      <vt:lpstr>A New Partner is Admitted The new partner’s interest in the partnership exceeds amount invested. </vt:lpstr>
      <vt:lpstr>A New Partner is Admitted The new partner’s interest in the partnership is less than amount invested. </vt:lpstr>
      <vt:lpstr>Partner Withdraws from Partnership</vt:lpstr>
      <vt:lpstr>Withdrawing Partner Receives  an Amount Equal to Capital Balance</vt:lpstr>
      <vt:lpstr>Withdrawing Partner Receives  Less than an Amount Equal to Capital Balance</vt:lpstr>
      <vt:lpstr>Withdrawing Partner Receives  More than an Amount Equal to Capital Balance</vt:lpstr>
      <vt:lpstr>Withdrawing Partner Receives  More than an Amount Equal to Capital Balance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Admission and Withdrawal of Partners</dc:title>
  <dc:creator>Prof Chauvin</dc:creator>
  <cp:lastModifiedBy>Prof Chauvin</cp:lastModifiedBy>
  <cp:revision>22</cp:revision>
  <dcterms:created xsi:type="dcterms:W3CDTF">2015-01-31T21:40:12Z</dcterms:created>
  <dcterms:modified xsi:type="dcterms:W3CDTF">2016-03-16T15:14:32Z</dcterms:modified>
</cp:coreProperties>
</file>