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1" r:id="rId7"/>
    <p:sldId id="260"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0490BB0-73F1-45BC-A482-05B393A380AE}" type="datetimeFigureOut">
              <a:rPr lang="en-US" smtClean="0"/>
              <a:t>5/7/2016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282CFA0-FFEC-4A3F-97AA-1236CFA2CE7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90BB0-73F1-45BC-A482-05B393A380AE}"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2CFA0-FFEC-4A3F-97AA-1236CFA2CE7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282CFA0-FFEC-4A3F-97AA-1236CFA2CE7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90BB0-73F1-45BC-A482-05B393A380AE}"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490BB0-73F1-45BC-A482-05B393A380AE}"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282CFA0-FFEC-4A3F-97AA-1236CFA2CE7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0490BB0-73F1-45BC-A482-05B393A380AE}" type="datetimeFigureOut">
              <a:rPr lang="en-US" smtClean="0"/>
              <a:t>5/7/2016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282CFA0-FFEC-4A3F-97AA-1236CFA2CE7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0490BB0-73F1-45BC-A482-05B393A380AE}"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2CFA0-FFEC-4A3F-97AA-1236CFA2CE7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0490BB0-73F1-45BC-A482-05B393A380AE}" type="datetimeFigureOut">
              <a:rPr lang="en-US" smtClean="0"/>
              <a:t>5/7/2016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282CFA0-FFEC-4A3F-97AA-1236CFA2CE7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90BB0-73F1-45BC-A482-05B393A380AE}" type="datetimeFigureOut">
              <a:rPr lang="en-US" smtClean="0"/>
              <a:t>5/7/2016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282CFA0-FFEC-4A3F-97AA-1236CFA2CE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0490BB0-73F1-45BC-A482-05B393A380AE}" type="datetimeFigureOut">
              <a:rPr lang="en-US" smtClean="0"/>
              <a:t>5/7/2016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282CFA0-FFEC-4A3F-97AA-1236CFA2CE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282CFA0-FFEC-4A3F-97AA-1236CFA2CE7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0490BB0-73F1-45BC-A482-05B393A380AE}" type="datetimeFigureOut">
              <a:rPr lang="en-US" smtClean="0"/>
              <a:t>5/7/2016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282CFA0-FFEC-4A3F-97AA-1236CFA2CE7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0490BB0-73F1-45BC-A482-05B393A380AE}" type="datetimeFigureOut">
              <a:rPr lang="en-US" smtClean="0"/>
              <a:t>5/7/2016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490BB0-73F1-45BC-A482-05B393A380AE}" type="datetimeFigureOut">
              <a:rPr lang="en-US" smtClean="0"/>
              <a:t>5/7/2016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282CFA0-FFEC-4A3F-97AA-1236CFA2CE7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latin typeface="Calibri" panose="020F0502020204030204" pitchFamily="34" charset="0"/>
              </a:rPr>
              <a:t>Corporation Basics</a:t>
            </a:r>
            <a:endParaRPr lang="en-US" dirty="0">
              <a:latin typeface="Calibri" panose="020F0502020204030204" pitchFamily="34" charset="0"/>
            </a:endParaRPr>
          </a:p>
        </p:txBody>
      </p:sp>
    </p:spTree>
    <p:extLst>
      <p:ext uri="{BB962C8B-B14F-4D97-AF65-F5344CB8AC3E}">
        <p14:creationId xmlns:p14="http://schemas.microsoft.com/office/powerpoint/2010/main" val="1116568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quarter" idx="1"/>
          </p:nvPr>
        </p:nvSpPr>
        <p:spPr/>
        <p:txBody>
          <a:bodyPr>
            <a:normAutofit lnSpcReduction="10000"/>
          </a:bodyPr>
          <a:lstStyle/>
          <a:p>
            <a:pPr algn="just"/>
            <a:r>
              <a:rPr lang="en-US" sz="2000" dirty="0" smtClean="0">
                <a:latin typeface="Calibri" panose="020F0502020204030204" pitchFamily="34" charset="0"/>
              </a:rPr>
              <a:t>Considered a separate and distinct entity from the stockholders.  Legally, it is considered an entity able to borrow money, enter into contracts, hire employees, buy and sell property.</a:t>
            </a:r>
          </a:p>
          <a:p>
            <a:pPr algn="just"/>
            <a:r>
              <a:rPr lang="en-US" sz="2000" dirty="0" smtClean="0">
                <a:latin typeface="Calibri" panose="020F0502020204030204" pitchFamily="34" charset="0"/>
              </a:rPr>
              <a:t>Stockholders are the owners of the corporation and have liability limited to the value of the stock they could lose if the corporation acts poorly or improperly. </a:t>
            </a:r>
            <a:r>
              <a:rPr lang="en-US" sz="2000" dirty="0">
                <a:latin typeface="Calibri" panose="020F0502020204030204" pitchFamily="34" charset="0"/>
              </a:rPr>
              <a:t> </a:t>
            </a:r>
            <a:r>
              <a:rPr lang="en-US" sz="2000" dirty="0" smtClean="0">
                <a:latin typeface="Calibri" panose="020F0502020204030204" pitchFamily="34" charset="0"/>
              </a:rPr>
              <a:t>But stockholders, even as owners, do not make decision on behalf of the corporation.  Instead, they vote for a Board of Directors who in turn hire upper management who runs the company—making business decisions on products and entering into obligations or purchases of assets on behalf of the corporation.  Also, creditors can make claims against the corporation not the personal assets of the stockholders.  </a:t>
            </a:r>
          </a:p>
          <a:p>
            <a:pPr algn="just"/>
            <a:r>
              <a:rPr lang="en-US" sz="2000" dirty="0" smtClean="0">
                <a:latin typeface="Calibri" panose="020F0502020204030204" pitchFamily="34" charset="0"/>
              </a:rPr>
              <a:t>Assets minus liabilities equals stockholder’s equity.  In liquidation, </a:t>
            </a:r>
            <a:r>
              <a:rPr lang="en-US" sz="2000" dirty="0">
                <a:latin typeface="Calibri" panose="020F0502020204030204" pitchFamily="34" charset="0"/>
              </a:rPr>
              <a:t>c</a:t>
            </a:r>
            <a:r>
              <a:rPr lang="en-US" sz="2000" dirty="0" smtClean="0">
                <a:latin typeface="Calibri" panose="020F0502020204030204" pitchFamily="34" charset="0"/>
              </a:rPr>
              <a:t>reditors must be fully satisfied and remainder goes to stockholders because it is deemed they elected the Board of Directors and upper management who ran the company poorly</a:t>
            </a:r>
          </a:p>
          <a:p>
            <a:endParaRPr lang="en-US" dirty="0" smtClean="0"/>
          </a:p>
        </p:txBody>
      </p:sp>
    </p:spTree>
    <p:extLst>
      <p:ext uri="{BB962C8B-B14F-4D97-AF65-F5344CB8AC3E}">
        <p14:creationId xmlns:p14="http://schemas.microsoft.com/office/powerpoint/2010/main" val="225576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Ownership rights are easily transferred to other buyers independent of company management.  Stockholders can sell their shares at will.</a:t>
            </a:r>
          </a:p>
          <a:p>
            <a:pPr algn="just"/>
            <a:r>
              <a:rPr lang="en-US" sz="2000" dirty="0" smtClean="0">
                <a:latin typeface="Calibri" panose="020F0502020204030204" pitchFamily="34" charset="0"/>
              </a:rPr>
              <a:t>When a company has only one class of stock, the stock is common stock.  Common stockholders have certain rights. </a:t>
            </a:r>
          </a:p>
          <a:p>
            <a:pPr lvl="1" algn="just"/>
            <a:r>
              <a:rPr lang="en-US" sz="1800" dirty="0" smtClean="0">
                <a:latin typeface="Calibri" panose="020F0502020204030204" pitchFamily="34" charset="0"/>
              </a:rPr>
              <a:t>Each </a:t>
            </a:r>
            <a:r>
              <a:rPr lang="en-US" sz="1800" dirty="0">
                <a:latin typeface="Calibri" panose="020F0502020204030204" pitchFamily="34" charset="0"/>
              </a:rPr>
              <a:t>stockholder has a right to vote annually on the board of directors.  Huge blocks of ownership shares mean these stockholders control the election of the board of directors and thus the corporation. </a:t>
            </a:r>
          </a:p>
          <a:p>
            <a:pPr lvl="1" algn="just"/>
            <a:r>
              <a:rPr lang="en-US" sz="1800" dirty="0">
                <a:latin typeface="Calibri" panose="020F0502020204030204" pitchFamily="34" charset="0"/>
              </a:rPr>
              <a:t>Share proportionally in any declared dividend</a:t>
            </a:r>
          </a:p>
          <a:p>
            <a:pPr lvl="1" algn="just"/>
            <a:r>
              <a:rPr lang="en-US" sz="1800" dirty="0">
                <a:latin typeface="Calibri" panose="020F0502020204030204" pitchFamily="34" charset="0"/>
              </a:rPr>
              <a:t>Receive the right to buy the same percentage of stock when new stock issued. (Preemptive rights). Corporation cannot issue new stock to change the percentage of stock ownership by a stockholder. Equally share in the remaining assets in liquidation once the creditors are fully satisfied</a:t>
            </a:r>
            <a:r>
              <a:rPr lang="en-US" sz="1800" dirty="0" smtClean="0">
                <a:latin typeface="Calibri" panose="020F0502020204030204" pitchFamily="34" charset="0"/>
              </a:rPr>
              <a:t>.</a:t>
            </a:r>
            <a:endParaRPr lang="en-US" sz="2000" dirty="0" smtClean="0">
              <a:latin typeface="Calibri" panose="020F0502020204030204" pitchFamily="34" charset="0"/>
            </a:endParaRPr>
          </a:p>
          <a:p>
            <a:pPr algn="just"/>
            <a:r>
              <a:rPr lang="en-US" sz="2000" dirty="0" smtClean="0">
                <a:latin typeface="Calibri" panose="020F0502020204030204" pitchFamily="34" charset="0"/>
              </a:rPr>
              <a:t>When a company has two classes of stock—one is common and the others are preferred shares</a:t>
            </a:r>
          </a:p>
          <a:p>
            <a:pPr lvl="1" algn="just"/>
            <a:endParaRPr lang="en-US" sz="1800" dirty="0" smtClean="0"/>
          </a:p>
          <a:p>
            <a:pPr lvl="1"/>
            <a:endParaRPr lang="en-US" dirty="0"/>
          </a:p>
        </p:txBody>
      </p:sp>
    </p:spTree>
    <p:extLst>
      <p:ext uri="{BB962C8B-B14F-4D97-AF65-F5344CB8AC3E}">
        <p14:creationId xmlns:p14="http://schemas.microsoft.com/office/powerpoint/2010/main" val="4163111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Preferred Shares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latin typeface="Calibri" panose="020F0502020204030204" pitchFamily="34" charset="0"/>
              </a:rPr>
              <a:t>Preferred shareholders</a:t>
            </a:r>
          </a:p>
          <a:p>
            <a:pPr lvl="1"/>
            <a:r>
              <a:rPr lang="en-US" dirty="0" smtClean="0">
                <a:latin typeface="Calibri" panose="020F0502020204030204" pitchFamily="34" charset="0"/>
              </a:rPr>
              <a:t>Receive the right to dividends at a fixed rate before the common shareholders</a:t>
            </a:r>
          </a:p>
          <a:p>
            <a:pPr lvl="1"/>
            <a:r>
              <a:rPr lang="en-US" dirty="0" smtClean="0">
                <a:latin typeface="Calibri" panose="020F0502020204030204" pitchFamily="34" charset="0"/>
              </a:rPr>
              <a:t>Receive the right to assets in liquidation before common shareholders but after creditors, </a:t>
            </a:r>
            <a:r>
              <a:rPr lang="en-US" dirty="0" err="1" smtClean="0">
                <a:latin typeface="Calibri" panose="020F0502020204030204" pitchFamily="34" charset="0"/>
              </a:rPr>
              <a:t>ie</a:t>
            </a:r>
            <a:r>
              <a:rPr lang="en-US" dirty="0" smtClean="0">
                <a:latin typeface="Calibri" panose="020F0502020204030204" pitchFamily="34" charset="0"/>
              </a:rPr>
              <a:t>  creditors are paid first before any shareholders are paid.</a:t>
            </a:r>
          </a:p>
          <a:p>
            <a:pPr lvl="1"/>
            <a:r>
              <a:rPr lang="en-US" dirty="0" smtClean="0">
                <a:latin typeface="Calibri" panose="020F0502020204030204" pitchFamily="34" charset="0"/>
              </a:rPr>
              <a:t>If the preferred shares are cumulative, receive the right to all dividends in arrears (previously not paid) before the common shareholders are paid dividends. </a:t>
            </a:r>
          </a:p>
          <a:p>
            <a:pPr lvl="1"/>
            <a:r>
              <a:rPr lang="en-US" dirty="0" smtClean="0">
                <a:latin typeface="Calibri" panose="020F0502020204030204" pitchFamily="34" charset="0"/>
              </a:rPr>
              <a:t>If the preferred shares are noncumulative, then any dividend rights to prior year dividends are forfeited; each year has a stand alone </a:t>
            </a:r>
            <a:r>
              <a:rPr lang="en-US" dirty="0" err="1" smtClean="0">
                <a:latin typeface="Calibri" panose="020F0502020204030204" pitchFamily="34" charset="0"/>
              </a:rPr>
              <a:t>calcualtion</a:t>
            </a:r>
            <a:r>
              <a:rPr lang="en-US" dirty="0" smtClean="0">
                <a:latin typeface="Calibri" panose="020F0502020204030204" pitchFamily="34" charset="0"/>
              </a:rPr>
              <a:t> as to the dividends payable </a:t>
            </a:r>
          </a:p>
          <a:p>
            <a:pPr lvl="1"/>
            <a:r>
              <a:rPr lang="en-US" dirty="0" smtClean="0">
                <a:latin typeface="Calibri" panose="020F0502020204030204" pitchFamily="34" charset="0"/>
              </a:rPr>
              <a:t>If the preferred shares are callable, then the corporation can redeem them prior to maturity</a:t>
            </a:r>
          </a:p>
          <a:p>
            <a:pPr lvl="1"/>
            <a:r>
              <a:rPr lang="en-US" dirty="0" smtClean="0">
                <a:latin typeface="Calibri" panose="020F0502020204030204" pitchFamily="34" charset="0"/>
              </a:rPr>
              <a:t>If the preferred shares are convertible, the shareholders have a right to convert to common shares</a:t>
            </a:r>
          </a:p>
          <a:p>
            <a:pPr lvl="1"/>
            <a:r>
              <a:rPr lang="en-US" dirty="0" smtClean="0">
                <a:latin typeface="Calibri" panose="020F0502020204030204" pitchFamily="34" charset="0"/>
              </a:rPr>
              <a:t>Do not ordinarily have voting rights</a:t>
            </a:r>
          </a:p>
        </p:txBody>
      </p:sp>
    </p:spTree>
    <p:extLst>
      <p:ext uri="{BB962C8B-B14F-4D97-AF65-F5344CB8AC3E}">
        <p14:creationId xmlns:p14="http://schemas.microsoft.com/office/powerpoint/2010/main" val="1773606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sz="quarter" idx="1"/>
          </p:nvPr>
        </p:nvSpPr>
        <p:spPr/>
        <p:txBody>
          <a:bodyPr>
            <a:normAutofit fontScale="92500" lnSpcReduction="10000"/>
          </a:bodyPr>
          <a:lstStyle/>
          <a:p>
            <a:pPr algn="just"/>
            <a:r>
              <a:rPr lang="en-US" dirty="0" smtClean="0">
                <a:latin typeface="Calibri" panose="020F0502020204030204" pitchFamily="34" charset="0"/>
              </a:rPr>
              <a:t>Corporations are heavily regulated by both federal and state governments.  Each corporation must be formed in a particular state and is subject to the rules of that state.  </a:t>
            </a:r>
            <a:r>
              <a:rPr lang="en-US" dirty="0">
                <a:latin typeface="Calibri" panose="020F0502020204030204" pitchFamily="34" charset="0"/>
              </a:rPr>
              <a:t>P</a:t>
            </a:r>
            <a:r>
              <a:rPr lang="en-US" dirty="0" smtClean="0">
                <a:latin typeface="Calibri" panose="020F0502020204030204" pitchFamily="34" charset="0"/>
              </a:rPr>
              <a:t>ublicly traded shares are regulated by the federal government, and the Securities and Exchange Commission.  Must follow GAAP. </a:t>
            </a:r>
          </a:p>
          <a:p>
            <a:pPr algn="just"/>
            <a:r>
              <a:rPr lang="en-US" dirty="0" smtClean="0">
                <a:latin typeface="Calibri" panose="020F0502020204030204" pitchFamily="34" charset="0"/>
              </a:rPr>
              <a:t>Privately held corporations are owned by a small number of stockholders (Tabasco), are not publicly traded and thus are subject to fewer regulations. </a:t>
            </a:r>
          </a:p>
          <a:p>
            <a:pPr algn="just"/>
            <a:r>
              <a:rPr lang="en-US" dirty="0" smtClean="0">
                <a:latin typeface="Calibri" panose="020F0502020204030204" pitchFamily="34" charset="0"/>
              </a:rPr>
              <a:t>Not only is the corporation taxed at the federal and local level as a separate entity but also the individual shareholders are also taxed on any dividends received.</a:t>
            </a:r>
          </a:p>
          <a:p>
            <a:endParaRPr lang="en-US" dirty="0"/>
          </a:p>
        </p:txBody>
      </p:sp>
    </p:spTree>
    <p:extLst>
      <p:ext uri="{BB962C8B-B14F-4D97-AF65-F5344CB8AC3E}">
        <p14:creationId xmlns:p14="http://schemas.microsoft.com/office/powerpoint/2010/main" val="4193445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sz="quarter" idx="1"/>
          </p:nvPr>
        </p:nvSpPr>
        <p:spPr/>
        <p:txBody>
          <a:bodyPr/>
          <a:lstStyle/>
          <a:p>
            <a:r>
              <a:rPr lang="en-US" dirty="0" smtClean="0">
                <a:latin typeface="Calibri" panose="020F0502020204030204" pitchFamily="34" charset="0"/>
              </a:rPr>
              <a:t>The ability to sell shares of stock to raise capital is an attractive feature of a corporation.  A company need not borrow money to raise capital but can sell shares.</a:t>
            </a:r>
          </a:p>
          <a:p>
            <a:r>
              <a:rPr lang="en-US" dirty="0" smtClean="0">
                <a:latin typeface="Calibri" panose="020F0502020204030204" pitchFamily="34" charset="0"/>
              </a:rPr>
              <a:t>Since the corporation is a separate legal entity, it survives the lifetime of the founder—unlike sole proprietorships or partnerships.   </a:t>
            </a:r>
            <a:endParaRPr lang="en-US" dirty="0">
              <a:latin typeface="Calibri" panose="020F0502020204030204" pitchFamily="34" charset="0"/>
            </a:endParaRPr>
          </a:p>
        </p:txBody>
      </p:sp>
    </p:spTree>
    <p:extLst>
      <p:ext uri="{BB962C8B-B14F-4D97-AF65-F5344CB8AC3E}">
        <p14:creationId xmlns:p14="http://schemas.microsoft.com/office/powerpoint/2010/main" val="1983982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Issuance</a:t>
            </a:r>
            <a:endParaRPr lang="en-US" dirty="0"/>
          </a:p>
        </p:txBody>
      </p:sp>
      <p:sp>
        <p:nvSpPr>
          <p:cNvPr id="3" name="Content Placeholder 2"/>
          <p:cNvSpPr>
            <a:spLocks noGrp="1"/>
          </p:cNvSpPr>
          <p:nvPr>
            <p:ph sz="quarter" idx="1"/>
          </p:nvPr>
        </p:nvSpPr>
        <p:spPr>
          <a:xfrm>
            <a:off x="301752" y="1527048"/>
            <a:ext cx="8537448" cy="4797552"/>
          </a:xfrm>
        </p:spPr>
        <p:txBody>
          <a:bodyPr>
            <a:noAutofit/>
          </a:bodyPr>
          <a:lstStyle/>
          <a:p>
            <a:pPr algn="just"/>
            <a:r>
              <a:rPr lang="en-US" sz="1600" dirty="0">
                <a:latin typeface="Calibri" panose="020F0502020204030204" pitchFamily="34" charset="0"/>
              </a:rPr>
              <a:t>When a corporation is formed, in its charter the corporation will establish a large amount of authorized shares. These are the shares the corporation is authorized to sell.  (Normally, the total amount of authorized shares far exceeds the number of shares sold.  The large amount of authorizes shares allows the corporation to have shares ready to be sold without the necessity and expense of amending the charter).</a:t>
            </a:r>
          </a:p>
          <a:p>
            <a:pPr algn="just"/>
            <a:r>
              <a:rPr lang="en-US" sz="1600" dirty="0">
                <a:latin typeface="Calibri" panose="020F0502020204030204" pitchFamily="34" charset="0"/>
              </a:rPr>
              <a:t>In its charter the company determines if the stock will have a par value, stated value or no par value.</a:t>
            </a:r>
          </a:p>
          <a:p>
            <a:pPr algn="just"/>
            <a:r>
              <a:rPr lang="en-US" sz="1600" dirty="0">
                <a:latin typeface="Calibri" panose="020F0502020204030204" pitchFamily="34" charset="0"/>
              </a:rPr>
              <a:t>Stock can then be issued at par or stated value or with no par value. Stocks usually are purchased at a price above their par value. </a:t>
            </a:r>
          </a:p>
          <a:p>
            <a:pPr algn="just"/>
            <a:r>
              <a:rPr lang="en-US" sz="1600" dirty="0">
                <a:latin typeface="Calibri" panose="020F0502020204030204" pitchFamily="34" charset="0"/>
              </a:rPr>
              <a:t>Par value limits the amount recognized in the general ledger related to the value of the common or preferred stock.  An account entitled “Common (Preferred Stock) - $10 Par (Stated) Value” is credited for the number of shares issued times the par value.  Most companies use par value not stated value. </a:t>
            </a:r>
          </a:p>
          <a:p>
            <a:pPr algn="just"/>
            <a:r>
              <a:rPr lang="en-US" sz="1600" dirty="0">
                <a:latin typeface="Calibri" panose="020F0502020204030204" pitchFamily="34" charset="0"/>
              </a:rPr>
              <a:t>Any amount over the par value is credited to an account called “Paid in Capital in Excess of Par (Stated) Value, Common (Preferred) Stock. </a:t>
            </a:r>
          </a:p>
          <a:p>
            <a:pPr algn="just"/>
            <a:r>
              <a:rPr lang="en-US" sz="1600" dirty="0">
                <a:latin typeface="Calibri" panose="020F0502020204030204" pitchFamily="34" charset="0"/>
              </a:rPr>
              <a:t>If the stock is no par value, then the entire amount paid for the stock is credited to Common (Preferred) Stock.  The account entitled “Paid in Capital in Excess of Par Value” is not used.  </a:t>
            </a:r>
          </a:p>
          <a:p>
            <a:pPr algn="just"/>
            <a:r>
              <a:rPr lang="en-US" sz="1600" dirty="0">
                <a:latin typeface="Calibri" panose="020F0502020204030204" pitchFamily="34" charset="0"/>
              </a:rPr>
              <a:t>Stock can be purchased for cash or exchanged for services or property.</a:t>
            </a:r>
          </a:p>
        </p:txBody>
      </p:sp>
    </p:spTree>
    <p:extLst>
      <p:ext uri="{BB962C8B-B14F-4D97-AF65-F5344CB8AC3E}">
        <p14:creationId xmlns:p14="http://schemas.microsoft.com/office/powerpoint/2010/main" val="3328948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 Related to Stock </a:t>
            </a:r>
            <a:endParaRPr lang="en-US" dirty="0"/>
          </a:p>
        </p:txBody>
      </p:sp>
      <p:sp>
        <p:nvSpPr>
          <p:cNvPr id="3" name="Content Placeholder 2"/>
          <p:cNvSpPr>
            <a:spLocks noGrp="1"/>
          </p:cNvSpPr>
          <p:nvPr>
            <p:ph sz="quarter" idx="1"/>
          </p:nvPr>
        </p:nvSpPr>
        <p:spPr/>
        <p:txBody>
          <a:bodyPr>
            <a:noAutofit/>
          </a:bodyPr>
          <a:lstStyle/>
          <a:p>
            <a:pPr algn="just"/>
            <a:r>
              <a:rPr lang="en-US" sz="2000" dirty="0" smtClean="0">
                <a:latin typeface="Calibri" panose="020F0502020204030204" pitchFamily="34" charset="0"/>
              </a:rPr>
              <a:t>A corporation can repurchase its stock from its stockholders.  Repurchased shares are called “Treasury Stock.”  </a:t>
            </a:r>
          </a:p>
          <a:p>
            <a:pPr algn="just"/>
            <a:r>
              <a:rPr lang="en-US" sz="2000" dirty="0" smtClean="0">
                <a:latin typeface="Calibri" panose="020F0502020204030204" pitchFamily="34" charset="0"/>
              </a:rPr>
              <a:t>A corporation can split its stock to 2 to 1 or 3 to 1 in order to reduce the par value of the stock.  The ownership percentages are unchanged when stock is split.  But since the par value and shares issued change, the market value of the stock decreases making it easier for owners to sell the stock.  For example, stock selling on the NYSE at $100 per share maybe hard to sell, but if a stock split occurs and it now sells for $50 per share, more shares can be sold by the stockholders.  </a:t>
            </a:r>
          </a:p>
          <a:p>
            <a:pPr lvl="1" algn="just"/>
            <a:r>
              <a:rPr lang="en-US" sz="1600" dirty="0" smtClean="0">
                <a:latin typeface="Calibri" panose="020F0502020204030204" pitchFamily="34" charset="0"/>
              </a:rPr>
              <a:t>The initial stock split has no effect on the value of in the common stock or paid in capital accounts, but the description of the stock changes from $10 par value to $5 par value.  There is no need to journalize a stock split, only change the descriptions on the balance sheet and statement of stockholder’s equity.</a:t>
            </a:r>
            <a:endParaRPr lang="en-US" sz="1600" dirty="0">
              <a:latin typeface="Calibri" panose="020F0502020204030204" pitchFamily="34" charset="0"/>
            </a:endParaRPr>
          </a:p>
        </p:txBody>
      </p:sp>
    </p:spTree>
    <p:extLst>
      <p:ext uri="{BB962C8B-B14F-4D97-AF65-F5344CB8AC3E}">
        <p14:creationId xmlns:p14="http://schemas.microsoft.com/office/powerpoint/2010/main" val="4163034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of Retained Earnings</a:t>
            </a:r>
            <a:endParaRPr lang="en-US" dirty="0"/>
          </a:p>
        </p:txBody>
      </p:sp>
      <p:pic>
        <p:nvPicPr>
          <p:cNvPr id="4" name="Content Placeholder 3"/>
          <p:cNvPicPr>
            <a:picLocks noGrp="1" noChangeAspect="1"/>
          </p:cNvPicPr>
          <p:nvPr>
            <p:ph sz="quarter" idx="1"/>
          </p:nvPr>
        </p:nvPicPr>
        <p:blipFill>
          <a:blip r:embed="rId2"/>
          <a:stretch>
            <a:fillRect/>
          </a:stretch>
        </p:blipFill>
        <p:spPr>
          <a:xfrm>
            <a:off x="2980712" y="1679808"/>
            <a:ext cx="3146063" cy="4266734"/>
          </a:xfrm>
          <a:prstGeom prst="rect">
            <a:avLst/>
          </a:prstGeom>
        </p:spPr>
      </p:pic>
    </p:spTree>
    <p:extLst>
      <p:ext uri="{BB962C8B-B14F-4D97-AF65-F5344CB8AC3E}">
        <p14:creationId xmlns:p14="http://schemas.microsoft.com/office/powerpoint/2010/main" val="1195946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173</TotalTime>
  <Words>1093</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Georgia</vt:lpstr>
      <vt:lpstr>Wingdings</vt:lpstr>
      <vt:lpstr>Wingdings 2</vt:lpstr>
      <vt:lpstr>Civic</vt:lpstr>
      <vt:lpstr>Corporation Basics</vt:lpstr>
      <vt:lpstr>Characteristics</vt:lpstr>
      <vt:lpstr>Characteristics</vt:lpstr>
      <vt:lpstr>Preferred Shares</vt:lpstr>
      <vt:lpstr>Characteristics</vt:lpstr>
      <vt:lpstr>Characteristics</vt:lpstr>
      <vt:lpstr>Stock Issuance</vt:lpstr>
      <vt:lpstr>Other Issues Related to Stock </vt:lpstr>
      <vt:lpstr>Statement of Retained Earnings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Corporations</dc:title>
  <dc:creator>Prof Chauvin</dc:creator>
  <cp:lastModifiedBy>Prof Chauvin</cp:lastModifiedBy>
  <cp:revision>23</cp:revision>
  <dcterms:created xsi:type="dcterms:W3CDTF">2015-07-14T17:45:02Z</dcterms:created>
  <dcterms:modified xsi:type="dcterms:W3CDTF">2016-05-07T14:01:40Z</dcterms:modified>
</cp:coreProperties>
</file>