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4"/>
  </p:notesMasterIdLst>
  <p:sldIdLst>
    <p:sldId id="256" r:id="rId2"/>
    <p:sldId id="311" r:id="rId3"/>
    <p:sldId id="312" r:id="rId4"/>
    <p:sldId id="313" r:id="rId5"/>
    <p:sldId id="309" r:id="rId6"/>
    <p:sldId id="310" r:id="rId7"/>
    <p:sldId id="258" r:id="rId8"/>
    <p:sldId id="272" r:id="rId9"/>
    <p:sldId id="308" r:id="rId10"/>
    <p:sldId id="273" r:id="rId11"/>
    <p:sldId id="274" r:id="rId12"/>
    <p:sldId id="275" r:id="rId13"/>
    <p:sldId id="276" r:id="rId14"/>
    <p:sldId id="277" r:id="rId15"/>
    <p:sldId id="278" r:id="rId16"/>
    <p:sldId id="279" r:id="rId17"/>
    <p:sldId id="280" r:id="rId18"/>
    <p:sldId id="281" r:id="rId19"/>
    <p:sldId id="282" r:id="rId20"/>
    <p:sldId id="283" r:id="rId21"/>
    <p:sldId id="284" r:id="rId22"/>
    <p:sldId id="285" r:id="rId23"/>
    <p:sldId id="286" r:id="rId24"/>
    <p:sldId id="287" r:id="rId25"/>
    <p:sldId id="288" r:id="rId26"/>
    <p:sldId id="289" r:id="rId27"/>
    <p:sldId id="290" r:id="rId28"/>
    <p:sldId id="291" r:id="rId29"/>
    <p:sldId id="307" r:id="rId30"/>
    <p:sldId id="292" r:id="rId31"/>
    <p:sldId id="293" r:id="rId32"/>
    <p:sldId id="294" r:id="rId33"/>
    <p:sldId id="295" r:id="rId34"/>
    <p:sldId id="296" r:id="rId35"/>
    <p:sldId id="297" r:id="rId36"/>
    <p:sldId id="298" r:id="rId37"/>
    <p:sldId id="306" r:id="rId38"/>
    <p:sldId id="299" r:id="rId39"/>
    <p:sldId id="300" r:id="rId40"/>
    <p:sldId id="301" r:id="rId41"/>
    <p:sldId id="302" r:id="rId42"/>
    <p:sldId id="303" r:id="rId43"/>
    <p:sldId id="304" r:id="rId44"/>
    <p:sldId id="305" r:id="rId45"/>
    <p:sldId id="321" r:id="rId46"/>
    <p:sldId id="317" r:id="rId47"/>
    <p:sldId id="314" r:id="rId48"/>
    <p:sldId id="315" r:id="rId49"/>
    <p:sldId id="316" r:id="rId50"/>
    <p:sldId id="318" r:id="rId51"/>
    <p:sldId id="319" r:id="rId52"/>
    <p:sldId id="320" r:id="rId53"/>
  </p:sldIdLst>
  <p:sldSz cx="9144000" cy="6858000" type="screen4x3"/>
  <p:notesSz cx="6980238"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566"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477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3853" y="0"/>
            <a:ext cx="3024770" cy="457200"/>
          </a:xfrm>
          <a:prstGeom prst="rect">
            <a:avLst/>
          </a:prstGeom>
        </p:spPr>
        <p:txBody>
          <a:bodyPr vert="horz" lIns="91440" tIns="45720" rIns="91440" bIns="45720" rtlCol="0"/>
          <a:lstStyle>
            <a:lvl1pPr algn="r">
              <a:defRPr sz="1200"/>
            </a:lvl1pPr>
          </a:lstStyle>
          <a:p>
            <a:fld id="{A4094E73-A356-4D1B-9A39-AFFFF565DB8B}" type="datetimeFigureOut">
              <a:rPr lang="en-US" smtClean="0"/>
              <a:t>10/15/2018</a:t>
            </a:fld>
            <a:endParaRPr lang="en-US"/>
          </a:p>
        </p:txBody>
      </p:sp>
      <p:sp>
        <p:nvSpPr>
          <p:cNvPr id="4" name="Slide Image Placeholder 3"/>
          <p:cNvSpPr>
            <a:spLocks noGrp="1" noRot="1" noChangeAspect="1"/>
          </p:cNvSpPr>
          <p:nvPr>
            <p:ph type="sldImg" idx="2"/>
          </p:nvPr>
        </p:nvSpPr>
        <p:spPr>
          <a:xfrm>
            <a:off x="1203325" y="685800"/>
            <a:ext cx="4573588"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024" y="4343400"/>
            <a:ext cx="558419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302477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3853" y="8685213"/>
            <a:ext cx="3024770" cy="457200"/>
          </a:xfrm>
          <a:prstGeom prst="rect">
            <a:avLst/>
          </a:prstGeom>
        </p:spPr>
        <p:txBody>
          <a:bodyPr vert="horz" lIns="91440" tIns="45720" rIns="91440" bIns="45720" rtlCol="0" anchor="b"/>
          <a:lstStyle>
            <a:lvl1pPr algn="r">
              <a:defRPr sz="1200"/>
            </a:lvl1pPr>
          </a:lstStyle>
          <a:p>
            <a:fld id="{9DA5AB1A-A46F-4DAB-BFD4-96BCE5B19D07}" type="slidenum">
              <a:rPr lang="en-US" smtClean="0"/>
              <a:t>‹#›</a:t>
            </a:fld>
            <a:endParaRPr lang="en-US"/>
          </a:p>
        </p:txBody>
      </p:sp>
    </p:spTree>
    <p:extLst>
      <p:ext uri="{BB962C8B-B14F-4D97-AF65-F5344CB8AC3E}">
        <p14:creationId xmlns:p14="http://schemas.microsoft.com/office/powerpoint/2010/main" val="3049426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1</a:t>
            </a:fld>
            <a:endParaRPr lang="en-US"/>
          </a:p>
        </p:txBody>
      </p:sp>
    </p:spTree>
    <p:extLst>
      <p:ext uri="{BB962C8B-B14F-4D97-AF65-F5344CB8AC3E}">
        <p14:creationId xmlns:p14="http://schemas.microsoft.com/office/powerpoint/2010/main" val="28554070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14</a:t>
            </a:fld>
            <a:endParaRPr lang="en-US"/>
          </a:p>
        </p:txBody>
      </p:sp>
    </p:spTree>
    <p:extLst>
      <p:ext uri="{BB962C8B-B14F-4D97-AF65-F5344CB8AC3E}">
        <p14:creationId xmlns:p14="http://schemas.microsoft.com/office/powerpoint/2010/main" val="6744246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15</a:t>
            </a:fld>
            <a:endParaRPr lang="en-US"/>
          </a:p>
        </p:txBody>
      </p:sp>
    </p:spTree>
    <p:extLst>
      <p:ext uri="{BB962C8B-B14F-4D97-AF65-F5344CB8AC3E}">
        <p14:creationId xmlns:p14="http://schemas.microsoft.com/office/powerpoint/2010/main" val="26082633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16</a:t>
            </a:fld>
            <a:endParaRPr lang="en-US"/>
          </a:p>
        </p:txBody>
      </p:sp>
    </p:spTree>
    <p:extLst>
      <p:ext uri="{BB962C8B-B14F-4D97-AF65-F5344CB8AC3E}">
        <p14:creationId xmlns:p14="http://schemas.microsoft.com/office/powerpoint/2010/main" val="30502980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17</a:t>
            </a:fld>
            <a:endParaRPr lang="en-US"/>
          </a:p>
        </p:txBody>
      </p:sp>
    </p:spTree>
    <p:extLst>
      <p:ext uri="{BB962C8B-B14F-4D97-AF65-F5344CB8AC3E}">
        <p14:creationId xmlns:p14="http://schemas.microsoft.com/office/powerpoint/2010/main" val="1881313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18</a:t>
            </a:fld>
            <a:endParaRPr lang="en-US"/>
          </a:p>
        </p:txBody>
      </p:sp>
    </p:spTree>
    <p:extLst>
      <p:ext uri="{BB962C8B-B14F-4D97-AF65-F5344CB8AC3E}">
        <p14:creationId xmlns:p14="http://schemas.microsoft.com/office/powerpoint/2010/main" val="8733486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19</a:t>
            </a:fld>
            <a:endParaRPr lang="en-US"/>
          </a:p>
        </p:txBody>
      </p:sp>
    </p:spTree>
    <p:extLst>
      <p:ext uri="{BB962C8B-B14F-4D97-AF65-F5344CB8AC3E}">
        <p14:creationId xmlns:p14="http://schemas.microsoft.com/office/powerpoint/2010/main" val="19972878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20</a:t>
            </a:fld>
            <a:endParaRPr lang="en-US"/>
          </a:p>
        </p:txBody>
      </p:sp>
    </p:spTree>
    <p:extLst>
      <p:ext uri="{BB962C8B-B14F-4D97-AF65-F5344CB8AC3E}">
        <p14:creationId xmlns:p14="http://schemas.microsoft.com/office/powerpoint/2010/main" val="25682110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21</a:t>
            </a:fld>
            <a:endParaRPr lang="en-US"/>
          </a:p>
        </p:txBody>
      </p:sp>
    </p:spTree>
    <p:extLst>
      <p:ext uri="{BB962C8B-B14F-4D97-AF65-F5344CB8AC3E}">
        <p14:creationId xmlns:p14="http://schemas.microsoft.com/office/powerpoint/2010/main" val="1299453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22</a:t>
            </a:fld>
            <a:endParaRPr lang="en-US"/>
          </a:p>
        </p:txBody>
      </p:sp>
    </p:spTree>
    <p:extLst>
      <p:ext uri="{BB962C8B-B14F-4D97-AF65-F5344CB8AC3E}">
        <p14:creationId xmlns:p14="http://schemas.microsoft.com/office/powerpoint/2010/main" val="3793945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23</a:t>
            </a:fld>
            <a:endParaRPr lang="en-US"/>
          </a:p>
        </p:txBody>
      </p:sp>
    </p:spTree>
    <p:extLst>
      <p:ext uri="{BB962C8B-B14F-4D97-AF65-F5344CB8AC3E}">
        <p14:creationId xmlns:p14="http://schemas.microsoft.com/office/powerpoint/2010/main" val="2359028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D29973-D840-4944-A833-A5313A36BBAF}" type="slidenum">
              <a:rPr lang="en-US" smtClean="0"/>
              <a:t>5</a:t>
            </a:fld>
            <a:endParaRPr lang="en-US"/>
          </a:p>
        </p:txBody>
      </p:sp>
    </p:spTree>
    <p:extLst>
      <p:ext uri="{BB962C8B-B14F-4D97-AF65-F5344CB8AC3E}">
        <p14:creationId xmlns:p14="http://schemas.microsoft.com/office/powerpoint/2010/main" val="17356858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24</a:t>
            </a:fld>
            <a:endParaRPr lang="en-US"/>
          </a:p>
        </p:txBody>
      </p:sp>
    </p:spTree>
    <p:extLst>
      <p:ext uri="{BB962C8B-B14F-4D97-AF65-F5344CB8AC3E}">
        <p14:creationId xmlns:p14="http://schemas.microsoft.com/office/powerpoint/2010/main" val="37097695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25</a:t>
            </a:fld>
            <a:endParaRPr lang="en-US"/>
          </a:p>
        </p:txBody>
      </p:sp>
    </p:spTree>
    <p:extLst>
      <p:ext uri="{BB962C8B-B14F-4D97-AF65-F5344CB8AC3E}">
        <p14:creationId xmlns:p14="http://schemas.microsoft.com/office/powerpoint/2010/main" val="31180838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26</a:t>
            </a:fld>
            <a:endParaRPr lang="en-US"/>
          </a:p>
        </p:txBody>
      </p:sp>
    </p:spTree>
    <p:extLst>
      <p:ext uri="{BB962C8B-B14F-4D97-AF65-F5344CB8AC3E}">
        <p14:creationId xmlns:p14="http://schemas.microsoft.com/office/powerpoint/2010/main" val="61660117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27</a:t>
            </a:fld>
            <a:endParaRPr lang="en-US"/>
          </a:p>
        </p:txBody>
      </p:sp>
    </p:spTree>
    <p:extLst>
      <p:ext uri="{BB962C8B-B14F-4D97-AF65-F5344CB8AC3E}">
        <p14:creationId xmlns:p14="http://schemas.microsoft.com/office/powerpoint/2010/main" val="34725010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28</a:t>
            </a:fld>
            <a:endParaRPr lang="en-US"/>
          </a:p>
        </p:txBody>
      </p:sp>
    </p:spTree>
    <p:extLst>
      <p:ext uri="{BB962C8B-B14F-4D97-AF65-F5344CB8AC3E}">
        <p14:creationId xmlns:p14="http://schemas.microsoft.com/office/powerpoint/2010/main" val="40443821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29</a:t>
            </a:fld>
            <a:endParaRPr lang="en-US"/>
          </a:p>
        </p:txBody>
      </p:sp>
    </p:spTree>
    <p:extLst>
      <p:ext uri="{BB962C8B-B14F-4D97-AF65-F5344CB8AC3E}">
        <p14:creationId xmlns:p14="http://schemas.microsoft.com/office/powerpoint/2010/main" val="34457743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30</a:t>
            </a:fld>
            <a:endParaRPr lang="en-US"/>
          </a:p>
        </p:txBody>
      </p:sp>
    </p:spTree>
    <p:extLst>
      <p:ext uri="{BB962C8B-B14F-4D97-AF65-F5344CB8AC3E}">
        <p14:creationId xmlns:p14="http://schemas.microsoft.com/office/powerpoint/2010/main" val="40627189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31</a:t>
            </a:fld>
            <a:endParaRPr lang="en-US"/>
          </a:p>
        </p:txBody>
      </p:sp>
    </p:spTree>
    <p:extLst>
      <p:ext uri="{BB962C8B-B14F-4D97-AF65-F5344CB8AC3E}">
        <p14:creationId xmlns:p14="http://schemas.microsoft.com/office/powerpoint/2010/main" val="32246095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32</a:t>
            </a:fld>
            <a:endParaRPr lang="en-US"/>
          </a:p>
        </p:txBody>
      </p:sp>
    </p:spTree>
    <p:extLst>
      <p:ext uri="{BB962C8B-B14F-4D97-AF65-F5344CB8AC3E}">
        <p14:creationId xmlns:p14="http://schemas.microsoft.com/office/powerpoint/2010/main" val="46784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33</a:t>
            </a:fld>
            <a:endParaRPr lang="en-US"/>
          </a:p>
        </p:txBody>
      </p:sp>
    </p:spTree>
    <p:extLst>
      <p:ext uri="{BB962C8B-B14F-4D97-AF65-F5344CB8AC3E}">
        <p14:creationId xmlns:p14="http://schemas.microsoft.com/office/powerpoint/2010/main" val="2808581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6</a:t>
            </a:fld>
            <a:endParaRPr lang="en-US"/>
          </a:p>
        </p:txBody>
      </p:sp>
    </p:spTree>
    <p:extLst>
      <p:ext uri="{BB962C8B-B14F-4D97-AF65-F5344CB8AC3E}">
        <p14:creationId xmlns:p14="http://schemas.microsoft.com/office/powerpoint/2010/main" val="15430109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34</a:t>
            </a:fld>
            <a:endParaRPr lang="en-US"/>
          </a:p>
        </p:txBody>
      </p:sp>
    </p:spTree>
    <p:extLst>
      <p:ext uri="{BB962C8B-B14F-4D97-AF65-F5344CB8AC3E}">
        <p14:creationId xmlns:p14="http://schemas.microsoft.com/office/powerpoint/2010/main" val="33714005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35</a:t>
            </a:fld>
            <a:endParaRPr lang="en-US"/>
          </a:p>
        </p:txBody>
      </p:sp>
    </p:spTree>
    <p:extLst>
      <p:ext uri="{BB962C8B-B14F-4D97-AF65-F5344CB8AC3E}">
        <p14:creationId xmlns:p14="http://schemas.microsoft.com/office/powerpoint/2010/main" val="21201044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36</a:t>
            </a:fld>
            <a:endParaRPr lang="en-US"/>
          </a:p>
        </p:txBody>
      </p:sp>
    </p:spTree>
    <p:extLst>
      <p:ext uri="{BB962C8B-B14F-4D97-AF65-F5344CB8AC3E}">
        <p14:creationId xmlns:p14="http://schemas.microsoft.com/office/powerpoint/2010/main" val="30435147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7</a:t>
            </a:fld>
            <a:endParaRPr lang="en-US"/>
          </a:p>
        </p:txBody>
      </p:sp>
    </p:spTree>
    <p:extLst>
      <p:ext uri="{BB962C8B-B14F-4D97-AF65-F5344CB8AC3E}">
        <p14:creationId xmlns:p14="http://schemas.microsoft.com/office/powerpoint/2010/main" val="19545850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8</a:t>
            </a:fld>
            <a:endParaRPr lang="en-US"/>
          </a:p>
        </p:txBody>
      </p:sp>
    </p:spTree>
    <p:extLst>
      <p:ext uri="{BB962C8B-B14F-4D97-AF65-F5344CB8AC3E}">
        <p14:creationId xmlns:p14="http://schemas.microsoft.com/office/powerpoint/2010/main" val="24109934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10</a:t>
            </a:fld>
            <a:endParaRPr lang="en-US"/>
          </a:p>
        </p:txBody>
      </p:sp>
    </p:spTree>
    <p:extLst>
      <p:ext uri="{BB962C8B-B14F-4D97-AF65-F5344CB8AC3E}">
        <p14:creationId xmlns:p14="http://schemas.microsoft.com/office/powerpoint/2010/main" val="41140253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11</a:t>
            </a:fld>
            <a:endParaRPr lang="en-US"/>
          </a:p>
        </p:txBody>
      </p:sp>
    </p:spTree>
    <p:extLst>
      <p:ext uri="{BB962C8B-B14F-4D97-AF65-F5344CB8AC3E}">
        <p14:creationId xmlns:p14="http://schemas.microsoft.com/office/powerpoint/2010/main" val="3428786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12</a:t>
            </a:fld>
            <a:endParaRPr lang="en-US"/>
          </a:p>
        </p:txBody>
      </p:sp>
    </p:spTree>
    <p:extLst>
      <p:ext uri="{BB962C8B-B14F-4D97-AF65-F5344CB8AC3E}">
        <p14:creationId xmlns:p14="http://schemas.microsoft.com/office/powerpoint/2010/main" val="20370201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A5AB1A-A46F-4DAB-BFD4-96BCE5B19D07}" type="slidenum">
              <a:rPr lang="en-US" smtClean="0"/>
              <a:t>13</a:t>
            </a:fld>
            <a:endParaRPr lang="en-US"/>
          </a:p>
        </p:txBody>
      </p:sp>
    </p:spTree>
    <p:extLst>
      <p:ext uri="{BB962C8B-B14F-4D97-AF65-F5344CB8AC3E}">
        <p14:creationId xmlns:p14="http://schemas.microsoft.com/office/powerpoint/2010/main" val="3944032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87B104D2-71BF-4E1A-9B3B-C579335F7A97}" type="datetimeFigureOut">
              <a:rPr lang="en-US" smtClean="0"/>
              <a:t>10/15/2018</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C7FBE10-8A07-4EE4-9455-F670F2EC70BF}"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7B104D2-71BF-4E1A-9B3B-C579335F7A97}" type="datetimeFigureOut">
              <a:rPr lang="en-US" smtClean="0"/>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7FBE10-8A07-4EE4-9455-F670F2EC70B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C7FBE10-8A07-4EE4-9455-F670F2EC70BF}"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7B104D2-71BF-4E1A-9B3B-C579335F7A97}" type="datetimeFigureOut">
              <a:rPr lang="en-US" smtClean="0"/>
              <a:t>10/15/2018</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87B104D2-71BF-4E1A-9B3B-C579335F7A97}" type="datetimeFigureOut">
              <a:rPr lang="en-US" smtClean="0"/>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6C7FBE10-8A07-4EE4-9455-F670F2EC70BF}"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87B104D2-71BF-4E1A-9B3B-C579335F7A97}" type="datetimeFigureOut">
              <a:rPr lang="en-US" smtClean="0"/>
              <a:t>10/15/2018</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C7FBE10-8A07-4EE4-9455-F670F2EC70BF}"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87B104D2-71BF-4E1A-9B3B-C579335F7A97}" type="datetimeFigureOut">
              <a:rPr lang="en-US" smtClean="0"/>
              <a:t>10/15/2018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7FBE10-8A07-4EE4-9455-F670F2EC70BF}"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87B104D2-71BF-4E1A-9B3B-C579335F7A97}" type="datetimeFigureOut">
              <a:rPr lang="en-US" smtClean="0"/>
              <a:t>10/15/2018</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C7FBE10-8A07-4EE4-9455-F670F2EC70BF}" type="slidenum">
              <a:rPr lang="en-US" smtClean="0"/>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7B104D2-71BF-4E1A-9B3B-C579335F7A97}" type="datetimeFigureOut">
              <a:rPr lang="en-US" smtClean="0"/>
              <a:t>10/15/2018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6C7FBE10-8A07-4EE4-9455-F670F2EC70B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7B104D2-71BF-4E1A-9B3B-C579335F7A97}" type="datetimeFigureOut">
              <a:rPr lang="en-US" smtClean="0"/>
              <a:t>10/15/2018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C7FBE10-8A07-4EE4-9455-F670F2EC70B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C7FBE10-8A07-4EE4-9455-F670F2EC70BF}"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7B104D2-71BF-4E1A-9B3B-C579335F7A97}" type="datetimeFigureOut">
              <a:rPr lang="en-US" smtClean="0"/>
              <a:t>10/15/2018</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C7FBE10-8A07-4EE4-9455-F670F2EC70BF}"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87B104D2-71BF-4E1A-9B3B-C579335F7A97}" type="datetimeFigureOut">
              <a:rPr lang="en-US" smtClean="0"/>
              <a:t>10/15/2018</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7B104D2-71BF-4E1A-9B3B-C579335F7A97}" type="datetimeFigureOut">
              <a:rPr lang="en-US" smtClean="0"/>
              <a:t>10/15/2018</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C7FBE10-8A07-4EE4-9455-F670F2EC70BF}"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31.emf"/><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34.emf"/><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35.emf"/><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36.emf"/><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37.emf"/><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38.emf"/><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39.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42.emf"/><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43.emf"/><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7.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emf"/><Relationship Id="rId4" Type="http://schemas.openxmlformats.org/officeDocument/2006/relationships/image" Target="../media/image5.png"/></Relationships>
</file>

<file path=ppt/slides/_rels/slide50.xml.rels><?xml version="1.0" encoding="UTF-8" standalone="yes"?>
<Relationships xmlns="http://schemas.openxmlformats.org/package/2006/relationships"><Relationship Id="rId2" Type="http://schemas.openxmlformats.org/officeDocument/2006/relationships/image" Target="../media/image48.emf"/><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image" Target="../media/image49.emf"/><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When should items be counted into inventory?</a:t>
            </a:r>
          </a:p>
          <a:p>
            <a:r>
              <a:rPr lang="en-US" dirty="0"/>
              <a:t>What costs attach to inventory?</a:t>
            </a:r>
          </a:p>
          <a:p>
            <a:r>
              <a:rPr lang="en-US" dirty="0"/>
              <a:t>What is the difference between Periodic and perpetual Inventory?</a:t>
            </a:r>
          </a:p>
        </p:txBody>
      </p:sp>
      <p:sp>
        <p:nvSpPr>
          <p:cNvPr id="2" name="Title 1"/>
          <p:cNvSpPr>
            <a:spLocks noGrp="1"/>
          </p:cNvSpPr>
          <p:nvPr>
            <p:ph type="ctrTitle"/>
          </p:nvPr>
        </p:nvSpPr>
        <p:spPr/>
        <p:txBody>
          <a:bodyPr/>
          <a:lstStyle/>
          <a:p>
            <a:r>
              <a:rPr lang="en-US" dirty="0"/>
              <a:t>Inventory Basics</a:t>
            </a:r>
            <a:br>
              <a:rPr lang="en-US" dirty="0"/>
            </a:br>
            <a:endParaRPr lang="en-US" dirty="0"/>
          </a:p>
        </p:txBody>
      </p:sp>
    </p:spTree>
    <p:extLst>
      <p:ext uri="{BB962C8B-B14F-4D97-AF65-F5344CB8AC3E}">
        <p14:creationId xmlns:p14="http://schemas.microsoft.com/office/powerpoint/2010/main" val="744670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normAutofit/>
          </a:bodyPr>
          <a:lstStyle/>
          <a:p>
            <a:r>
              <a:rPr lang="en-US" dirty="0"/>
              <a:t>First In, First Out</a:t>
            </a:r>
          </a:p>
        </p:txBody>
      </p:sp>
      <p:pic>
        <p:nvPicPr>
          <p:cNvPr id="153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798" y="987425"/>
            <a:ext cx="7006788" cy="5303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69156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normAutofit/>
          </a:bodyPr>
          <a:lstStyle/>
          <a:p>
            <a:r>
              <a:rPr lang="en-US" dirty="0"/>
              <a:t>First In, First Out</a:t>
            </a:r>
          </a:p>
        </p:txBody>
      </p:sp>
      <p:pic>
        <p:nvPicPr>
          <p:cNvPr id="16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599" y="987425"/>
            <a:ext cx="7006788" cy="5303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8967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normAutofit/>
          </a:bodyPr>
          <a:lstStyle/>
          <a:p>
            <a:r>
              <a:rPr lang="en-US" dirty="0"/>
              <a:t>First In, First Out</a:t>
            </a:r>
          </a:p>
        </p:txBody>
      </p:sp>
      <p:pic>
        <p:nvPicPr>
          <p:cNvPr id="174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5998" y="914400"/>
            <a:ext cx="7248402"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8024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normAutofit/>
          </a:bodyPr>
          <a:lstStyle/>
          <a:p>
            <a:r>
              <a:rPr lang="en-US" dirty="0"/>
              <a:t>First In, First Out</a:t>
            </a:r>
          </a:p>
        </p:txBody>
      </p:sp>
      <p:pic>
        <p:nvPicPr>
          <p:cNvPr id="184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5998" y="914400"/>
            <a:ext cx="7248402"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664896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normAutofit/>
          </a:bodyPr>
          <a:lstStyle/>
          <a:p>
            <a:r>
              <a:rPr lang="en-US" dirty="0"/>
              <a:t>First In, First Out</a:t>
            </a:r>
          </a:p>
        </p:txBody>
      </p:sp>
      <p:pic>
        <p:nvPicPr>
          <p:cNvPr id="194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838200"/>
            <a:ext cx="7248402"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786951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normAutofit/>
          </a:bodyPr>
          <a:lstStyle/>
          <a:p>
            <a:r>
              <a:rPr lang="en-US" dirty="0"/>
              <a:t>First In, First Out</a:t>
            </a:r>
          </a:p>
        </p:txBody>
      </p:sp>
      <p:pic>
        <p:nvPicPr>
          <p:cNvPr id="2048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914400"/>
            <a:ext cx="7248402"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9364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normAutofit/>
          </a:bodyPr>
          <a:lstStyle/>
          <a:p>
            <a:r>
              <a:rPr lang="en-US" dirty="0"/>
              <a:t>First In, First Out</a:t>
            </a:r>
          </a:p>
        </p:txBody>
      </p:sp>
      <p:pic>
        <p:nvPicPr>
          <p:cNvPr id="2150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5998" y="914400"/>
            <a:ext cx="7248402"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700539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normAutofit/>
          </a:bodyPr>
          <a:lstStyle/>
          <a:p>
            <a:r>
              <a:rPr lang="en-US" dirty="0"/>
              <a:t>First In, First Out</a:t>
            </a:r>
          </a:p>
        </p:txBody>
      </p:sp>
      <p:pic>
        <p:nvPicPr>
          <p:cNvPr id="2253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5998" y="838200"/>
            <a:ext cx="7248402"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04065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normAutofit/>
          </a:bodyPr>
          <a:lstStyle/>
          <a:p>
            <a:r>
              <a:rPr lang="en-US" dirty="0"/>
              <a:t>First In, First Out</a:t>
            </a:r>
          </a:p>
        </p:txBody>
      </p:sp>
      <p:pic>
        <p:nvPicPr>
          <p:cNvPr id="2355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838200"/>
            <a:ext cx="7248402"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61606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normAutofit/>
          </a:bodyPr>
          <a:lstStyle/>
          <a:p>
            <a:r>
              <a:rPr lang="en-US" dirty="0"/>
              <a:t>First In, First Out</a:t>
            </a:r>
          </a:p>
        </p:txBody>
      </p:sp>
      <p:pic>
        <p:nvPicPr>
          <p:cNvPr id="2457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5998" y="838200"/>
            <a:ext cx="7248402"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5790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constitutes inventory?</a:t>
            </a:r>
          </a:p>
        </p:txBody>
      </p:sp>
      <p:sp>
        <p:nvSpPr>
          <p:cNvPr id="3" name="Content Placeholder 2"/>
          <p:cNvSpPr>
            <a:spLocks noGrp="1"/>
          </p:cNvSpPr>
          <p:nvPr>
            <p:ph sz="quarter" idx="1"/>
          </p:nvPr>
        </p:nvSpPr>
        <p:spPr/>
        <p:txBody>
          <a:bodyPr>
            <a:normAutofit fontScale="92500" lnSpcReduction="20000"/>
          </a:bodyPr>
          <a:lstStyle/>
          <a:p>
            <a:pPr algn="just"/>
            <a:r>
              <a:rPr lang="en-US" dirty="0"/>
              <a:t>Goods in Transit</a:t>
            </a:r>
          </a:p>
          <a:p>
            <a:pPr lvl="1" algn="just"/>
            <a:r>
              <a:rPr lang="en-US" dirty="0"/>
              <a:t>Items shipped free on board (FOB) destination are not counted in inventory until they are received. They do not belong to the purchaser until they arrive.</a:t>
            </a:r>
          </a:p>
          <a:p>
            <a:pPr lvl="1" algn="just"/>
            <a:r>
              <a:rPr lang="en-US" dirty="0"/>
              <a:t>Items shipped free on board (FOB) shipping point are counted into inventory once they are placed on the common carrier.</a:t>
            </a:r>
          </a:p>
          <a:p>
            <a:pPr algn="just"/>
            <a:r>
              <a:rPr lang="en-US" dirty="0"/>
              <a:t>Consigned Goods</a:t>
            </a:r>
          </a:p>
          <a:p>
            <a:pPr lvl="1" algn="just"/>
            <a:r>
              <a:rPr lang="en-US" dirty="0"/>
              <a:t>Consigned goods are items placed with another company who sells the items on behalf of the company for a fee. Ownership has not transferred and these items should be counted into inventory Ex: Jewelry stores</a:t>
            </a:r>
          </a:p>
          <a:p>
            <a:pPr algn="just"/>
            <a:r>
              <a:rPr lang="en-US" dirty="0"/>
              <a:t>Damaged or Obsolete Goods</a:t>
            </a:r>
          </a:p>
          <a:p>
            <a:pPr lvl="1" algn="just"/>
            <a:r>
              <a:rPr lang="en-US" dirty="0"/>
              <a:t>Damaged and obsolete items should not be counted into inventory as though they were viable items to be sold. If some residual sale can be made, they are valued at sales price less the cost of making the sale. Ex: football jerseys for the team that did not win the title game.</a:t>
            </a:r>
          </a:p>
          <a:p>
            <a:pPr lvl="1" algn="just"/>
            <a:endParaRPr lang="en-US" dirty="0"/>
          </a:p>
          <a:p>
            <a:pPr algn="just"/>
            <a:endParaRPr lang="en-US" dirty="0"/>
          </a:p>
        </p:txBody>
      </p:sp>
    </p:spTree>
    <p:extLst>
      <p:ext uri="{BB962C8B-B14F-4D97-AF65-F5344CB8AC3E}">
        <p14:creationId xmlns:p14="http://schemas.microsoft.com/office/powerpoint/2010/main" val="4771564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normAutofit/>
          </a:bodyPr>
          <a:lstStyle/>
          <a:p>
            <a:r>
              <a:rPr lang="en-US" dirty="0"/>
              <a:t>First In, First Out</a:t>
            </a:r>
          </a:p>
        </p:txBody>
      </p:sp>
      <p:pic>
        <p:nvPicPr>
          <p:cNvPr id="2560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5998" y="914400"/>
            <a:ext cx="7248402"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89092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normAutofit/>
          </a:bodyPr>
          <a:lstStyle/>
          <a:p>
            <a:r>
              <a:rPr lang="en-US" dirty="0"/>
              <a:t>First In, First Out</a:t>
            </a:r>
          </a:p>
        </p:txBody>
      </p:sp>
      <p:pic>
        <p:nvPicPr>
          <p:cNvPr id="266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5998" y="838200"/>
            <a:ext cx="7248402"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27394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normAutofit/>
          </a:bodyPr>
          <a:lstStyle/>
          <a:p>
            <a:r>
              <a:rPr lang="en-US" dirty="0"/>
              <a:t>First In, First Out</a:t>
            </a:r>
          </a:p>
        </p:txBody>
      </p:sp>
      <p:pic>
        <p:nvPicPr>
          <p:cNvPr id="276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961192"/>
            <a:ext cx="6974285" cy="52884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19785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Last In, First Out</a:t>
            </a:r>
          </a:p>
        </p:txBody>
      </p:sp>
      <p:pic>
        <p:nvPicPr>
          <p:cNvPr id="286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838200"/>
            <a:ext cx="7214592"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6343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Last In, First Out</a:t>
            </a:r>
          </a:p>
        </p:txBody>
      </p:sp>
      <p:pic>
        <p:nvPicPr>
          <p:cNvPr id="296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914400"/>
            <a:ext cx="7214595"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76455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Last In, First Out</a:t>
            </a:r>
          </a:p>
        </p:txBody>
      </p:sp>
      <p:pic>
        <p:nvPicPr>
          <p:cNvPr id="307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838200"/>
            <a:ext cx="7214595"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56189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Last In, First Out</a:t>
            </a:r>
          </a:p>
        </p:txBody>
      </p:sp>
      <p:pic>
        <p:nvPicPr>
          <p:cNvPr id="317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838200"/>
            <a:ext cx="7214595"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3549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Last In, First Out</a:t>
            </a:r>
          </a:p>
        </p:txBody>
      </p:sp>
      <p:pic>
        <p:nvPicPr>
          <p:cNvPr id="327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914400"/>
            <a:ext cx="7214595"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13579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Last In, First Out</a:t>
            </a:r>
          </a:p>
        </p:txBody>
      </p:sp>
      <p:pic>
        <p:nvPicPr>
          <p:cNvPr id="337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6714" y="838200"/>
            <a:ext cx="7214595"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623382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Last In, First Out</a:t>
            </a:r>
          </a:p>
        </p:txBody>
      </p:sp>
      <p:pic>
        <p:nvPicPr>
          <p:cNvPr id="337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838200"/>
            <a:ext cx="7214595"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13942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costs attach to inventory?</a:t>
            </a:r>
          </a:p>
        </p:txBody>
      </p:sp>
      <p:sp>
        <p:nvSpPr>
          <p:cNvPr id="3" name="Content Placeholder 2"/>
          <p:cNvSpPr>
            <a:spLocks noGrp="1"/>
          </p:cNvSpPr>
          <p:nvPr>
            <p:ph sz="quarter" idx="1"/>
          </p:nvPr>
        </p:nvSpPr>
        <p:spPr/>
        <p:txBody>
          <a:bodyPr/>
          <a:lstStyle/>
          <a:p>
            <a:r>
              <a:rPr lang="en-US" dirty="0"/>
              <a:t>Purchase price less any sales discount or sales allowance </a:t>
            </a:r>
          </a:p>
          <a:p>
            <a:r>
              <a:rPr lang="en-US" dirty="0"/>
              <a:t>Plus</a:t>
            </a:r>
          </a:p>
          <a:p>
            <a:pPr lvl="1"/>
            <a:r>
              <a:rPr lang="en-US" dirty="0"/>
              <a:t>Insurance when goods are shipping FOB shipping point</a:t>
            </a:r>
          </a:p>
          <a:p>
            <a:pPr lvl="1"/>
            <a:r>
              <a:rPr lang="en-US" dirty="0"/>
              <a:t>Freight cost when shipping FOB shipping point</a:t>
            </a:r>
          </a:p>
          <a:p>
            <a:pPr lvl="1"/>
            <a:r>
              <a:rPr lang="en-US" dirty="0"/>
              <a:t>Any other costs to bring the item to salable condition, including tariffs, storage costs, refurbishment costs.</a:t>
            </a:r>
          </a:p>
        </p:txBody>
      </p:sp>
    </p:spTree>
    <p:extLst>
      <p:ext uri="{BB962C8B-B14F-4D97-AF65-F5344CB8AC3E}">
        <p14:creationId xmlns:p14="http://schemas.microsoft.com/office/powerpoint/2010/main" val="9608439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Last In, First Out</a:t>
            </a:r>
          </a:p>
        </p:txBody>
      </p:sp>
      <p:pic>
        <p:nvPicPr>
          <p:cNvPr id="348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838200"/>
            <a:ext cx="7214595"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991215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Last In, First Out</a:t>
            </a:r>
          </a:p>
        </p:txBody>
      </p:sp>
      <p:pic>
        <p:nvPicPr>
          <p:cNvPr id="358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838200"/>
            <a:ext cx="7214595"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58937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Last In, First Out</a:t>
            </a:r>
          </a:p>
        </p:txBody>
      </p:sp>
      <p:pic>
        <p:nvPicPr>
          <p:cNvPr id="3686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838200"/>
            <a:ext cx="7214595"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11705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Last In, First Out</a:t>
            </a:r>
          </a:p>
        </p:txBody>
      </p:sp>
      <p:pic>
        <p:nvPicPr>
          <p:cNvPr id="3789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914400"/>
            <a:ext cx="7214595"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75322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Last In, First Out</a:t>
            </a:r>
          </a:p>
        </p:txBody>
      </p:sp>
      <p:pic>
        <p:nvPicPr>
          <p:cNvPr id="3891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838200"/>
            <a:ext cx="7214595"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06514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Last In, First Out</a:t>
            </a:r>
          </a:p>
        </p:txBody>
      </p:sp>
      <p:pic>
        <p:nvPicPr>
          <p:cNvPr id="3" name="Picture 2">
            <a:extLst>
              <a:ext uri="{FF2B5EF4-FFF2-40B4-BE49-F238E27FC236}">
                <a16:creationId xmlns:a16="http://schemas.microsoft.com/office/drawing/2014/main" id="{FE909041-203C-4AAC-844D-9F4B5A6819D1}"/>
              </a:ext>
            </a:extLst>
          </p:cNvPr>
          <p:cNvPicPr>
            <a:picLocks noChangeAspect="1"/>
          </p:cNvPicPr>
          <p:nvPr/>
        </p:nvPicPr>
        <p:blipFill>
          <a:blip r:embed="rId3"/>
          <a:stretch>
            <a:fillRect/>
          </a:stretch>
        </p:blipFill>
        <p:spPr>
          <a:xfrm>
            <a:off x="990600" y="987425"/>
            <a:ext cx="7162800" cy="5194344"/>
          </a:xfrm>
          <a:prstGeom prst="rect">
            <a:avLst/>
          </a:prstGeom>
        </p:spPr>
      </p:pic>
    </p:spTree>
    <p:extLst>
      <p:ext uri="{BB962C8B-B14F-4D97-AF65-F5344CB8AC3E}">
        <p14:creationId xmlns:p14="http://schemas.microsoft.com/office/powerpoint/2010/main" val="35651618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Weighted Average</a:t>
            </a:r>
          </a:p>
        </p:txBody>
      </p:sp>
      <p:pic>
        <p:nvPicPr>
          <p:cNvPr id="3" name="Picture 2"/>
          <p:cNvPicPr>
            <a:picLocks noChangeAspect="1"/>
          </p:cNvPicPr>
          <p:nvPr/>
        </p:nvPicPr>
        <p:blipFill>
          <a:blip r:embed="rId3"/>
          <a:stretch>
            <a:fillRect/>
          </a:stretch>
        </p:blipFill>
        <p:spPr>
          <a:xfrm>
            <a:off x="480084" y="838200"/>
            <a:ext cx="8183831" cy="5486400"/>
          </a:xfrm>
          <a:prstGeom prst="rect">
            <a:avLst/>
          </a:prstGeom>
        </p:spPr>
      </p:pic>
    </p:spTree>
    <p:extLst>
      <p:ext uri="{BB962C8B-B14F-4D97-AF65-F5344CB8AC3E}">
        <p14:creationId xmlns:p14="http://schemas.microsoft.com/office/powerpoint/2010/main" val="139000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Weighted Average</a:t>
            </a:r>
          </a:p>
        </p:txBody>
      </p:sp>
      <p:pic>
        <p:nvPicPr>
          <p:cNvPr id="3" name="Picture 2"/>
          <p:cNvPicPr>
            <a:picLocks noChangeAspect="1"/>
          </p:cNvPicPr>
          <p:nvPr/>
        </p:nvPicPr>
        <p:blipFill>
          <a:blip r:embed="rId2"/>
          <a:stretch>
            <a:fillRect/>
          </a:stretch>
        </p:blipFill>
        <p:spPr>
          <a:xfrm>
            <a:off x="609600" y="838200"/>
            <a:ext cx="8183831" cy="5486400"/>
          </a:xfrm>
          <a:prstGeom prst="rect">
            <a:avLst/>
          </a:prstGeom>
        </p:spPr>
      </p:pic>
    </p:spTree>
    <p:extLst>
      <p:ext uri="{BB962C8B-B14F-4D97-AF65-F5344CB8AC3E}">
        <p14:creationId xmlns:p14="http://schemas.microsoft.com/office/powerpoint/2010/main" val="20038025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Weighted Average</a:t>
            </a:r>
          </a:p>
        </p:txBody>
      </p:sp>
      <p:pic>
        <p:nvPicPr>
          <p:cNvPr id="3" name="Picture 2"/>
          <p:cNvPicPr>
            <a:picLocks noChangeAspect="1"/>
          </p:cNvPicPr>
          <p:nvPr/>
        </p:nvPicPr>
        <p:blipFill>
          <a:blip r:embed="rId2"/>
          <a:stretch>
            <a:fillRect/>
          </a:stretch>
        </p:blipFill>
        <p:spPr>
          <a:xfrm>
            <a:off x="685800" y="838200"/>
            <a:ext cx="8183831" cy="5486400"/>
          </a:xfrm>
          <a:prstGeom prst="rect">
            <a:avLst/>
          </a:prstGeom>
        </p:spPr>
      </p:pic>
      <p:cxnSp>
        <p:nvCxnSpPr>
          <p:cNvPr id="11" name="Elbow Connector 10"/>
          <p:cNvCxnSpPr/>
          <p:nvPr/>
        </p:nvCxnSpPr>
        <p:spPr>
          <a:xfrm rot="16200000" flipH="1">
            <a:off x="3771900" y="2552700"/>
            <a:ext cx="1219200" cy="22860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40654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Weighted Average</a:t>
            </a:r>
          </a:p>
        </p:txBody>
      </p:sp>
      <p:pic>
        <p:nvPicPr>
          <p:cNvPr id="3" name="Picture 2"/>
          <p:cNvPicPr>
            <a:picLocks noChangeAspect="1"/>
          </p:cNvPicPr>
          <p:nvPr/>
        </p:nvPicPr>
        <p:blipFill>
          <a:blip r:embed="rId2"/>
          <a:stretch>
            <a:fillRect/>
          </a:stretch>
        </p:blipFill>
        <p:spPr>
          <a:xfrm>
            <a:off x="609600" y="838200"/>
            <a:ext cx="8183831" cy="5486400"/>
          </a:xfrm>
          <a:prstGeom prst="rect">
            <a:avLst/>
          </a:prstGeom>
        </p:spPr>
      </p:pic>
      <p:cxnSp>
        <p:nvCxnSpPr>
          <p:cNvPr id="7" name="Straight Arrow Connector 6"/>
          <p:cNvCxnSpPr/>
          <p:nvPr/>
        </p:nvCxnSpPr>
        <p:spPr>
          <a:xfrm>
            <a:off x="4495800" y="3276600"/>
            <a:ext cx="76200" cy="152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960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Periodic Versus Perpetual Methods</a:t>
            </a:r>
          </a:p>
        </p:txBody>
      </p:sp>
      <p:sp>
        <p:nvSpPr>
          <p:cNvPr id="3" name="Content Placeholder 2"/>
          <p:cNvSpPr>
            <a:spLocks noGrp="1"/>
          </p:cNvSpPr>
          <p:nvPr>
            <p:ph sz="quarter" idx="1"/>
          </p:nvPr>
        </p:nvSpPr>
        <p:spPr/>
        <p:txBody>
          <a:bodyPr>
            <a:normAutofit fontScale="92500" lnSpcReduction="10000"/>
          </a:bodyPr>
          <a:lstStyle/>
          <a:p>
            <a:pPr algn="just"/>
            <a:r>
              <a:rPr lang="en-US" sz="2000" dirty="0"/>
              <a:t>There are two methods used to determine the amount of goods in Ending Inventory and those that have been sold (Cost of Goods Sold)</a:t>
            </a:r>
          </a:p>
          <a:p>
            <a:pPr marL="0" indent="0" algn="just">
              <a:buNone/>
            </a:pPr>
            <a:endParaRPr lang="en-US" sz="2000" dirty="0"/>
          </a:p>
          <a:p>
            <a:pPr marL="548640" lvl="2" algn="just">
              <a:buClr>
                <a:schemeClr val="accent1"/>
              </a:buClr>
              <a:buSzPct val="85000"/>
              <a:buFont typeface="Wingdings 2"/>
              <a:buChar char=""/>
            </a:pPr>
            <a:r>
              <a:rPr lang="en-US" sz="1400" dirty="0"/>
              <a:t>The </a:t>
            </a:r>
            <a:r>
              <a:rPr lang="en-US" sz="1400" b="1" dirty="0"/>
              <a:t>Periodic</a:t>
            </a:r>
            <a:r>
              <a:rPr lang="en-US" sz="1400" dirty="0"/>
              <a:t> method counts inventory at the end of the period </a:t>
            </a:r>
          </a:p>
          <a:p>
            <a:pPr marL="274320" lvl="1" algn="just">
              <a:buClr>
                <a:schemeClr val="accent1"/>
              </a:buClr>
              <a:buSzPct val="85000"/>
              <a:buFont typeface="Wingdings 2"/>
              <a:buChar char=""/>
            </a:pPr>
            <a:endParaRPr lang="en-US" sz="1600" dirty="0"/>
          </a:p>
          <a:p>
            <a:pPr marL="274320" lvl="1" algn="just">
              <a:buClr>
                <a:schemeClr val="accent1"/>
              </a:buClr>
              <a:buSzPct val="85000"/>
              <a:buFont typeface="Wingdings 2"/>
              <a:buChar char=""/>
            </a:pPr>
            <a:endParaRPr lang="en-US" sz="1600" dirty="0"/>
          </a:p>
          <a:p>
            <a:pPr marL="274320" lvl="1" algn="just">
              <a:buClr>
                <a:schemeClr val="accent1"/>
              </a:buClr>
              <a:buSzPct val="85000"/>
              <a:buFont typeface="Wingdings 2"/>
              <a:buChar char=""/>
            </a:pPr>
            <a:endParaRPr lang="en-US" sz="1600" dirty="0"/>
          </a:p>
          <a:p>
            <a:pPr marL="274320" lvl="1" algn="just">
              <a:buClr>
                <a:schemeClr val="accent1"/>
              </a:buClr>
              <a:buSzPct val="85000"/>
              <a:buFont typeface="Wingdings 2"/>
              <a:buChar char=""/>
            </a:pPr>
            <a:endParaRPr lang="en-US" sz="1600" dirty="0"/>
          </a:p>
          <a:p>
            <a:pPr marL="274320" lvl="1" algn="just">
              <a:buClr>
                <a:schemeClr val="accent1"/>
              </a:buClr>
              <a:buSzPct val="85000"/>
              <a:buFont typeface="Wingdings 2"/>
              <a:buChar char=""/>
            </a:pPr>
            <a:endParaRPr lang="en-US" sz="1600" dirty="0"/>
          </a:p>
          <a:p>
            <a:pPr marL="274320" lvl="1" algn="just">
              <a:buClr>
                <a:schemeClr val="accent1"/>
              </a:buClr>
              <a:buSzPct val="85000"/>
              <a:buFont typeface="Wingdings 2"/>
              <a:buChar char=""/>
            </a:pPr>
            <a:endParaRPr lang="en-US" sz="1600" dirty="0"/>
          </a:p>
          <a:p>
            <a:pPr marL="274320" lvl="1" algn="just">
              <a:buClr>
                <a:schemeClr val="accent1"/>
              </a:buClr>
              <a:buSzPct val="85000"/>
              <a:buFont typeface="Wingdings 2"/>
              <a:buChar char=""/>
            </a:pPr>
            <a:endParaRPr lang="en-US" sz="1600" dirty="0"/>
          </a:p>
          <a:p>
            <a:pPr marL="274320" lvl="1" algn="just">
              <a:buClr>
                <a:schemeClr val="accent1"/>
              </a:buClr>
              <a:buSzPct val="85000"/>
              <a:buFont typeface="Wingdings 2"/>
              <a:buChar char=""/>
            </a:pPr>
            <a:endParaRPr lang="en-US" sz="1600" dirty="0"/>
          </a:p>
          <a:p>
            <a:pPr marL="274320" lvl="1" algn="just">
              <a:buClr>
                <a:schemeClr val="accent1"/>
              </a:buClr>
              <a:buSzPct val="85000"/>
              <a:buFont typeface="Wingdings 2"/>
              <a:buChar char=""/>
            </a:pPr>
            <a:endParaRPr lang="en-US" sz="1600" dirty="0"/>
          </a:p>
          <a:p>
            <a:pPr marL="548640" lvl="2" algn="just">
              <a:buClr>
                <a:schemeClr val="accent1"/>
              </a:buClr>
              <a:buSzPct val="85000"/>
              <a:buFont typeface="Wingdings 2"/>
              <a:buChar char=""/>
            </a:pPr>
            <a:r>
              <a:rPr lang="en-US" sz="1400" dirty="0"/>
              <a:t>The </a:t>
            </a:r>
            <a:r>
              <a:rPr lang="en-US" sz="1400" b="1" dirty="0"/>
              <a:t>Perpetual</a:t>
            </a:r>
            <a:r>
              <a:rPr lang="en-US" sz="1400" dirty="0"/>
              <a:t> method updates inventory records for each sale and purchase. With the advent of bar codes, most companies use the perpetual method as it provides daily information on inventory and cost of goods sold.</a:t>
            </a:r>
            <a:endParaRPr lang="en-US" sz="1600" dirty="0"/>
          </a:p>
          <a:p>
            <a:pPr algn="just"/>
            <a:r>
              <a:rPr lang="en-US" sz="2000" dirty="0"/>
              <a:t>Every company, though, performs a periodic count of inventory at least once a year.</a:t>
            </a:r>
            <a:endParaRPr lang="en-US" sz="2600" dirty="0"/>
          </a:p>
          <a:p>
            <a:pPr algn="just"/>
            <a:endParaRPr lang="en-US" sz="2600" dirty="0"/>
          </a:p>
          <a:p>
            <a:pPr lvl="1" algn="just"/>
            <a:endParaRPr lang="en-US" sz="1900" dirty="0"/>
          </a:p>
          <a:p>
            <a:pPr lvl="1" algn="just"/>
            <a:endParaRPr lang="en-US" sz="1900" dirty="0"/>
          </a:p>
          <a:p>
            <a:pPr lvl="1" algn="just"/>
            <a:endParaRPr lang="en-US" sz="1900" dirty="0"/>
          </a:p>
          <a:p>
            <a:pPr marL="274320" lvl="1" indent="0" algn="just">
              <a:buNone/>
            </a:pPr>
            <a:endParaRPr lang="en-US" sz="1900" dirty="0"/>
          </a:p>
        </p:txBody>
      </p:sp>
      <p:pic>
        <p:nvPicPr>
          <p:cNvPr id="4" name="Picture 3"/>
          <p:cNvPicPr>
            <a:picLocks noChangeAspect="1"/>
          </p:cNvPicPr>
          <p:nvPr/>
        </p:nvPicPr>
        <p:blipFill>
          <a:blip r:embed="rId2"/>
          <a:stretch>
            <a:fillRect/>
          </a:stretch>
        </p:blipFill>
        <p:spPr>
          <a:xfrm>
            <a:off x="5002332" y="2286000"/>
            <a:ext cx="3834716" cy="2109399"/>
          </a:xfrm>
          <a:prstGeom prst="rect">
            <a:avLst/>
          </a:prstGeom>
        </p:spPr>
      </p:pic>
    </p:spTree>
    <p:extLst>
      <p:ext uri="{BB962C8B-B14F-4D97-AF65-F5344CB8AC3E}">
        <p14:creationId xmlns:p14="http://schemas.microsoft.com/office/powerpoint/2010/main" val="8087564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Weighted Average</a:t>
            </a:r>
          </a:p>
        </p:txBody>
      </p:sp>
      <p:pic>
        <p:nvPicPr>
          <p:cNvPr id="3" name="Picture 2"/>
          <p:cNvPicPr>
            <a:picLocks noChangeAspect="1"/>
          </p:cNvPicPr>
          <p:nvPr/>
        </p:nvPicPr>
        <p:blipFill>
          <a:blip r:embed="rId2"/>
          <a:stretch>
            <a:fillRect/>
          </a:stretch>
        </p:blipFill>
        <p:spPr>
          <a:xfrm>
            <a:off x="480084" y="838200"/>
            <a:ext cx="8183831" cy="5486400"/>
          </a:xfrm>
          <a:prstGeom prst="rect">
            <a:avLst/>
          </a:prstGeom>
        </p:spPr>
      </p:pic>
    </p:spTree>
    <p:extLst>
      <p:ext uri="{BB962C8B-B14F-4D97-AF65-F5344CB8AC3E}">
        <p14:creationId xmlns:p14="http://schemas.microsoft.com/office/powerpoint/2010/main" val="7150168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Weighted Average</a:t>
            </a:r>
          </a:p>
        </p:txBody>
      </p:sp>
      <p:pic>
        <p:nvPicPr>
          <p:cNvPr id="3" name="Picture 2"/>
          <p:cNvPicPr>
            <a:picLocks noChangeAspect="1"/>
          </p:cNvPicPr>
          <p:nvPr/>
        </p:nvPicPr>
        <p:blipFill>
          <a:blip r:embed="rId2"/>
          <a:stretch>
            <a:fillRect/>
          </a:stretch>
        </p:blipFill>
        <p:spPr>
          <a:xfrm>
            <a:off x="480084" y="838200"/>
            <a:ext cx="8183831" cy="5486400"/>
          </a:xfrm>
          <a:prstGeom prst="rect">
            <a:avLst/>
          </a:prstGeom>
        </p:spPr>
      </p:pic>
    </p:spTree>
    <p:extLst>
      <p:ext uri="{BB962C8B-B14F-4D97-AF65-F5344CB8AC3E}">
        <p14:creationId xmlns:p14="http://schemas.microsoft.com/office/powerpoint/2010/main" val="16231858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Weighted Average</a:t>
            </a:r>
          </a:p>
        </p:txBody>
      </p:sp>
      <p:pic>
        <p:nvPicPr>
          <p:cNvPr id="3" name="Picture 2"/>
          <p:cNvPicPr>
            <a:picLocks noChangeAspect="1"/>
          </p:cNvPicPr>
          <p:nvPr/>
        </p:nvPicPr>
        <p:blipFill>
          <a:blip r:embed="rId2"/>
          <a:stretch>
            <a:fillRect/>
          </a:stretch>
        </p:blipFill>
        <p:spPr>
          <a:xfrm>
            <a:off x="598055" y="838200"/>
            <a:ext cx="8183831" cy="5486400"/>
          </a:xfrm>
          <a:prstGeom prst="rect">
            <a:avLst/>
          </a:prstGeom>
        </p:spPr>
      </p:pic>
      <p:cxnSp>
        <p:nvCxnSpPr>
          <p:cNvPr id="7" name="Elbow Connector 6"/>
          <p:cNvCxnSpPr/>
          <p:nvPr/>
        </p:nvCxnSpPr>
        <p:spPr>
          <a:xfrm rot="16200000" flipH="1">
            <a:off x="3467100" y="2857500"/>
            <a:ext cx="1905000" cy="15240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5308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Weighted Average</a:t>
            </a:r>
          </a:p>
        </p:txBody>
      </p:sp>
      <p:pic>
        <p:nvPicPr>
          <p:cNvPr id="3" name="Picture 2"/>
          <p:cNvPicPr>
            <a:picLocks noChangeAspect="1"/>
          </p:cNvPicPr>
          <p:nvPr/>
        </p:nvPicPr>
        <p:blipFill>
          <a:blip r:embed="rId2"/>
          <a:stretch>
            <a:fillRect/>
          </a:stretch>
        </p:blipFill>
        <p:spPr>
          <a:xfrm>
            <a:off x="609600" y="838200"/>
            <a:ext cx="8183831" cy="5486400"/>
          </a:xfrm>
          <a:prstGeom prst="rect">
            <a:avLst/>
          </a:prstGeom>
        </p:spPr>
      </p:pic>
      <p:cxnSp>
        <p:nvCxnSpPr>
          <p:cNvPr id="5" name="Straight Arrow Connector 4"/>
          <p:cNvCxnSpPr/>
          <p:nvPr/>
        </p:nvCxnSpPr>
        <p:spPr>
          <a:xfrm>
            <a:off x="4495800" y="3886200"/>
            <a:ext cx="0" cy="152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04731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a:t>Weighted Average</a:t>
            </a:r>
          </a:p>
        </p:txBody>
      </p:sp>
      <p:pic>
        <p:nvPicPr>
          <p:cNvPr id="5" name="Picture 4"/>
          <p:cNvPicPr>
            <a:picLocks noChangeAspect="1"/>
          </p:cNvPicPr>
          <p:nvPr/>
        </p:nvPicPr>
        <p:blipFill>
          <a:blip r:embed="rId2"/>
          <a:stretch>
            <a:fillRect/>
          </a:stretch>
        </p:blipFill>
        <p:spPr>
          <a:xfrm>
            <a:off x="416437" y="838200"/>
            <a:ext cx="8158726" cy="5486400"/>
          </a:xfrm>
          <a:prstGeom prst="rect">
            <a:avLst/>
          </a:prstGeom>
        </p:spPr>
      </p:pic>
      <p:cxnSp>
        <p:nvCxnSpPr>
          <p:cNvPr id="7" name="Elbow Connector 6"/>
          <p:cNvCxnSpPr/>
          <p:nvPr/>
        </p:nvCxnSpPr>
        <p:spPr>
          <a:xfrm rot="16200000" flipH="1">
            <a:off x="3352800" y="3048000"/>
            <a:ext cx="2133600" cy="15240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04495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561E8-41BE-4421-8654-206E97EFCBED}"/>
              </a:ext>
            </a:extLst>
          </p:cNvPr>
          <p:cNvSpPr>
            <a:spLocks noGrp="1"/>
          </p:cNvSpPr>
          <p:nvPr>
            <p:ph type="title"/>
          </p:nvPr>
        </p:nvSpPr>
        <p:spPr/>
        <p:txBody>
          <a:bodyPr>
            <a:normAutofit/>
          </a:bodyPr>
          <a:lstStyle/>
          <a:p>
            <a:r>
              <a:rPr lang="en-US" dirty="0"/>
              <a:t>Comparison</a:t>
            </a:r>
          </a:p>
        </p:txBody>
      </p:sp>
      <p:pic>
        <p:nvPicPr>
          <p:cNvPr id="4" name="Content Placeholder 3">
            <a:extLst>
              <a:ext uri="{FF2B5EF4-FFF2-40B4-BE49-F238E27FC236}">
                <a16:creationId xmlns:a16="http://schemas.microsoft.com/office/drawing/2014/main" id="{324F5561-925D-49AA-A845-1C76A5045736}"/>
              </a:ext>
            </a:extLst>
          </p:cNvPr>
          <p:cNvPicPr>
            <a:picLocks noGrp="1" noChangeAspect="1"/>
          </p:cNvPicPr>
          <p:nvPr>
            <p:ph sz="quarter" idx="1"/>
          </p:nvPr>
        </p:nvPicPr>
        <p:blipFill>
          <a:blip r:embed="rId2"/>
          <a:stretch>
            <a:fillRect/>
          </a:stretch>
        </p:blipFill>
        <p:spPr>
          <a:xfrm>
            <a:off x="718684" y="2209800"/>
            <a:ext cx="7706631" cy="2438400"/>
          </a:xfrm>
          <a:prstGeom prst="rect">
            <a:avLst/>
          </a:prstGeom>
        </p:spPr>
      </p:pic>
    </p:spTree>
    <p:extLst>
      <p:ext uri="{BB962C8B-B14F-4D97-AF65-F5344CB8AC3E}">
        <p14:creationId xmlns:p14="http://schemas.microsoft.com/office/powerpoint/2010/main" val="10080745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a:t>Effects of Inventory Method on Ending Inventory and Cost of Goods Sold</a:t>
            </a:r>
          </a:p>
        </p:txBody>
      </p:sp>
      <p:sp>
        <p:nvSpPr>
          <p:cNvPr id="3" name="Content Placeholder 2"/>
          <p:cNvSpPr>
            <a:spLocks noGrp="1"/>
          </p:cNvSpPr>
          <p:nvPr>
            <p:ph sz="quarter" idx="1"/>
          </p:nvPr>
        </p:nvSpPr>
        <p:spPr/>
        <p:txBody>
          <a:bodyPr>
            <a:normAutofit/>
          </a:bodyPr>
          <a:lstStyle/>
          <a:p>
            <a:pPr algn="just"/>
            <a:r>
              <a:rPr lang="en-US" sz="1700" dirty="0"/>
              <a:t>The inventory method chosen will have an effect on the dollar value associated with ending inventory (what amount will be on the balance sheet?) and the dollar value associated with cost of goods sole (what amount will be on the income statement?)</a:t>
            </a:r>
          </a:p>
          <a:p>
            <a:pPr algn="just"/>
            <a:r>
              <a:rPr lang="en-US" sz="1700" dirty="0"/>
              <a:t>When the cost of purchasing inventory rises …</a:t>
            </a:r>
          </a:p>
          <a:p>
            <a:pPr lvl="1" algn="just"/>
            <a:r>
              <a:rPr lang="en-US" sz="1700" dirty="0"/>
              <a:t>FIFO: EI will be higher and COGS lower (BS </a:t>
            </a:r>
            <a:r>
              <a:rPr lang="en-US" sz="1700" dirty="0" err="1"/>
              <a:t>amts</a:t>
            </a:r>
            <a:r>
              <a:rPr lang="en-US" sz="1700" dirty="0"/>
              <a:t> higher and net income higher)</a:t>
            </a:r>
          </a:p>
          <a:p>
            <a:pPr lvl="1" algn="just"/>
            <a:r>
              <a:rPr lang="en-US" sz="1700" dirty="0"/>
              <a:t>LIFO: EI will be lower and COGS higher (BS EI higher and net income lower) – Tax advantages of paying lower taxes</a:t>
            </a:r>
          </a:p>
          <a:p>
            <a:pPr lvl="1" algn="just"/>
            <a:r>
              <a:rPr lang="en-US" sz="1700" dirty="0"/>
              <a:t>Weighted </a:t>
            </a:r>
            <a:r>
              <a:rPr lang="en-US" sz="1700" dirty="0" err="1"/>
              <a:t>avg</a:t>
            </a:r>
            <a:r>
              <a:rPr lang="en-US" sz="1700" dirty="0"/>
              <a:t>:  Yields a result between FIFO and LIFO</a:t>
            </a:r>
          </a:p>
          <a:p>
            <a:pPr marL="274320" lvl="1" algn="just">
              <a:buClr>
                <a:schemeClr val="accent1"/>
              </a:buClr>
              <a:buSzPct val="85000"/>
              <a:buFont typeface="Wingdings 2"/>
              <a:buChar char=""/>
            </a:pPr>
            <a:r>
              <a:rPr lang="en-US" sz="1700" dirty="0">
                <a:solidFill>
                  <a:schemeClr val="tx1"/>
                </a:solidFill>
              </a:rPr>
              <a:t>When the cost of purchasing inventory becomes cheaper …</a:t>
            </a:r>
          </a:p>
          <a:p>
            <a:pPr lvl="1" algn="just"/>
            <a:r>
              <a:rPr lang="en-US" sz="1700" dirty="0"/>
              <a:t>FIFO:  EI will be lower and COGS higher (BS </a:t>
            </a:r>
            <a:r>
              <a:rPr lang="en-US" sz="1700" dirty="0" err="1"/>
              <a:t>amts</a:t>
            </a:r>
            <a:r>
              <a:rPr lang="en-US" sz="1700" dirty="0"/>
              <a:t> lower and net income lower)</a:t>
            </a:r>
          </a:p>
          <a:p>
            <a:pPr lvl="1" algn="just"/>
            <a:r>
              <a:rPr lang="en-US" sz="1700" dirty="0"/>
              <a:t>LIFO:  EI will be higher and COGS lower (BS </a:t>
            </a:r>
            <a:r>
              <a:rPr lang="en-US" sz="1700" dirty="0" err="1"/>
              <a:t>amts</a:t>
            </a:r>
            <a:r>
              <a:rPr lang="en-US" sz="1700" dirty="0"/>
              <a:t> higher and net income higher)</a:t>
            </a:r>
          </a:p>
          <a:p>
            <a:pPr lvl="1" algn="just"/>
            <a:r>
              <a:rPr lang="en-US" sz="1700" dirty="0"/>
              <a:t>Weighted </a:t>
            </a:r>
            <a:r>
              <a:rPr lang="en-US" sz="1700" dirty="0" err="1"/>
              <a:t>avg</a:t>
            </a:r>
            <a:r>
              <a:rPr lang="en-US" sz="1700" dirty="0"/>
              <a:t>: same</a:t>
            </a:r>
            <a:endParaRPr lang="en-US" sz="2400" dirty="0"/>
          </a:p>
          <a:p>
            <a:pPr algn="just"/>
            <a:endParaRPr lang="en-US" sz="2000" dirty="0"/>
          </a:p>
          <a:p>
            <a:pPr lvl="1"/>
            <a:endParaRPr lang="en-US" dirty="0"/>
          </a:p>
        </p:txBody>
      </p:sp>
    </p:spTree>
    <p:extLst>
      <p:ext uri="{BB962C8B-B14F-4D97-AF65-F5344CB8AC3E}">
        <p14:creationId xmlns:p14="http://schemas.microsoft.com/office/powerpoint/2010/main" val="31276215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Lower of Cost or Market</a:t>
            </a:r>
          </a:p>
        </p:txBody>
      </p:sp>
      <p:sp>
        <p:nvSpPr>
          <p:cNvPr id="3" name="Content Placeholder 2"/>
          <p:cNvSpPr>
            <a:spLocks noGrp="1"/>
          </p:cNvSpPr>
          <p:nvPr>
            <p:ph sz="quarter" idx="1"/>
          </p:nvPr>
        </p:nvSpPr>
        <p:spPr/>
        <p:txBody>
          <a:bodyPr>
            <a:noAutofit/>
          </a:bodyPr>
          <a:lstStyle/>
          <a:p>
            <a:pPr algn="just"/>
            <a:r>
              <a:rPr lang="en-US" sz="1800" dirty="0"/>
              <a:t>Heretofore, every account balance has been determined by historical cost (purchase price); however the value of items for sale are often subject to fast paced changes as well as consumer tastes. Therefore, their value can decline rapidly. </a:t>
            </a:r>
          </a:p>
          <a:p>
            <a:pPr algn="just"/>
            <a:r>
              <a:rPr lang="en-US" sz="1800" dirty="0"/>
              <a:t>Inventories must be valued at the lower of cost or market. (conservatism constraint).</a:t>
            </a:r>
          </a:p>
          <a:p>
            <a:pPr lvl="1" algn="just"/>
            <a:r>
              <a:rPr lang="en-US" sz="1400" dirty="0"/>
              <a:t>If the market value of the item (today’s purchase price) is lower than the original purchase amount, then the inventory item must be valued at market—today’s purchase price.</a:t>
            </a:r>
          </a:p>
          <a:p>
            <a:pPr lvl="1" algn="just"/>
            <a:r>
              <a:rPr lang="en-US" sz="1400" dirty="0"/>
              <a:t>If the market value is higher than the original purchase price, then it remains in inventory at the original price</a:t>
            </a:r>
          </a:p>
          <a:p>
            <a:pPr algn="just"/>
            <a:r>
              <a:rPr lang="en-US" sz="1800" dirty="0"/>
              <a:t>Lower of Cost or Market (LCM) can be applied to individual items, classes of items or inventory as a whole. </a:t>
            </a:r>
          </a:p>
          <a:p>
            <a:pPr algn="just"/>
            <a:r>
              <a:rPr lang="en-US" sz="1800" dirty="0"/>
              <a:t>The journal entry to record the change is:</a:t>
            </a:r>
          </a:p>
          <a:p>
            <a:pPr marL="274320" lvl="1" indent="0" algn="just">
              <a:buNone/>
            </a:pPr>
            <a:r>
              <a:rPr lang="en-US" sz="1300" dirty="0"/>
              <a:t>Cost of Goods Sold	$XXX</a:t>
            </a:r>
          </a:p>
          <a:p>
            <a:pPr marL="274320" lvl="1" indent="0" algn="just">
              <a:buNone/>
            </a:pPr>
            <a:r>
              <a:rPr lang="en-US" sz="1300" dirty="0"/>
              <a:t>	Inventory	     $XXX</a:t>
            </a:r>
          </a:p>
          <a:p>
            <a:pPr marL="594360" lvl="2" indent="0" algn="just">
              <a:buNone/>
            </a:pPr>
            <a:endParaRPr lang="en-US" sz="1100" dirty="0"/>
          </a:p>
        </p:txBody>
      </p:sp>
    </p:spTree>
    <p:extLst>
      <p:ext uri="{BB962C8B-B14F-4D97-AF65-F5344CB8AC3E}">
        <p14:creationId xmlns:p14="http://schemas.microsoft.com/office/powerpoint/2010/main" val="325584233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LCM by Item and in Total</a:t>
            </a:r>
          </a:p>
        </p:txBody>
      </p:sp>
      <p:pic>
        <p:nvPicPr>
          <p:cNvPr id="4" name="Content Placeholder 3"/>
          <p:cNvPicPr>
            <a:picLocks noGrp="1" noChangeAspect="1"/>
          </p:cNvPicPr>
          <p:nvPr>
            <p:ph sz="quarter" idx="1"/>
          </p:nvPr>
        </p:nvPicPr>
        <p:blipFill>
          <a:blip r:embed="rId2"/>
          <a:stretch>
            <a:fillRect/>
          </a:stretch>
        </p:blipFill>
        <p:spPr>
          <a:xfrm>
            <a:off x="2081837" y="2191625"/>
            <a:ext cx="4943813" cy="3243100"/>
          </a:xfrm>
          <a:prstGeom prst="rect">
            <a:avLst/>
          </a:prstGeom>
        </p:spPr>
      </p:pic>
    </p:spTree>
    <p:extLst>
      <p:ext uri="{BB962C8B-B14F-4D97-AF65-F5344CB8AC3E}">
        <p14:creationId xmlns:p14="http://schemas.microsoft.com/office/powerpoint/2010/main" val="16405837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LCM by Item and in Total</a:t>
            </a:r>
          </a:p>
        </p:txBody>
      </p:sp>
      <p:pic>
        <p:nvPicPr>
          <p:cNvPr id="7" name="Content Placeholder 6"/>
          <p:cNvPicPr>
            <a:picLocks noGrp="1" noChangeAspect="1"/>
          </p:cNvPicPr>
          <p:nvPr>
            <p:ph sz="quarter" idx="1"/>
          </p:nvPr>
        </p:nvPicPr>
        <p:blipFill>
          <a:blip r:embed="rId2"/>
          <a:stretch>
            <a:fillRect/>
          </a:stretch>
        </p:blipFill>
        <p:spPr>
          <a:xfrm>
            <a:off x="2081837" y="2191625"/>
            <a:ext cx="4943813" cy="3243100"/>
          </a:xfrm>
          <a:prstGeom prst="rect">
            <a:avLst/>
          </a:prstGeom>
        </p:spPr>
      </p:pic>
    </p:spTree>
    <p:extLst>
      <p:ext uri="{BB962C8B-B14F-4D97-AF65-F5344CB8AC3E}">
        <p14:creationId xmlns:p14="http://schemas.microsoft.com/office/powerpoint/2010/main" val="1771248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1"/>
          <p:cNvSpPr>
            <a:spLocks noChangeArrowheads="1"/>
          </p:cNvSpPr>
          <p:nvPr/>
        </p:nvSpPr>
        <p:spPr bwMode="auto">
          <a:xfrm>
            <a:off x="0" y="49085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8" name="Rectangle 7"/>
          <p:cNvSpPr/>
          <p:nvPr/>
        </p:nvSpPr>
        <p:spPr>
          <a:xfrm>
            <a:off x="3075321" y="762000"/>
            <a:ext cx="2688557" cy="369332"/>
          </a:xfrm>
          <a:prstGeom prst="rect">
            <a:avLst/>
          </a:prstGeom>
        </p:spPr>
        <p:txBody>
          <a:bodyPr wrap="none">
            <a:spAutoFit/>
          </a:bodyPr>
          <a:lstStyle/>
          <a:p>
            <a:r>
              <a:rPr lang="en-US" dirty="0"/>
              <a:t>At the end of the month:</a:t>
            </a:r>
          </a:p>
        </p:txBody>
      </p:sp>
      <p:pic>
        <p:nvPicPr>
          <p:cNvPr id="15" name="Picture 14"/>
          <p:cNvPicPr/>
          <p:nvPr/>
        </p:nvPicPr>
        <p:blipFill>
          <a:blip r:embed="rId3">
            <a:extLst>
              <a:ext uri="{28A0092B-C50C-407E-A947-70E740481C1C}">
                <a14:useLocalDpi xmlns:a14="http://schemas.microsoft.com/office/drawing/2010/main" val="0"/>
              </a:ext>
            </a:extLst>
          </a:blip>
          <a:srcRect/>
          <a:stretch>
            <a:fillRect/>
          </a:stretch>
        </p:blipFill>
        <p:spPr bwMode="auto">
          <a:xfrm>
            <a:off x="3352800" y="1295400"/>
            <a:ext cx="1996440" cy="533400"/>
          </a:xfrm>
          <a:prstGeom prst="rect">
            <a:avLst/>
          </a:prstGeom>
          <a:noFill/>
          <a:ln>
            <a:noFill/>
          </a:ln>
        </p:spPr>
      </p:pic>
      <p:sp>
        <p:nvSpPr>
          <p:cNvPr id="9" name="Rectangle 8"/>
          <p:cNvSpPr/>
          <p:nvPr/>
        </p:nvSpPr>
        <p:spPr>
          <a:xfrm>
            <a:off x="2209800" y="1905000"/>
            <a:ext cx="4572000" cy="646331"/>
          </a:xfrm>
          <a:prstGeom prst="rect">
            <a:avLst/>
          </a:prstGeom>
        </p:spPr>
        <p:txBody>
          <a:bodyPr>
            <a:spAutoFit/>
          </a:bodyPr>
          <a:lstStyle/>
          <a:p>
            <a:r>
              <a:rPr lang="en-US" dirty="0"/>
              <a:t>What can happen to Goods Available for Sale (GAFS) during the month?</a:t>
            </a:r>
          </a:p>
        </p:txBody>
      </p:sp>
      <p:pic>
        <p:nvPicPr>
          <p:cNvPr id="2061"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6828" y="2551331"/>
            <a:ext cx="3829050" cy="2109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2" name="Picture 1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66544" y="4785518"/>
            <a:ext cx="5949950" cy="322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63" name="Picture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96828" y="5257800"/>
            <a:ext cx="3067050" cy="890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367152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In Class Assignments</a:t>
            </a:r>
          </a:p>
        </p:txBody>
      </p:sp>
      <p:sp>
        <p:nvSpPr>
          <p:cNvPr id="7" name="Rectangle 6"/>
          <p:cNvSpPr/>
          <p:nvPr/>
        </p:nvSpPr>
        <p:spPr>
          <a:xfrm>
            <a:off x="1524000" y="1676400"/>
            <a:ext cx="5429250" cy="4968027"/>
          </a:xfrm>
          <a:prstGeom prst="rect">
            <a:avLst/>
          </a:prstGeom>
        </p:spPr>
        <p:txBody>
          <a:bodyPr wrap="square">
            <a:spAutoFit/>
          </a:bodyPr>
          <a:lstStyle/>
          <a:p>
            <a:pPr>
              <a:lnSpc>
                <a:spcPts val="1275"/>
              </a:lnSpc>
            </a:pPr>
            <a:r>
              <a:rPr lang="en-US" sz="1100" dirty="0">
                <a:solidFill>
                  <a:srgbClr val="333333"/>
                </a:solidFill>
                <a:latin typeface="Calibri" panose="020F0502020204030204" pitchFamily="34" charset="0"/>
                <a:ea typeface="Times New Roman" panose="02020603050405020304" pitchFamily="18" charset="0"/>
                <a:cs typeface="Helvetica" panose="020B0604020202020204" pitchFamily="34" charset="0"/>
              </a:rPr>
              <a:t>Trey Monson starts a merchandising business on December 1</a:t>
            </a:r>
          </a:p>
          <a:p>
            <a:pPr>
              <a:lnSpc>
                <a:spcPts val="1275"/>
              </a:lnSpc>
            </a:pPr>
            <a:endParaRPr lang="en-US" sz="1100" dirty="0">
              <a:solidFill>
                <a:srgbClr val="333333"/>
              </a:solidFill>
              <a:latin typeface="Calibri" panose="020F0502020204030204" pitchFamily="34" charset="0"/>
              <a:ea typeface="Times New Roman" panose="02020603050405020304" pitchFamily="18" charset="0"/>
              <a:cs typeface="Helvetica" panose="020B0604020202020204" pitchFamily="34" charset="0"/>
            </a:endParaRPr>
          </a:p>
          <a:p>
            <a:pPr>
              <a:lnSpc>
                <a:spcPts val="1275"/>
              </a:lnSpc>
            </a:pPr>
            <a:endParaRPr lang="en-US" sz="1100" dirty="0">
              <a:solidFill>
                <a:srgbClr val="333333"/>
              </a:solidFill>
              <a:latin typeface="Calibri" panose="020F0502020204030204" pitchFamily="34" charset="0"/>
              <a:ea typeface="Times New Roman" panose="02020603050405020304" pitchFamily="18" charset="0"/>
              <a:cs typeface="Helvetica" panose="020B0604020202020204" pitchFamily="34" charset="0"/>
            </a:endParaRPr>
          </a:p>
          <a:p>
            <a:pPr>
              <a:lnSpc>
                <a:spcPts val="1275"/>
              </a:lnSpc>
            </a:pPr>
            <a:endParaRPr lang="en-US" sz="1100" dirty="0">
              <a:solidFill>
                <a:srgbClr val="333333"/>
              </a:solidFill>
              <a:latin typeface="Calibri" panose="020F0502020204030204" pitchFamily="34" charset="0"/>
              <a:ea typeface="Times New Roman" panose="02020603050405020304" pitchFamily="18" charset="0"/>
              <a:cs typeface="Helvetica" panose="020B0604020202020204" pitchFamily="34" charset="0"/>
            </a:endParaRPr>
          </a:p>
          <a:p>
            <a:pPr>
              <a:lnSpc>
                <a:spcPts val="1275"/>
              </a:lnSpc>
            </a:pPr>
            <a:endParaRPr lang="en-US" sz="1100" dirty="0">
              <a:solidFill>
                <a:srgbClr val="333333"/>
              </a:solidFill>
              <a:latin typeface="Calibri" panose="020F0502020204030204" pitchFamily="34" charset="0"/>
              <a:ea typeface="Times New Roman" panose="02020603050405020304" pitchFamily="18" charset="0"/>
              <a:cs typeface="Helvetica" panose="020B0604020202020204" pitchFamily="34" charset="0"/>
            </a:endParaRPr>
          </a:p>
          <a:p>
            <a:pPr>
              <a:lnSpc>
                <a:spcPts val="1275"/>
              </a:lnSpc>
            </a:pPr>
            <a:endParaRPr lang="en-US" sz="1100" dirty="0">
              <a:solidFill>
                <a:srgbClr val="333333"/>
              </a:solidFill>
              <a:latin typeface="Calibri" panose="020F0502020204030204" pitchFamily="34" charset="0"/>
              <a:ea typeface="Times New Roman" panose="02020603050405020304" pitchFamily="18" charset="0"/>
              <a:cs typeface="Helvetica" panose="020B0604020202020204" pitchFamily="34" charset="0"/>
            </a:endParaRPr>
          </a:p>
          <a:p>
            <a:pPr>
              <a:lnSpc>
                <a:spcPts val="1275"/>
              </a:lnSpc>
            </a:pPr>
            <a:endParaRPr lang="en-US" sz="1100" dirty="0">
              <a:solidFill>
                <a:srgbClr val="333333"/>
              </a:solidFill>
              <a:latin typeface="Calibri" panose="020F0502020204030204" pitchFamily="34" charset="0"/>
              <a:ea typeface="Times New Roman" panose="02020603050405020304" pitchFamily="18" charset="0"/>
              <a:cs typeface="Helvetica" panose="020B0604020202020204" pitchFamily="34" charset="0"/>
            </a:endParaRPr>
          </a:p>
          <a:p>
            <a:pPr>
              <a:lnSpc>
                <a:spcPts val="1275"/>
              </a:lnSpc>
            </a:pPr>
            <a:endParaRPr lang="en-US" sz="1100" dirty="0">
              <a:solidFill>
                <a:srgbClr val="333333"/>
              </a:solidFill>
              <a:latin typeface="Calibri" panose="020F0502020204030204" pitchFamily="34" charset="0"/>
              <a:ea typeface="Times New Roman" panose="02020603050405020304" pitchFamily="18" charset="0"/>
              <a:cs typeface="Helvetica" panose="020B0604020202020204" pitchFamily="34" charset="0"/>
            </a:endParaRPr>
          </a:p>
          <a:p>
            <a:pPr>
              <a:lnSpc>
                <a:spcPts val="1275"/>
              </a:lnSpc>
            </a:pPr>
            <a:endParaRPr lang="en-US" sz="1100" dirty="0">
              <a:solidFill>
                <a:srgbClr val="333333"/>
              </a:solidFill>
              <a:latin typeface="Calibri" panose="020F0502020204030204" pitchFamily="34" charset="0"/>
              <a:ea typeface="Times New Roman" panose="02020603050405020304" pitchFamily="18" charset="0"/>
              <a:cs typeface="Helvetica" panose="020B0604020202020204" pitchFamily="34" charset="0"/>
            </a:endParaRPr>
          </a:p>
          <a:p>
            <a:pPr>
              <a:lnSpc>
                <a:spcPts val="1275"/>
              </a:lnSpc>
            </a:pPr>
            <a:endParaRPr lang="en-US" sz="1100" dirty="0">
              <a:solidFill>
                <a:srgbClr val="333333"/>
              </a:solidFill>
              <a:latin typeface="Calibri" panose="020F0502020204030204" pitchFamily="34" charset="0"/>
              <a:ea typeface="Times New Roman" panose="02020603050405020304" pitchFamily="18" charset="0"/>
              <a:cs typeface="Helvetica" panose="020B0604020202020204" pitchFamily="34" charset="0"/>
            </a:endParaRPr>
          </a:p>
          <a:p>
            <a:r>
              <a:rPr lang="en-US" sz="1100" b="1" dirty="0">
                <a:latin typeface="Calibri" panose="020F0502020204030204" pitchFamily="34" charset="0"/>
              </a:rPr>
              <a:t>QS 5-8</a:t>
            </a:r>
            <a:r>
              <a:rPr lang="en-US" sz="1100" b="1" baseline="30000" dirty="0">
                <a:latin typeface="Calibri" panose="020F0502020204030204" pitchFamily="34" charset="0"/>
              </a:rPr>
              <a:t>A</a:t>
            </a:r>
            <a:endParaRPr lang="en-US" sz="1100" dirty="0">
              <a:latin typeface="Calibri" panose="020F0502020204030204" pitchFamily="34" charset="0"/>
            </a:endParaRPr>
          </a:p>
          <a:p>
            <a:r>
              <a:rPr lang="en-US" sz="1100" dirty="0">
                <a:latin typeface="Calibri" panose="020F0502020204030204" pitchFamily="34" charset="0"/>
              </a:rPr>
              <a:t>Determine the costs assigned to ending inventory when costs are assigned based on the FIFO method. </a:t>
            </a:r>
          </a:p>
          <a:p>
            <a:endParaRPr lang="en-US" sz="1100" dirty="0">
              <a:latin typeface="Calibri" panose="020F0502020204030204" pitchFamily="34" charset="0"/>
            </a:endParaRPr>
          </a:p>
          <a:p>
            <a:r>
              <a:rPr lang="en-US" sz="1100" b="1" dirty="0">
                <a:latin typeface="Calibri" panose="020F0502020204030204" pitchFamily="34" charset="0"/>
              </a:rPr>
              <a:t>QS 5-9</a:t>
            </a:r>
            <a:r>
              <a:rPr lang="en-US" sz="1100" b="1" baseline="30000" dirty="0">
                <a:latin typeface="Calibri" panose="020F0502020204030204" pitchFamily="34" charset="0"/>
              </a:rPr>
              <a:t>A</a:t>
            </a:r>
            <a:endParaRPr lang="en-US" sz="1100" dirty="0">
              <a:latin typeface="Calibri" panose="020F0502020204030204" pitchFamily="34" charset="0"/>
            </a:endParaRPr>
          </a:p>
          <a:p>
            <a:r>
              <a:rPr lang="en-US" sz="1100" dirty="0">
                <a:latin typeface="Calibri" panose="020F0502020204030204" pitchFamily="34" charset="0"/>
              </a:rPr>
              <a:t>Determine the costs assigned to ending inventory when costs are assigned based on the LIFO method</a:t>
            </a:r>
          </a:p>
          <a:p>
            <a:endParaRPr lang="en-US" sz="1100" dirty="0">
              <a:latin typeface="Calibri" panose="020F0502020204030204" pitchFamily="34" charset="0"/>
            </a:endParaRPr>
          </a:p>
          <a:p>
            <a:r>
              <a:rPr lang="en-US" sz="1100" b="1" dirty="0">
                <a:latin typeface="Calibri" panose="020F0502020204030204" pitchFamily="34" charset="0"/>
              </a:rPr>
              <a:t>QS 5-10</a:t>
            </a:r>
            <a:r>
              <a:rPr lang="en-US" sz="1100" b="1" baseline="30000" dirty="0">
                <a:latin typeface="Calibri" panose="020F0502020204030204" pitchFamily="34" charset="0"/>
              </a:rPr>
              <a:t>A</a:t>
            </a:r>
            <a:endParaRPr lang="en-US" sz="1100" dirty="0">
              <a:latin typeface="Calibri" panose="020F0502020204030204" pitchFamily="34" charset="0"/>
            </a:endParaRPr>
          </a:p>
          <a:p>
            <a:r>
              <a:rPr lang="en-US" sz="1100" dirty="0">
                <a:latin typeface="Calibri" panose="020F0502020204030204" pitchFamily="34" charset="0"/>
              </a:rPr>
              <a:t>Determine the costs assigned to ending inventory when costs are assigned based on the weighted average method. </a:t>
            </a:r>
          </a:p>
          <a:p>
            <a:endParaRPr lang="en-US" sz="1100" dirty="0">
              <a:latin typeface="Calibri" panose="020F0502020204030204" pitchFamily="34" charset="0"/>
            </a:endParaRPr>
          </a:p>
          <a:p>
            <a:r>
              <a:rPr lang="en-US" sz="1100" b="1" dirty="0">
                <a:latin typeface="Calibri" panose="020F0502020204030204" pitchFamily="34" charset="0"/>
              </a:rPr>
              <a:t>QS 5-11</a:t>
            </a:r>
            <a:r>
              <a:rPr lang="en-US" sz="1100" b="1" baseline="30000" dirty="0">
                <a:latin typeface="Calibri" panose="020F0502020204030204" pitchFamily="34" charset="0"/>
              </a:rPr>
              <a:t>A</a:t>
            </a:r>
            <a:endParaRPr lang="en-US" sz="1100" dirty="0">
              <a:latin typeface="Calibri" panose="020F0502020204030204" pitchFamily="34" charset="0"/>
            </a:endParaRPr>
          </a:p>
          <a:p>
            <a:r>
              <a:rPr lang="en-US" sz="1100" dirty="0">
                <a:latin typeface="Calibri" panose="020F0502020204030204" pitchFamily="34" charset="0"/>
              </a:rPr>
              <a:t>Determine the costs assigned to ending inventory when costs are assigned based on specific identification. Of the units sold, eight are from the December 7 purchase and seven are from the December 14 purchase. (Round per unit costs and inventory amounts to cents.)</a:t>
            </a:r>
          </a:p>
          <a:p>
            <a:pPr>
              <a:lnSpc>
                <a:spcPts val="1275"/>
              </a:lnSpc>
            </a:pPr>
            <a:endParaRPr lang="en-US" dirty="0">
              <a:solidFill>
                <a:srgbClr val="333333"/>
              </a:solidFill>
              <a:latin typeface="Calibri" panose="020F0502020204030204" pitchFamily="34" charset="0"/>
              <a:ea typeface="Times New Roman" panose="02020603050405020304" pitchFamily="18" charset="0"/>
              <a:cs typeface="Helvetica" panose="020B0604020202020204" pitchFamily="34" charset="0"/>
            </a:endParaRPr>
          </a:p>
          <a:p>
            <a:pPr>
              <a:lnSpc>
                <a:spcPts val="1275"/>
              </a:lnSpc>
            </a:pPr>
            <a:endParaRPr lang="en-US" sz="1400" dirty="0">
              <a:solidFill>
                <a:srgbClr val="333333"/>
              </a:solidFill>
              <a:effectLst/>
              <a:latin typeface="Calibri" panose="020F0502020204030204" pitchFamily="34" charset="0"/>
              <a:ea typeface="Calibri" panose="020F0502020204030204" pitchFamily="34" charset="0"/>
              <a:cs typeface="Helvetica" panose="020B0604020202020204" pitchFamily="34" charset="0"/>
            </a:endParaRPr>
          </a:p>
          <a:p>
            <a:pPr>
              <a:lnSpc>
                <a:spcPts val="1275"/>
              </a:lnSpc>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Picture 8"/>
          <p:cNvPicPr>
            <a:picLocks noChangeAspect="1"/>
          </p:cNvPicPr>
          <p:nvPr/>
        </p:nvPicPr>
        <p:blipFill>
          <a:blip r:embed="rId2"/>
          <a:stretch>
            <a:fillRect/>
          </a:stretch>
        </p:blipFill>
        <p:spPr>
          <a:xfrm>
            <a:off x="1518623" y="2209800"/>
            <a:ext cx="6100658" cy="1122926"/>
          </a:xfrm>
          <a:prstGeom prst="rect">
            <a:avLst/>
          </a:prstGeom>
        </p:spPr>
      </p:pic>
    </p:spTree>
    <p:extLst>
      <p:ext uri="{BB962C8B-B14F-4D97-AF65-F5344CB8AC3E}">
        <p14:creationId xmlns:p14="http://schemas.microsoft.com/office/powerpoint/2010/main" val="25839627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Class Assignments</a:t>
            </a:r>
          </a:p>
        </p:txBody>
      </p:sp>
      <p:pic>
        <p:nvPicPr>
          <p:cNvPr id="4" name="Picture 3"/>
          <p:cNvPicPr>
            <a:picLocks noChangeAspect="1"/>
          </p:cNvPicPr>
          <p:nvPr/>
        </p:nvPicPr>
        <p:blipFill>
          <a:blip r:embed="rId2"/>
          <a:stretch>
            <a:fillRect/>
          </a:stretch>
        </p:blipFill>
        <p:spPr>
          <a:xfrm>
            <a:off x="2590800" y="1828800"/>
            <a:ext cx="3260813" cy="832300"/>
          </a:xfrm>
          <a:prstGeom prst="rect">
            <a:avLst/>
          </a:prstGeom>
        </p:spPr>
      </p:pic>
      <p:sp>
        <p:nvSpPr>
          <p:cNvPr id="5" name="Rectangle 4"/>
          <p:cNvSpPr/>
          <p:nvPr/>
        </p:nvSpPr>
        <p:spPr>
          <a:xfrm>
            <a:off x="2282952" y="3502348"/>
            <a:ext cx="4572000" cy="2185919"/>
          </a:xfrm>
          <a:prstGeom prst="rect">
            <a:avLst/>
          </a:prstGeom>
        </p:spPr>
        <p:txBody>
          <a:bodyPr>
            <a:spAutoFit/>
          </a:bodyPr>
          <a:lstStyle/>
          <a:p>
            <a:pPr>
              <a:lnSpc>
                <a:spcPct val="107000"/>
              </a:lnSpc>
              <a:spcAft>
                <a:spcPts val="800"/>
              </a:spcAft>
            </a:pPr>
            <a:r>
              <a:rPr lang="en-US" sz="1400" b="1" dirty="0">
                <a:solidFill>
                  <a:srgbClr val="EA981A"/>
                </a:solidFill>
                <a:latin typeface="Helvetica" panose="020B0604020202020204" pitchFamily="34" charset="0"/>
                <a:ea typeface="Calibri" panose="020F0502020204030204" pitchFamily="34" charset="0"/>
                <a:cs typeface="Times New Roman" panose="02020603050405020304" pitchFamily="18" charset="0"/>
              </a:rPr>
              <a:t>QS 5-1a</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solidFill>
                  <a:srgbClr val="333333"/>
                </a:solidFill>
                <a:latin typeface="Calibri" panose="020F0502020204030204" pitchFamily="34" charset="0"/>
                <a:ea typeface="Calibri" panose="020F0502020204030204" pitchFamily="34" charset="0"/>
                <a:cs typeface="Helvetica" panose="020B0604020202020204" pitchFamily="34" charset="0"/>
              </a:rPr>
              <a:t>Use FIFO Method</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b="1" dirty="0">
                <a:solidFill>
                  <a:srgbClr val="EA981A"/>
                </a:solidFill>
                <a:latin typeface="Helvetica" panose="020B0604020202020204" pitchFamily="34" charset="0"/>
                <a:ea typeface="Calibri" panose="020F0502020204030204" pitchFamily="34" charset="0"/>
                <a:cs typeface="Times New Roman" panose="02020603050405020304" pitchFamily="18" charset="0"/>
              </a:rPr>
              <a:t>QS 5-2a</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solidFill>
                  <a:srgbClr val="333333"/>
                </a:solidFill>
                <a:latin typeface="Calibri" panose="020F0502020204030204" pitchFamily="34" charset="0"/>
                <a:ea typeface="Calibri" panose="020F0502020204030204" pitchFamily="34" charset="0"/>
                <a:cs typeface="Helvetica" panose="020B0604020202020204" pitchFamily="34" charset="0"/>
              </a:rPr>
              <a:t>Use FIFO Method</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400" b="1" dirty="0">
                <a:solidFill>
                  <a:srgbClr val="EA981A"/>
                </a:solidFill>
                <a:latin typeface="Helvetica" panose="020B0604020202020204" pitchFamily="34" charset="0"/>
                <a:ea typeface="Calibri" panose="020F0502020204030204" pitchFamily="34" charset="0"/>
                <a:cs typeface="Times New Roman" panose="02020603050405020304" pitchFamily="18" charset="0"/>
              </a:rPr>
              <a:t>QS 5-3a</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solidFill>
                  <a:srgbClr val="333333"/>
                </a:solidFill>
                <a:latin typeface="Calibri" panose="020F0502020204030204" pitchFamily="34" charset="0"/>
                <a:ea typeface="Calibri" panose="020F0502020204030204" pitchFamily="34" charset="0"/>
                <a:cs typeface="Helvetica" panose="020B0604020202020204" pitchFamily="34" charset="0"/>
              </a:rPr>
              <a:t>Use Weighted Average Method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857693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Lower of Cost or Market Assignment</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233613"/>
            <a:ext cx="7315200" cy="2390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54373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t>Using an example, we will walk through the four inventory methods,</a:t>
            </a:r>
          </a:p>
          <a:p>
            <a:r>
              <a:rPr lang="en-US" dirty="0"/>
              <a:t>Specific identification,</a:t>
            </a:r>
          </a:p>
          <a:p>
            <a:r>
              <a:rPr lang="en-US" dirty="0"/>
              <a:t>First in, first out,</a:t>
            </a:r>
          </a:p>
          <a:p>
            <a:r>
              <a:rPr lang="en-US" dirty="0"/>
              <a:t>Last in, first out,</a:t>
            </a:r>
          </a:p>
          <a:p>
            <a:r>
              <a:rPr lang="en-US" dirty="0"/>
              <a:t>And weighted average</a:t>
            </a:r>
          </a:p>
        </p:txBody>
      </p:sp>
      <p:sp>
        <p:nvSpPr>
          <p:cNvPr id="2" name="Title 1"/>
          <p:cNvSpPr>
            <a:spLocks noGrp="1"/>
          </p:cNvSpPr>
          <p:nvPr>
            <p:ph type="ctrTitle"/>
          </p:nvPr>
        </p:nvSpPr>
        <p:spPr/>
        <p:txBody>
          <a:bodyPr/>
          <a:lstStyle/>
          <a:p>
            <a:r>
              <a:rPr lang="en-US" dirty="0"/>
              <a:t>Inventory Methods</a:t>
            </a:r>
            <a:br>
              <a:rPr lang="en-US" dirty="0"/>
            </a:br>
            <a:endParaRPr lang="en-US" dirty="0"/>
          </a:p>
        </p:txBody>
      </p:sp>
    </p:spTree>
    <p:extLst>
      <p:ext uri="{BB962C8B-B14F-4D97-AF65-F5344CB8AC3E}">
        <p14:creationId xmlns:p14="http://schemas.microsoft.com/office/powerpoint/2010/main" val="3139436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Inventory Records for Campus Tablets</a:t>
            </a:r>
          </a:p>
        </p:txBody>
      </p:sp>
      <p:pic>
        <p:nvPicPr>
          <p:cNvPr id="1026" name="Picture 2"/>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2364072" y="2276475"/>
            <a:ext cx="4379344" cy="307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0676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Inventory Methods</a:t>
            </a:r>
          </a:p>
        </p:txBody>
      </p:sp>
      <p:sp>
        <p:nvSpPr>
          <p:cNvPr id="3" name="Content Placeholder 2"/>
          <p:cNvSpPr>
            <a:spLocks noGrp="1"/>
          </p:cNvSpPr>
          <p:nvPr>
            <p:ph sz="quarter" idx="1"/>
          </p:nvPr>
        </p:nvSpPr>
        <p:spPr/>
        <p:txBody>
          <a:bodyPr>
            <a:normAutofit fontScale="77500" lnSpcReduction="20000"/>
          </a:bodyPr>
          <a:lstStyle/>
          <a:p>
            <a:pPr algn="just"/>
            <a:endParaRPr lang="en-US" dirty="0"/>
          </a:p>
          <a:p>
            <a:pPr algn="just"/>
            <a:endParaRPr lang="en-US" dirty="0"/>
          </a:p>
          <a:p>
            <a:pPr algn="just"/>
            <a:r>
              <a:rPr lang="en-US" sz="2600" dirty="0"/>
              <a:t>Comparing and contrasting, we will look at the various inventory methods to determine how each will affect cost of goods sold and ending inventory.</a:t>
            </a:r>
          </a:p>
          <a:p>
            <a:pPr algn="just"/>
            <a:endParaRPr lang="en-US" sz="2600" dirty="0"/>
          </a:p>
          <a:p>
            <a:pPr algn="just"/>
            <a:r>
              <a:rPr lang="en-US" sz="2600" dirty="0"/>
              <a:t>We will find goods available for sale will be the same for each</a:t>
            </a:r>
          </a:p>
          <a:p>
            <a:pPr algn="just"/>
            <a:endParaRPr lang="en-US" sz="2600" dirty="0"/>
          </a:p>
          <a:p>
            <a:pPr algn="just"/>
            <a:r>
              <a:rPr lang="en-US" sz="2600" dirty="0"/>
              <a:t>Companies can choose any method but must be consistent in their use of a method</a:t>
            </a:r>
          </a:p>
          <a:p>
            <a:pPr algn="just"/>
            <a:endParaRPr lang="en-US" sz="2600" dirty="0"/>
          </a:p>
          <a:p>
            <a:pPr algn="just"/>
            <a:r>
              <a:rPr lang="en-US" sz="2600" dirty="0"/>
              <a:t>The method chosen is not required to mimic the actual flow of goods. Ex A grocery store’s flow of merchandise is last in first out but it can cost its inventory using the weighted average method or first in first out</a:t>
            </a:r>
          </a:p>
        </p:txBody>
      </p:sp>
    </p:spTree>
    <p:extLst>
      <p:ext uri="{BB962C8B-B14F-4D97-AF65-F5344CB8AC3E}">
        <p14:creationId xmlns:p14="http://schemas.microsoft.com/office/powerpoint/2010/main" val="1099667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Specific Identification Method- Ex Real Estate, Cars</a:t>
            </a:r>
          </a:p>
        </p:txBody>
      </p:sp>
      <p:sp>
        <p:nvSpPr>
          <p:cNvPr id="4" name="Content Placeholder 3"/>
          <p:cNvSpPr>
            <a:spLocks noGrp="1"/>
          </p:cNvSpPr>
          <p:nvPr>
            <p:ph sz="half" idx="2"/>
          </p:nvPr>
        </p:nvSpPr>
        <p:spPr/>
        <p:txBody>
          <a:bodyPr/>
          <a:lstStyle/>
          <a:p>
            <a:pPr algn="just"/>
            <a:endParaRPr lang="en-US" sz="2000" dirty="0">
              <a:latin typeface="Calibri" panose="020F0502020204030204" pitchFamily="34" charset="0"/>
            </a:endParaRPr>
          </a:p>
          <a:p>
            <a:pPr algn="just"/>
            <a:endParaRPr lang="en-US" sz="2000" dirty="0">
              <a:latin typeface="Calibri" panose="020F0502020204030204" pitchFamily="34" charset="0"/>
            </a:endParaRPr>
          </a:p>
          <a:p>
            <a:pPr algn="just"/>
            <a:endParaRPr lang="en-US" sz="2000" dirty="0">
              <a:latin typeface="Calibri" panose="020F0502020204030204" pitchFamily="34" charset="0"/>
            </a:endParaRPr>
          </a:p>
          <a:p>
            <a:pPr algn="just"/>
            <a:r>
              <a:rPr lang="en-US" sz="2000" dirty="0">
                <a:latin typeface="Calibri" panose="020F0502020204030204" pitchFamily="34" charset="0"/>
              </a:rPr>
              <a:t>Start with beginning inventory</a:t>
            </a:r>
          </a:p>
          <a:p>
            <a:pPr algn="just"/>
            <a:r>
              <a:rPr lang="en-US" sz="2000" dirty="0">
                <a:latin typeface="Calibri" panose="020F0502020204030204" pitchFamily="34" charset="0"/>
              </a:rPr>
              <a:t>Add all purchases throughout the month</a:t>
            </a:r>
          </a:p>
          <a:p>
            <a:pPr algn="just"/>
            <a:r>
              <a:rPr lang="en-US" sz="2000" dirty="0">
                <a:latin typeface="Calibri" panose="020F0502020204030204" pitchFamily="34" charset="0"/>
              </a:rPr>
              <a:t>Subtract all sales – since it is specific identification, you will know the cost of each item sold</a:t>
            </a:r>
          </a:p>
          <a:p>
            <a:pPr algn="just"/>
            <a:r>
              <a:rPr lang="en-US" sz="2000" dirty="0">
                <a:latin typeface="Calibri" panose="020F0502020204030204" pitchFamily="34" charset="0"/>
              </a:rPr>
              <a:t>The remainder will be ending inventory</a:t>
            </a:r>
          </a:p>
          <a:p>
            <a:endParaRPr lang="en-US" dirty="0"/>
          </a:p>
        </p:txBody>
      </p:sp>
      <p:pic>
        <p:nvPicPr>
          <p:cNvPr id="7" name="Content Placeholder 6"/>
          <p:cNvPicPr>
            <a:picLocks noGrp="1" noChangeAspect="1"/>
          </p:cNvPicPr>
          <p:nvPr>
            <p:ph sz="half" idx="1"/>
          </p:nvPr>
        </p:nvPicPr>
        <p:blipFill>
          <a:blip r:embed="rId2"/>
          <a:stretch>
            <a:fillRect/>
          </a:stretch>
        </p:blipFill>
        <p:spPr>
          <a:xfrm>
            <a:off x="301625" y="2291635"/>
            <a:ext cx="4038600" cy="2841468"/>
          </a:xfrm>
          <a:prstGeom prst="rect">
            <a:avLst/>
          </a:prstGeom>
        </p:spPr>
      </p:pic>
    </p:spTree>
    <p:extLst>
      <p:ext uri="{BB962C8B-B14F-4D97-AF65-F5344CB8AC3E}">
        <p14:creationId xmlns:p14="http://schemas.microsoft.com/office/powerpoint/2010/main" val="382215685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545</TotalTime>
  <Words>1107</Words>
  <Application>Microsoft Office PowerPoint</Application>
  <PresentationFormat>On-screen Show (4:3)</PresentationFormat>
  <Paragraphs>183</Paragraphs>
  <Slides>52</Slides>
  <Notes>32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52</vt:i4>
      </vt:variant>
    </vt:vector>
  </HeadingPairs>
  <TitlesOfParts>
    <vt:vector size="60" baseType="lpstr">
      <vt:lpstr>Arial</vt:lpstr>
      <vt:lpstr>Calibri</vt:lpstr>
      <vt:lpstr>Georgia</vt:lpstr>
      <vt:lpstr>Helvetica</vt:lpstr>
      <vt:lpstr>Times New Roman</vt:lpstr>
      <vt:lpstr>Wingdings</vt:lpstr>
      <vt:lpstr>Wingdings 2</vt:lpstr>
      <vt:lpstr>Civic</vt:lpstr>
      <vt:lpstr>Inventory Basics </vt:lpstr>
      <vt:lpstr>What constitutes inventory?</vt:lpstr>
      <vt:lpstr>What costs attach to inventory?</vt:lpstr>
      <vt:lpstr>Periodic Versus Perpetual Methods</vt:lpstr>
      <vt:lpstr>PowerPoint Presentation</vt:lpstr>
      <vt:lpstr>Inventory Methods </vt:lpstr>
      <vt:lpstr>Inventory Records for Campus Tablets</vt:lpstr>
      <vt:lpstr>Inventory Methods</vt:lpstr>
      <vt:lpstr>Specific Identification Method- Ex Real Estate, Cars</vt:lpstr>
      <vt:lpstr>First In, First Out</vt:lpstr>
      <vt:lpstr>First In, First Out</vt:lpstr>
      <vt:lpstr>First In, First Out</vt:lpstr>
      <vt:lpstr>First In, First Out</vt:lpstr>
      <vt:lpstr>First In, First Out</vt:lpstr>
      <vt:lpstr>First In, First Out</vt:lpstr>
      <vt:lpstr>First In, First Out</vt:lpstr>
      <vt:lpstr>First In, First Out</vt:lpstr>
      <vt:lpstr>First In, First Out</vt:lpstr>
      <vt:lpstr>First In, First Out</vt:lpstr>
      <vt:lpstr>First In, First Out</vt:lpstr>
      <vt:lpstr>First In, First Out</vt:lpstr>
      <vt:lpstr>First In, First Out</vt:lpstr>
      <vt:lpstr>Last In, First Out</vt:lpstr>
      <vt:lpstr>Last In, First Out</vt:lpstr>
      <vt:lpstr>Last In, First Out</vt:lpstr>
      <vt:lpstr>Last In, First Out</vt:lpstr>
      <vt:lpstr>Last In, First Out</vt:lpstr>
      <vt:lpstr>Last In, First Out</vt:lpstr>
      <vt:lpstr>Last In, First Out</vt:lpstr>
      <vt:lpstr>Last In, First Out</vt:lpstr>
      <vt:lpstr>Last In, First Out</vt:lpstr>
      <vt:lpstr>Last In, First Out</vt:lpstr>
      <vt:lpstr>Last In, First Out</vt:lpstr>
      <vt:lpstr>Last In, First Out</vt:lpstr>
      <vt:lpstr>Last In, First Out</vt:lpstr>
      <vt:lpstr>Weighted Average</vt:lpstr>
      <vt:lpstr>Weighted Average</vt:lpstr>
      <vt:lpstr>Weighted Average</vt:lpstr>
      <vt:lpstr>Weighted Average</vt:lpstr>
      <vt:lpstr>Weighted Average</vt:lpstr>
      <vt:lpstr>Weighted Average</vt:lpstr>
      <vt:lpstr>Weighted Average</vt:lpstr>
      <vt:lpstr>Weighted Average</vt:lpstr>
      <vt:lpstr>Weighted Average</vt:lpstr>
      <vt:lpstr>Comparison</vt:lpstr>
      <vt:lpstr>Effects of Inventory Method on Ending Inventory and Cost of Goods Sold</vt:lpstr>
      <vt:lpstr>Lower of Cost or Market</vt:lpstr>
      <vt:lpstr>LCM by Item and in Total</vt:lpstr>
      <vt:lpstr>LCM by Item and in Total</vt:lpstr>
      <vt:lpstr>In Class Assignments</vt:lpstr>
      <vt:lpstr>In Class Assignments</vt:lpstr>
      <vt:lpstr>Lower of Cost or Market Assignment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Prof Chauvin</dc:creator>
  <cp:lastModifiedBy>Christy Lynch Chauvin</cp:lastModifiedBy>
  <cp:revision>94</cp:revision>
  <cp:lastPrinted>2018-10-04T00:21:27Z</cp:lastPrinted>
  <dcterms:created xsi:type="dcterms:W3CDTF">2014-09-27T20:54:00Z</dcterms:created>
  <dcterms:modified xsi:type="dcterms:W3CDTF">2018-10-15T19:41:23Z</dcterms:modified>
</cp:coreProperties>
</file>