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47" autoAdjust="0"/>
    <p:restoredTop sz="94660"/>
  </p:normalViewPr>
  <p:slideViewPr>
    <p:cSldViewPr snapToGrid="0">
      <p:cViewPr varScale="1">
        <p:scale>
          <a:sx n="81" d="100"/>
          <a:sy n="81" d="100"/>
        </p:scale>
        <p:origin x="9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9AA2-EA80-44B0-BCB6-ACDDB7F89F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1758F-C342-464D-AB7E-5E7B8C713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CECFEE-0E89-446A-BBCA-7B118A375392}"/>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88F87BA0-F943-437F-8169-5B758F6B4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1BF57-4E78-4E2A-9D68-F6E109387D5E}"/>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36767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6EF2-B885-4620-A03C-D1F625AF9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39E49-5EA6-4E29-B589-FB7A096539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A95C1-E869-4D4D-8271-A1A7F87D6E3C}"/>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B0CA7CBE-8FC8-47A5-8D1A-441287635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787D9-B130-4FFF-99C7-9A9EDAF90491}"/>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14296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2F8F6-AE64-4911-946B-7A789256C1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F99BB9-5647-4434-B0F9-CDEB2A7F91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2181A-1221-483A-AA28-53D23F525578}"/>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AD3E3A9E-DFB2-4178-8438-8209F5A26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38C0D-49C7-415B-A0E5-80CDF16276C0}"/>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267153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5BDD7-5BDA-4007-9771-6727E613C4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3061C6-7D40-4BB4-A173-FD9DA70474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24700-53E1-4A07-A530-CD4B06B17427}"/>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01672400-8531-413E-B817-8E8EFE85E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13B1B-6F16-43F2-8976-B23188B587CA}"/>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262387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E488-B462-4421-93A4-0395C6283E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939DB2-79D1-4D29-9E12-4AB4C75A90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38FDBBD-0912-4F7D-AB4F-13360216758F}"/>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CF472EA8-2C80-453C-93CD-8323A1331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56B9F-5297-4A6B-8461-CB34BA643EA3}"/>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281496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0369-99D5-448B-8C68-A5B3B1F6D8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73950C-DD61-4E9A-BECD-62877E987C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8F8780-BCFF-407C-B30A-C22841FAFB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61C4C0-7A5C-465F-9D86-5DE8A61A271F}"/>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6" name="Footer Placeholder 5">
            <a:extLst>
              <a:ext uri="{FF2B5EF4-FFF2-40B4-BE49-F238E27FC236}">
                <a16:creationId xmlns:a16="http://schemas.microsoft.com/office/drawing/2014/main" id="{5B73F3A7-4D30-4C21-81F5-6FCBBA3FB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60A58-43DC-42E2-B498-82FB371D7861}"/>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57180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42E14-7B36-42C9-8A2F-9F589DD2CF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E08E2-AC96-49C5-9D4D-994AE1E181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7D138F-4CFD-423E-BCBD-F61BF30DE5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367F83-EE28-45CE-A908-E5E6ED88F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3127DF-8A59-425C-B9A3-CD199F1320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E3EF7B-1A43-4F19-A825-E436F43008D7}"/>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8" name="Footer Placeholder 7">
            <a:extLst>
              <a:ext uri="{FF2B5EF4-FFF2-40B4-BE49-F238E27FC236}">
                <a16:creationId xmlns:a16="http://schemas.microsoft.com/office/drawing/2014/main" id="{D28682CE-8982-45FE-A88A-98DA3B662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53EBB9-2F95-4A9A-AA5C-E4AC820E0EF1}"/>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35270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9662B-9E12-4141-B62C-E7124C74DE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92AFF9-2672-4D7C-AB98-B259E63799D1}"/>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4" name="Footer Placeholder 3">
            <a:extLst>
              <a:ext uri="{FF2B5EF4-FFF2-40B4-BE49-F238E27FC236}">
                <a16:creationId xmlns:a16="http://schemas.microsoft.com/office/drawing/2014/main" id="{911F42C1-8347-46BE-82A5-27C946E07F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034D6A-5C6D-461D-9286-552A8ED0EE0F}"/>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383578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F970A-5028-4D16-B04F-4AE7FECE3E41}"/>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3" name="Footer Placeholder 2">
            <a:extLst>
              <a:ext uri="{FF2B5EF4-FFF2-40B4-BE49-F238E27FC236}">
                <a16:creationId xmlns:a16="http://schemas.microsoft.com/office/drawing/2014/main" id="{AA76B6A7-811A-4CC4-BE0F-DED323212F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43051F-C810-4492-B759-9C3935F597D7}"/>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293335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14D5-9FF4-40B9-9CB2-FF5AF5B99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5DD4EE-A323-45F2-9BE3-94D1C0DBC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5925F1-0790-4B8E-99F3-98FFA9573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E8F7F6-CE04-4DB9-BB29-78BCE3285DFC}"/>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6" name="Footer Placeholder 5">
            <a:extLst>
              <a:ext uri="{FF2B5EF4-FFF2-40B4-BE49-F238E27FC236}">
                <a16:creationId xmlns:a16="http://schemas.microsoft.com/office/drawing/2014/main" id="{2E9C3F6A-09B9-43B8-9464-B63D63C19B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E10B7-B2EF-40A3-BEB2-B248D5A4ED45}"/>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25297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6B68-D5C2-4CF1-8BF4-9F2AFD5FE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EE9775-91E8-4321-ACA0-0514C5D15C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6D5B99-6F73-4E41-B216-8086AFDF2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2EB233-3A3E-41D2-BE62-4186EF47EF26}"/>
              </a:ext>
            </a:extLst>
          </p:cNvPr>
          <p:cNvSpPr>
            <a:spLocks noGrp="1"/>
          </p:cNvSpPr>
          <p:nvPr>
            <p:ph type="dt" sz="half" idx="10"/>
          </p:nvPr>
        </p:nvSpPr>
        <p:spPr/>
        <p:txBody>
          <a:bodyPr/>
          <a:lstStyle/>
          <a:p>
            <a:fld id="{620BC464-1365-4473-88AB-405CB440B509}" type="datetimeFigureOut">
              <a:rPr lang="en-US" smtClean="0"/>
              <a:t>3/25/2019</a:t>
            </a:fld>
            <a:endParaRPr lang="en-US"/>
          </a:p>
        </p:txBody>
      </p:sp>
      <p:sp>
        <p:nvSpPr>
          <p:cNvPr id="6" name="Footer Placeholder 5">
            <a:extLst>
              <a:ext uri="{FF2B5EF4-FFF2-40B4-BE49-F238E27FC236}">
                <a16:creationId xmlns:a16="http://schemas.microsoft.com/office/drawing/2014/main" id="{5C345477-D2D8-408B-8AB6-A52ADFD4AE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1B9B6-E41B-4DF6-AEDB-B530D2D047E4}"/>
              </a:ext>
            </a:extLst>
          </p:cNvPr>
          <p:cNvSpPr>
            <a:spLocks noGrp="1"/>
          </p:cNvSpPr>
          <p:nvPr>
            <p:ph type="sldNum" sz="quarter" idx="12"/>
          </p:nvPr>
        </p:nvSpPr>
        <p:spPr/>
        <p:txBody>
          <a:bodyPr/>
          <a:lstStyle/>
          <a:p>
            <a:fld id="{C60440F3-FB63-46CB-9132-F2C6C0A19B8C}" type="slidenum">
              <a:rPr lang="en-US" smtClean="0"/>
              <a:t>‹#›</a:t>
            </a:fld>
            <a:endParaRPr lang="en-US"/>
          </a:p>
        </p:txBody>
      </p:sp>
    </p:spTree>
    <p:extLst>
      <p:ext uri="{BB962C8B-B14F-4D97-AF65-F5344CB8AC3E}">
        <p14:creationId xmlns:p14="http://schemas.microsoft.com/office/powerpoint/2010/main" val="369277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CD8F41-1D6F-473D-A4E0-B482C4C1D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C5D74A-82E4-47F5-ABB3-2BD67B2143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4AE995-2F46-4E7A-8D44-D1B79B15EA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BC464-1365-4473-88AB-405CB440B509}" type="datetimeFigureOut">
              <a:rPr lang="en-US" smtClean="0"/>
              <a:t>3/25/2019</a:t>
            </a:fld>
            <a:endParaRPr lang="en-US"/>
          </a:p>
        </p:txBody>
      </p:sp>
      <p:sp>
        <p:nvSpPr>
          <p:cNvPr id="5" name="Footer Placeholder 4">
            <a:extLst>
              <a:ext uri="{FF2B5EF4-FFF2-40B4-BE49-F238E27FC236}">
                <a16:creationId xmlns:a16="http://schemas.microsoft.com/office/drawing/2014/main" id="{560FA9AA-F5AF-4AD4-B9C8-3B3D54C4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417023-EF80-4D66-A948-39098F937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440F3-FB63-46CB-9132-F2C6C0A19B8C}" type="slidenum">
              <a:rPr lang="en-US" smtClean="0"/>
              <a:t>‹#›</a:t>
            </a:fld>
            <a:endParaRPr lang="en-US"/>
          </a:p>
        </p:txBody>
      </p:sp>
    </p:spTree>
    <p:extLst>
      <p:ext uri="{BB962C8B-B14F-4D97-AF65-F5344CB8AC3E}">
        <p14:creationId xmlns:p14="http://schemas.microsoft.com/office/powerpoint/2010/main" val="28225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3931-2D5C-4179-A9BD-B3DC4CA23DA5}"/>
              </a:ext>
            </a:extLst>
          </p:cNvPr>
          <p:cNvSpPr>
            <a:spLocks noGrp="1"/>
          </p:cNvSpPr>
          <p:nvPr>
            <p:ph type="ctrTitle"/>
          </p:nvPr>
        </p:nvSpPr>
        <p:spPr/>
        <p:txBody>
          <a:bodyPr>
            <a:normAutofit/>
          </a:bodyPr>
          <a:lstStyle/>
          <a:p>
            <a:r>
              <a:rPr lang="en-US" sz="7200" dirty="0"/>
              <a:t>Long-Term Assets</a:t>
            </a:r>
          </a:p>
        </p:txBody>
      </p:sp>
      <p:sp>
        <p:nvSpPr>
          <p:cNvPr id="3" name="Subtitle 2">
            <a:extLst>
              <a:ext uri="{FF2B5EF4-FFF2-40B4-BE49-F238E27FC236}">
                <a16:creationId xmlns:a16="http://schemas.microsoft.com/office/drawing/2014/main" id="{4AF19043-165F-4209-B818-7C19FDD9A34F}"/>
              </a:ext>
            </a:extLst>
          </p:cNvPr>
          <p:cNvSpPr>
            <a:spLocks noGrp="1"/>
          </p:cNvSpPr>
          <p:nvPr>
            <p:ph type="subTitle" idx="1"/>
          </p:nvPr>
        </p:nvSpPr>
        <p:spPr>
          <a:xfrm>
            <a:off x="1524000" y="3602038"/>
            <a:ext cx="9144000" cy="935128"/>
          </a:xfrm>
        </p:spPr>
        <p:txBody>
          <a:bodyPr>
            <a:normAutofit/>
          </a:bodyPr>
          <a:lstStyle/>
          <a:p>
            <a:r>
              <a:rPr lang="en-US" sz="5400" dirty="0"/>
              <a:t>In Class Assignments</a:t>
            </a:r>
          </a:p>
        </p:txBody>
      </p:sp>
    </p:spTree>
    <p:extLst>
      <p:ext uri="{BB962C8B-B14F-4D97-AF65-F5344CB8AC3E}">
        <p14:creationId xmlns:p14="http://schemas.microsoft.com/office/powerpoint/2010/main" val="122065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2E0D35-A9E3-4DDF-95AB-D2005E928CE3}"/>
              </a:ext>
            </a:extLst>
          </p:cNvPr>
          <p:cNvSpPr/>
          <p:nvPr/>
        </p:nvSpPr>
        <p:spPr>
          <a:xfrm>
            <a:off x="489527" y="535709"/>
            <a:ext cx="11018981" cy="4832092"/>
          </a:xfrm>
          <a:prstGeom prst="rect">
            <a:avLst/>
          </a:prstGeom>
        </p:spPr>
        <p:txBody>
          <a:bodyPr wrap="square" lIns="640080">
            <a:spAutoFit/>
          </a:bodyPr>
          <a:lstStyle/>
          <a:p>
            <a:pPr algn="just" fontAlgn="base"/>
            <a:r>
              <a:rPr lang="en-US" sz="2800" b="1" i="0" dirty="0">
                <a:solidFill>
                  <a:srgbClr val="000000"/>
                </a:solidFill>
                <a:effectLst/>
                <a:latin typeface="Open Sans"/>
              </a:rPr>
              <a:t>Exercise 8-2 Recording costs of assets</a:t>
            </a:r>
          </a:p>
          <a:p>
            <a:pPr algn="just" fontAlgn="base"/>
            <a:r>
              <a:rPr lang="en-US" sz="2800" b="0" i="0" dirty="0">
                <a:solidFill>
                  <a:srgbClr val="000000"/>
                </a:solidFill>
                <a:effectLst/>
                <a:latin typeface="Open Sans"/>
              </a:rPr>
              <a:t>Cala Manufacturing purchases a large lot on which an old building is located as part of its plans to build a new plant. The negotiated purchase price is $280,000 for the lot plus $110,000 for the old building. The company pays $33,500 to tear down the old building and $47,000 to fill and level the lot. It also pays a total of $1,540,000 in construction costs—this amount consists of $1,452,200 for the new building and $87,800 for lighting and paving a parking area next to the building. Prepare a single journal entry to record these costs incurred by Cala, all of which are paid in cash.</a:t>
            </a:r>
          </a:p>
        </p:txBody>
      </p:sp>
    </p:spTree>
    <p:extLst>
      <p:ext uri="{BB962C8B-B14F-4D97-AF65-F5344CB8AC3E}">
        <p14:creationId xmlns:p14="http://schemas.microsoft.com/office/powerpoint/2010/main" val="98371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BE82DB-B02E-4DFD-B3BB-E46D94A7B0C4}"/>
              </a:ext>
            </a:extLst>
          </p:cNvPr>
          <p:cNvSpPr/>
          <p:nvPr/>
        </p:nvSpPr>
        <p:spPr>
          <a:xfrm>
            <a:off x="712519" y="1223157"/>
            <a:ext cx="10913424" cy="5078313"/>
          </a:xfrm>
          <a:prstGeom prst="rect">
            <a:avLst/>
          </a:prstGeom>
        </p:spPr>
        <p:txBody>
          <a:bodyPr wrap="square">
            <a:spAutoFit/>
          </a:bodyPr>
          <a:lstStyle/>
          <a:p>
            <a:pPr algn="just"/>
            <a:r>
              <a:rPr lang="en-US" sz="3600" b="1" i="0" dirty="0">
                <a:solidFill>
                  <a:srgbClr val="333333"/>
                </a:solidFill>
                <a:effectLst/>
                <a:latin typeface="-apple-system"/>
              </a:rPr>
              <a:t>Exercise 8-4 Straight-line depreciation</a:t>
            </a:r>
          </a:p>
          <a:p>
            <a:pPr algn="just"/>
            <a:r>
              <a:rPr lang="en-US" sz="3600" b="0" i="0" dirty="0">
                <a:solidFill>
                  <a:srgbClr val="333333"/>
                </a:solidFill>
                <a:effectLst/>
                <a:latin typeface="-apple-system"/>
              </a:rPr>
              <a:t>Ramirez Company installs a computerized manufacturing machine in its factory at the beginning of the year at a cost of $43,500. The machine's useful life is estimated at 10 years, or 385,000 units of product, with a $5,000 salvage value. During its second year, the machine produces 32,500 units of product. Determine the machine's second-year depreciation under the straight-line method.</a:t>
            </a:r>
          </a:p>
        </p:txBody>
      </p:sp>
    </p:spTree>
    <p:extLst>
      <p:ext uri="{BB962C8B-B14F-4D97-AF65-F5344CB8AC3E}">
        <p14:creationId xmlns:p14="http://schemas.microsoft.com/office/powerpoint/2010/main" val="149089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FFA219-E9B3-40FF-AD75-0173F8149B19}"/>
              </a:ext>
            </a:extLst>
          </p:cNvPr>
          <p:cNvSpPr/>
          <p:nvPr/>
        </p:nvSpPr>
        <p:spPr>
          <a:xfrm>
            <a:off x="1068779" y="748145"/>
            <a:ext cx="9999024" cy="5632311"/>
          </a:xfrm>
          <a:prstGeom prst="rect">
            <a:avLst/>
          </a:prstGeom>
        </p:spPr>
        <p:txBody>
          <a:bodyPr wrap="square">
            <a:spAutoFit/>
          </a:bodyPr>
          <a:lstStyle/>
          <a:p>
            <a:pPr algn="just"/>
            <a:r>
              <a:rPr lang="en-US" sz="3600" b="1" i="0" dirty="0">
                <a:solidFill>
                  <a:srgbClr val="333333"/>
                </a:solidFill>
                <a:effectLst/>
                <a:latin typeface="-apple-system"/>
              </a:rPr>
              <a:t>Exercise 8-5  Double-declining-balance depreciation</a:t>
            </a:r>
          </a:p>
          <a:p>
            <a:pPr algn="just"/>
            <a:r>
              <a:rPr lang="en-US" sz="3600" b="0" i="0" dirty="0">
                <a:solidFill>
                  <a:srgbClr val="333333"/>
                </a:solidFill>
                <a:effectLst/>
                <a:latin typeface="-apple-system"/>
              </a:rPr>
              <a:t>Ramirez Company installs a computerized manufacturing machine in its factory at the beginning of the year at a cost of $43,500. The machine's useful life is estimated at 10 years, or 385,000 units of product, with a $5,000 salvage value. During its second year, the machine produces 32,500 units of product. Determine the machine's second-year depreciation using the units of production method.</a:t>
            </a:r>
          </a:p>
        </p:txBody>
      </p:sp>
    </p:spTree>
    <p:extLst>
      <p:ext uri="{BB962C8B-B14F-4D97-AF65-F5344CB8AC3E}">
        <p14:creationId xmlns:p14="http://schemas.microsoft.com/office/powerpoint/2010/main" val="219113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B2097-E45D-4B60-9F28-391867791DCB}"/>
              </a:ext>
            </a:extLst>
          </p:cNvPr>
          <p:cNvSpPr/>
          <p:nvPr/>
        </p:nvSpPr>
        <p:spPr>
          <a:xfrm>
            <a:off x="902525" y="641267"/>
            <a:ext cx="10711543" cy="5078313"/>
          </a:xfrm>
          <a:prstGeom prst="rect">
            <a:avLst/>
          </a:prstGeom>
        </p:spPr>
        <p:txBody>
          <a:bodyPr wrap="square">
            <a:spAutoFit/>
          </a:bodyPr>
          <a:lstStyle/>
          <a:p>
            <a:pPr algn="just"/>
            <a:r>
              <a:rPr lang="en-US" sz="3600" b="1" i="0" dirty="0">
                <a:solidFill>
                  <a:srgbClr val="333333"/>
                </a:solidFill>
                <a:effectLst/>
                <a:latin typeface="-apple-system"/>
              </a:rPr>
              <a:t>Exercise 8-6  Double-declining-balance depreciation</a:t>
            </a:r>
          </a:p>
          <a:p>
            <a:pPr algn="just"/>
            <a:r>
              <a:rPr lang="en-US" sz="3600" b="0" i="0" dirty="0">
                <a:solidFill>
                  <a:srgbClr val="333333"/>
                </a:solidFill>
                <a:effectLst/>
                <a:latin typeface="-apple-system"/>
              </a:rPr>
              <a:t>Ramirez Company installs a computerized manufacturing machine in its factory at the beginning of the year at a cost of $43,500. The machine's useful life is estimated at 10 years, or 385,000 units of product, with a $5,000 salvage value. During its second year, the machine produces 32,500 units of product. Determine the machine's second-year depreciation using the double-declining-balance method.</a:t>
            </a:r>
          </a:p>
        </p:txBody>
      </p:sp>
    </p:spTree>
    <p:extLst>
      <p:ext uri="{BB962C8B-B14F-4D97-AF65-F5344CB8AC3E}">
        <p14:creationId xmlns:p14="http://schemas.microsoft.com/office/powerpoint/2010/main" val="198846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C7F822-75B7-4CA8-9578-94C3DD12FED3}"/>
              </a:ext>
            </a:extLst>
          </p:cNvPr>
          <p:cNvSpPr/>
          <p:nvPr/>
        </p:nvSpPr>
        <p:spPr>
          <a:xfrm>
            <a:off x="795647" y="427512"/>
            <a:ext cx="11115304" cy="6001643"/>
          </a:xfrm>
          <a:prstGeom prst="rect">
            <a:avLst/>
          </a:prstGeom>
        </p:spPr>
        <p:txBody>
          <a:bodyPr wrap="square">
            <a:spAutoFit/>
          </a:bodyPr>
          <a:lstStyle/>
          <a:p>
            <a:pPr algn="just"/>
            <a:r>
              <a:rPr lang="en-US" sz="2400" b="1" i="0" dirty="0">
                <a:solidFill>
                  <a:srgbClr val="333333"/>
                </a:solidFill>
                <a:effectLst/>
                <a:latin typeface="-apple-system"/>
              </a:rPr>
              <a:t>QS 8-5 Computing revised depreciation</a:t>
            </a:r>
          </a:p>
          <a:p>
            <a:pPr algn="just"/>
            <a:r>
              <a:rPr lang="en-US" sz="2400" b="0" i="0" dirty="0">
                <a:solidFill>
                  <a:srgbClr val="333333"/>
                </a:solidFill>
                <a:effectLst/>
                <a:latin typeface="-apple-system"/>
              </a:rPr>
              <a:t>On January 2, 2016, the Matthews Band acquires sound equipment for concert performances at a cost of $65,800. The band estimates it will use this equipment for four years. It estimates that after four years it can sell the equipment for $2,000. Matthews Band uses straight-line depreciation but realizes at the start of the second year that due to concert bookings beyond expectations, this equipment will last only a total of three years. The salvage value remains unchanged. Compute the revised depreciation for both the second and third years.</a:t>
            </a:r>
          </a:p>
          <a:p>
            <a:pPr algn="just"/>
            <a:endParaRPr lang="en-US" sz="2400" b="0" i="0" dirty="0">
              <a:solidFill>
                <a:srgbClr val="333333"/>
              </a:solidFill>
              <a:effectLst/>
              <a:latin typeface="-apple-system"/>
            </a:endParaRPr>
          </a:p>
          <a:p>
            <a:pPr algn="just"/>
            <a:r>
              <a:rPr lang="en-US" sz="2400" b="1" i="0" dirty="0">
                <a:solidFill>
                  <a:srgbClr val="333333"/>
                </a:solidFill>
                <a:effectLst/>
                <a:latin typeface="-apple-system"/>
              </a:rPr>
              <a:t>Exercise 8-13 Revising depreciation</a:t>
            </a:r>
          </a:p>
          <a:p>
            <a:pPr algn="just"/>
            <a:r>
              <a:rPr lang="en-US" sz="2400" b="0" i="0" dirty="0">
                <a:solidFill>
                  <a:srgbClr val="333333"/>
                </a:solidFill>
                <a:effectLst/>
                <a:latin typeface="-apple-system"/>
              </a:rPr>
              <a:t>Apex Fitness Club uses straight-line depreciation for a machine costing $23,860, with an estimated four-year life and a $2,400 salvage value. At the beginning of the third year, Apex determines that the machine has three more years of remaining useful life, after which it will have an estimated $2,000 salvage value. Compute (1) the machine's book value at the end of its second year and (2) the amount of depreciation for each of the final three years given the revised estimates.</a:t>
            </a:r>
          </a:p>
        </p:txBody>
      </p:sp>
    </p:spTree>
    <p:extLst>
      <p:ext uri="{BB962C8B-B14F-4D97-AF65-F5344CB8AC3E}">
        <p14:creationId xmlns:p14="http://schemas.microsoft.com/office/powerpoint/2010/main" val="3034910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3D3C18-14A3-4017-919C-24FC0E41BF56}"/>
              </a:ext>
            </a:extLst>
          </p:cNvPr>
          <p:cNvSpPr/>
          <p:nvPr/>
        </p:nvSpPr>
        <p:spPr>
          <a:xfrm>
            <a:off x="368135" y="273132"/>
            <a:ext cx="11447813" cy="5632311"/>
          </a:xfrm>
          <a:prstGeom prst="rect">
            <a:avLst/>
          </a:prstGeom>
        </p:spPr>
        <p:txBody>
          <a:bodyPr wrap="square">
            <a:spAutoFit/>
          </a:bodyPr>
          <a:lstStyle/>
          <a:p>
            <a:pPr algn="just"/>
            <a:r>
              <a:rPr lang="en-US" sz="2400" b="1" i="0" dirty="0">
                <a:solidFill>
                  <a:srgbClr val="333333"/>
                </a:solidFill>
                <a:effectLst/>
                <a:latin typeface="-apple-system"/>
              </a:rPr>
              <a:t>QS 8-9 Disposal of assets</a:t>
            </a:r>
          </a:p>
          <a:p>
            <a:pPr algn="just"/>
            <a:r>
              <a:rPr lang="en-US" sz="2400" b="0" i="0" dirty="0">
                <a:solidFill>
                  <a:srgbClr val="333333"/>
                </a:solidFill>
                <a:effectLst/>
                <a:latin typeface="-apple-system"/>
              </a:rPr>
              <a:t>Garcia Co. owns equipment that cost $76,800, with accumulated depreciation of $40,800. Garcia sells the equipment for cash. Record the sale of the equipment under the following three separate cases assuming Garcia sells the equipment for (1) $47,000 cash, (2) $36,000 cash, and (3) $31,000 cash.</a:t>
            </a:r>
          </a:p>
          <a:p>
            <a:pPr algn="just"/>
            <a:endParaRPr lang="en-US" sz="2400" b="0" i="0" dirty="0">
              <a:solidFill>
                <a:srgbClr val="333333"/>
              </a:solidFill>
              <a:effectLst/>
              <a:latin typeface="-apple-system"/>
            </a:endParaRPr>
          </a:p>
          <a:p>
            <a:pPr algn="just"/>
            <a:r>
              <a:rPr lang="en-US" sz="2400" b="1" i="0" dirty="0">
                <a:solidFill>
                  <a:srgbClr val="333333"/>
                </a:solidFill>
                <a:effectLst/>
                <a:latin typeface="-apple-system"/>
              </a:rPr>
              <a:t>Exercise 8-16 Disposal of assets</a:t>
            </a:r>
          </a:p>
          <a:p>
            <a:pPr algn="just"/>
            <a:r>
              <a:rPr lang="en-US" sz="2400" b="0" i="0" dirty="0">
                <a:solidFill>
                  <a:srgbClr val="333333"/>
                </a:solidFill>
                <a:effectLst/>
                <a:latin typeface="-apple-system"/>
              </a:rPr>
              <a:t>Diaz Company owns a milling machine that cost $250,000 and has accumulated depreciation of $182,000. Prepare the entry to record the disposal of the milling machine on January 3 under each of the following independent situations.</a:t>
            </a:r>
          </a:p>
          <a:p>
            <a:pPr algn="just">
              <a:buFont typeface="+mj-lt"/>
              <a:buAutoNum type="arabicPeriod"/>
            </a:pPr>
            <a:r>
              <a:rPr lang="en-US" sz="2400" b="0" i="0" dirty="0">
                <a:solidFill>
                  <a:srgbClr val="333333"/>
                </a:solidFill>
                <a:effectLst/>
                <a:latin typeface="-apple-system"/>
              </a:rPr>
              <a:t>The machine needed extensive repairs, and it was not worth repairing. Diaz disposed of the machine, receiving nothing in return.</a:t>
            </a:r>
          </a:p>
          <a:p>
            <a:pPr algn="just">
              <a:buFont typeface="+mj-lt"/>
              <a:buAutoNum type="arabicPeriod"/>
            </a:pPr>
            <a:r>
              <a:rPr lang="en-US" sz="2400" b="0" i="0" dirty="0">
                <a:solidFill>
                  <a:srgbClr val="333333"/>
                </a:solidFill>
                <a:effectLst/>
                <a:latin typeface="-apple-system"/>
              </a:rPr>
              <a:t>Diaz sold the machine for $35,000 cash.</a:t>
            </a:r>
          </a:p>
          <a:p>
            <a:pPr algn="just">
              <a:buFont typeface="+mj-lt"/>
              <a:buAutoNum type="arabicPeriod"/>
            </a:pPr>
            <a:r>
              <a:rPr lang="en-US" sz="2400" b="0" i="0" dirty="0">
                <a:solidFill>
                  <a:srgbClr val="333333"/>
                </a:solidFill>
                <a:effectLst/>
                <a:latin typeface="-apple-system"/>
              </a:rPr>
              <a:t>Diaz sold the machine for $68,000 cash.</a:t>
            </a:r>
          </a:p>
          <a:p>
            <a:pPr algn="just">
              <a:buFont typeface="+mj-lt"/>
              <a:buAutoNum type="arabicPeriod"/>
            </a:pPr>
            <a:r>
              <a:rPr lang="en-US" sz="2400" b="0" i="0" dirty="0">
                <a:solidFill>
                  <a:srgbClr val="333333"/>
                </a:solidFill>
                <a:effectLst/>
                <a:latin typeface="-apple-system"/>
              </a:rPr>
              <a:t>Diaz sold the machine for $80,000 cash.</a:t>
            </a:r>
          </a:p>
        </p:txBody>
      </p:sp>
    </p:spTree>
    <p:extLst>
      <p:ext uri="{BB962C8B-B14F-4D97-AF65-F5344CB8AC3E}">
        <p14:creationId xmlns:p14="http://schemas.microsoft.com/office/powerpoint/2010/main" val="249128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894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577</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-apple-system</vt:lpstr>
      <vt:lpstr>Arial</vt:lpstr>
      <vt:lpstr>Calibri</vt:lpstr>
      <vt:lpstr>Calibri Light</vt:lpstr>
      <vt:lpstr>Open Sans</vt:lpstr>
      <vt:lpstr>Office Theme</vt:lpstr>
      <vt:lpstr>Long-Term Assets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LTA In Class Assignment</dc:title>
  <dc:creator>Christy Lynch Chauvin</dc:creator>
  <cp:lastModifiedBy>Christy Lynch Chauvin</cp:lastModifiedBy>
  <cp:revision>3</cp:revision>
  <dcterms:created xsi:type="dcterms:W3CDTF">2019-03-25T13:46:16Z</dcterms:created>
  <dcterms:modified xsi:type="dcterms:W3CDTF">2019-03-25T14:12:44Z</dcterms:modified>
</cp:coreProperties>
</file>