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9"/>
  </p:notesMasterIdLst>
  <p:sldIdLst>
    <p:sldId id="257" r:id="rId2"/>
    <p:sldId id="258" r:id="rId3"/>
    <p:sldId id="291" r:id="rId4"/>
    <p:sldId id="259" r:id="rId5"/>
    <p:sldId id="289" r:id="rId6"/>
    <p:sldId id="260" r:id="rId7"/>
    <p:sldId id="261" r:id="rId8"/>
    <p:sldId id="262" r:id="rId9"/>
    <p:sldId id="337" r:id="rId10"/>
    <p:sldId id="263" r:id="rId11"/>
    <p:sldId id="293" r:id="rId12"/>
    <p:sldId id="296" r:id="rId13"/>
    <p:sldId id="256" r:id="rId14"/>
    <p:sldId id="297" r:id="rId15"/>
    <p:sldId id="298" r:id="rId16"/>
    <p:sldId id="301" r:id="rId17"/>
    <p:sldId id="32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987F0D-2456-4771-B2FA-BE03A0D24412}">
          <p14:sldIdLst>
            <p14:sldId id="257"/>
            <p14:sldId id="258"/>
            <p14:sldId id="291"/>
            <p14:sldId id="259"/>
            <p14:sldId id="289"/>
            <p14:sldId id="260"/>
            <p14:sldId id="261"/>
            <p14:sldId id="262"/>
            <p14:sldId id="337"/>
            <p14:sldId id="263"/>
            <p14:sldId id="293"/>
            <p14:sldId id="296"/>
            <p14:sldId id="256"/>
            <p14:sldId id="297"/>
            <p14:sldId id="298"/>
            <p14:sldId id="301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outlineViewPr>
    <p:cViewPr>
      <p:scale>
        <a:sx n="45" d="100"/>
        <a:sy n="4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5390DD-52F8-40C0-91AD-B8D03D1745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B5FF0D5-3209-46D2-BBB7-3FB3586723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1FFBEE3-443B-4876-9E42-E44582C41F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AF163B3-F922-4485-A0F7-EDF411B50F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AA3CBB9-EA47-4E17-A7EE-1F831879BF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6AEE37D-B058-48F2-AFE9-D7F1084FC0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09A360-6E59-4625-8246-398B176305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CCC3B89-803D-4F4F-8BBF-34B6BAEC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B98ADA-D2E6-4461-B14B-76E9E655B67E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6DD22DA-6F67-48C6-AEB5-666E16677F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10F76DE-C939-4E23-B19B-5726D7625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612D42A-A055-4E82-8F13-BB8655A8D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B417F1-6F6A-4443-A05F-9751A9145AF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93F1499-0371-472E-8AC8-5161F65ED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5171159-FBA5-4CED-B628-6F7207218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29214A3-1D0D-4EFB-A163-BBBA04E96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5DE174-64F2-482C-B650-9EA59EB62B2A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1A84A85-CAB0-4F84-9A69-796E1D27B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EF06AFC-B25A-4B40-81D1-0DCFA5BD0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CE01456-BE6E-4B3B-A2B4-76FFADE919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A1BF6DF-E18B-4DF4-B4CA-92DACAAD6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5E6400B-43F5-4794-AC31-02B3A678A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683E13-12D3-420A-BC94-1A964D86C7FD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CAA5F84-6AD6-4D5C-9B3A-73EA517E70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508C418-8F5D-492F-9AC8-20B843AE4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D368CE0-CB37-4751-8C87-31120F0C96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52CAF8-91E8-4EF9-B1FC-10DE27833FA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B42A826-3362-4889-8380-4D676D903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AD37FA9-93BE-490F-87D4-176C4786D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F92EB9D0-3A3E-4D73-8D68-CF105CD02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07332-CAC1-4D7F-B99E-0E828D891DE3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6AEA6EE-FE80-49FD-BC7C-0849C7174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5EE52D3-4F08-4FB2-9A1F-38B663B04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15D4C1C-4EFC-4055-89D2-8449592DB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5EA398-9E61-45F9-8E12-10523D4D2D89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1257772-0914-4FB5-88D4-586C7336B8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A1B0967-1A25-4C07-AFB1-606DBE883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8FBBC-4B74-48CF-A70C-59BF39E05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0A981-3006-4B4D-B181-42D5BEE1B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BFC6A-258A-46FE-B04B-BE9D1C68D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1722F-314F-4689-BF45-37B1D0DD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59AD4-6E18-45FE-A455-DD6A5AA1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2C288-6800-4FFB-BA22-82FD65775B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6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58048-971E-4CF7-9FF4-3BC21E89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48020-E521-47C9-BF99-34C82BF5A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CC701-EA28-41F8-B96F-376B510D3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2D2E8-4B07-406C-B246-B0832FE8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E788F-264E-468C-9C27-7401A0FA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D9BB9-D3C5-4103-923C-E630AD08EE5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63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DDA700-41A7-4A3D-BB85-966265C32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99467-9974-40CF-BA33-7F12A5C57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9A4A8-75FB-4C35-8674-16236A87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7318C-78E2-4843-B96E-EBCE1780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37F54-FA3C-41E4-8357-EE433E5E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2822-1601-46EA-9088-83F6D8654A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64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BF9A086-8331-4A28-A6F6-67DB8C63EA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23FF079-50BC-4F97-BA83-222A258861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3B84D76-E8AC-4899-8C18-357C64CC2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56E7-A1C3-4C70-B1D0-3136BACDDC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5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749B8-15F7-488E-A1D6-DC185DB96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7CFA-C860-4BD4-A448-4724AB543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F892D-C9B9-4B50-8890-D53E5CE1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49A7C-012E-451A-91D8-CCC575AF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94156-0352-411E-B1C8-43C642B7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3ADF3-FC9D-4F0C-ABB0-96AEC287F4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19CAB-FF9F-4AAF-8F88-2C88B980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43F01-873C-4DCD-BB86-6DAC3771A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6A511-1A2B-423F-ABAE-C93966AC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08081-AAC1-4B38-B359-720FBA49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87A85-48BD-4FA8-92AE-97C522E53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94AD-A7D0-40C5-96AC-BEE9378C77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9FC4-336D-43D6-A2E2-DDFE9688D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3156B-04EC-4616-BFC2-18FD55276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62F9F-5408-4D02-BD92-65B87EDBB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97EFD-77EA-4CB5-9631-696D16E2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F1087-0379-479E-B186-B914D618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C6FDF-7F60-4E39-8C07-25F27D47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413E5-E44C-4CA0-8783-F940FB4406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60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6A663-DC84-4628-AD02-D70708D9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72A1A-69D3-4B9E-A842-8E991B2C7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AB904-52DA-4406-8B79-463B03213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0A1F6-E9BB-48E4-8534-CF3727F2B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03004-4890-4D10-BAAC-29F2E9CBB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466CA3-AA24-43BD-9E5F-062BFD67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FC00DB-6677-4E71-BE96-A104A728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B7A7A-C9C4-4B14-BD29-930E4798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67042-6B62-4633-A8F3-96021CE88D9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31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81DC-6BBE-4783-97F8-AF8A62DD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0EDD85-15AD-4139-A08F-42A60BD9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4A498-2CA1-4DAA-B51A-10CE4921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EFE99-446F-40DD-A73F-29FA961A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6F260-17EA-4C21-BF38-628205B432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07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F7DD0B-3BCB-4268-8D52-D7038B4C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93BAF-8A36-488F-9A5E-1BAEA056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BF97C-CE9D-4ED5-BF88-0A1EF8E07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6DF4A-3269-4F14-8D75-878B8001DB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67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262C-1A8E-4E10-AA02-C9E35191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99F75-9AEA-4BCE-9005-9EFB34C64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AD482-5730-43D4-8C12-49C047B66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BEAF3-B4C8-4795-99B0-160B095F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E097B-2674-4924-8EFC-D24B5EF7F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A8359-0D0D-461F-879C-4D8DAF95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4200E-EDBE-4A9D-9C72-1A931AB0274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96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BBECB-8CAF-4BCE-9A39-EA4382EF9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CF0A3-48E9-456B-BB2E-B477A9BAA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261ED-4C7C-4BAF-9D39-1489386AE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30F60-DD38-413B-A0B8-C97CABB5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C7A6B-D98A-4647-AB1E-7BA9FE2B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D3DD1-0546-41C0-A303-A35C6EBCB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3AB84-BB9B-469F-BD1E-CF9BC81815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79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69223F-83D3-4FFC-AC6A-1EC5D44D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8BC5A-DBEB-45BA-96EE-203639E3A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BEA85-5804-4C67-AEB5-992FB19D7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03687-8C78-40E4-A5DB-81E551637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0B16F-8844-4637-BEA0-4BEF3F245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2732B6-1DE9-4DF5-BFAC-397EC86435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24007112-DA6C-4BB2-A642-F45C2BC8C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6248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>
                <a:latin typeface="Times New Roman" panose="02020603050405020304" pitchFamily="18" charset="0"/>
              </a:rPr>
              <a:t>5-</a:t>
            </a:r>
            <a:fld id="{8C165662-D2E5-478C-A2F7-CE80D0543F45}" type="slidenum">
              <a:rPr lang="en-US" altLang="en-US" sz="2400" smtClean="0">
                <a:latin typeface="Times New Roman" panose="02020603050405020304" pitchFamily="18" charset="0"/>
              </a:rPr>
              <a:pPr eaLnBrk="1" hangingPunct="1">
                <a:defRPr/>
              </a:pPr>
              <a:t>‹#›</a:t>
            </a:fld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4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QD-BXP41878h (6)copy">
            <a:extLst>
              <a:ext uri="{FF2B5EF4-FFF2-40B4-BE49-F238E27FC236}">
                <a16:creationId xmlns:a16="http://schemas.microsoft.com/office/drawing/2014/main" id="{2A1EB831-2463-4D92-A6DA-76CB7E40F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7AEC699B-B2D1-4680-8582-A0BD818111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153400" cy="2514600"/>
          </a:xfrm>
          <a:noFill/>
        </p:spPr>
        <p:txBody>
          <a:bodyPr lIns="90488" tIns="44450" rIns="90488" bIns="44450" anchor="ctr" anchorCtr="0"/>
          <a:lstStyle/>
          <a:p>
            <a:pPr eaLnBrk="1" hangingPunct="1"/>
            <a:r>
              <a:rPr lang="en-US" altLang="en-US" sz="5000" b="1" i="1"/>
              <a:t>Essentials of Accounting for Governmental and </a:t>
            </a:r>
            <a:br>
              <a:rPr lang="en-US" altLang="en-US" sz="5000" b="1" i="1"/>
            </a:br>
            <a:r>
              <a:rPr lang="en-US" altLang="en-US" sz="5000" b="1" i="1"/>
              <a:t>Not-for-Profit Organizations</a:t>
            </a:r>
            <a:endParaRPr lang="en-US" altLang="en-US" b="1" i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F83D63-A18C-4799-B022-6132CA815C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2971800"/>
            <a:ext cx="8610600" cy="2667000"/>
          </a:xfrm>
          <a:noFill/>
        </p:spPr>
        <p:txBody>
          <a:bodyPr lIns="90488" tIns="44450" rIns="90488" bIns="44450"/>
          <a:lstStyle/>
          <a:p>
            <a:pPr marL="342900" indent="-342900" eaLnBrk="1" hangingPunct="1"/>
            <a:r>
              <a:rPr lang="en-US" altLang="en-US" dirty="0"/>
              <a:t>Chapter 5</a:t>
            </a:r>
          </a:p>
          <a:p>
            <a:pPr marL="342900" indent="-342900" eaLnBrk="1" hangingPunct="1"/>
            <a:r>
              <a:rPr lang="en-US" altLang="en-US" dirty="0"/>
              <a:t>Accounting for Other Government Fund Types </a:t>
            </a:r>
          </a:p>
          <a:p>
            <a:pPr marL="342900" indent="-342900" eaLnBrk="1" hangingPunct="1"/>
            <a:r>
              <a:rPr lang="en-US" altLang="en-US" sz="2100" dirty="0"/>
              <a:t>Capital Projects Fund</a:t>
            </a:r>
          </a:p>
        </p:txBody>
      </p:sp>
      <p:pic>
        <p:nvPicPr>
          <p:cNvPr id="4101" name="Picture 5" descr="gaflag">
            <a:extLst>
              <a:ext uri="{FF2B5EF4-FFF2-40B4-BE49-F238E27FC236}">
                <a16:creationId xmlns:a16="http://schemas.microsoft.com/office/drawing/2014/main" id="{06B94448-E059-41CE-9421-0F62E222D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876800"/>
            <a:ext cx="135255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okflag">
            <a:extLst>
              <a:ext uri="{FF2B5EF4-FFF2-40B4-BE49-F238E27FC236}">
                <a16:creationId xmlns:a16="http://schemas.microsoft.com/office/drawing/2014/main" id="{41F02978-F800-48DE-AD63-07DABB2E1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876800"/>
            <a:ext cx="13430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8">
            <a:extLst>
              <a:ext uri="{FF2B5EF4-FFF2-40B4-BE49-F238E27FC236}">
                <a16:creationId xmlns:a16="http://schemas.microsoft.com/office/drawing/2014/main" id="{48503BD9-4B0D-4248-B15D-63C11535F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13525"/>
            <a:ext cx="12112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 i="1">
                <a:latin typeface="Times New Roman" panose="02020603050405020304" pitchFamily="18" charset="0"/>
              </a:rPr>
              <a:t>McGraw-Hill/Irwin</a:t>
            </a:r>
          </a:p>
        </p:txBody>
      </p:sp>
      <p:sp>
        <p:nvSpPr>
          <p:cNvPr id="4104" name="Text Box 10">
            <a:extLst>
              <a:ext uri="{FF2B5EF4-FFF2-40B4-BE49-F238E27FC236}">
                <a16:creationId xmlns:a16="http://schemas.microsoft.com/office/drawing/2014/main" id="{2CDF795F-F74E-4E16-BF89-C76927280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5" y="6673850"/>
            <a:ext cx="5127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latin typeface="Book Antiqua" panose="02040602050305030304" pitchFamily="18" charset="0"/>
                <a:cs typeface="Arial" panose="020B0604020202020204" pitchFamily="34" charset="0"/>
              </a:rPr>
              <a:t>Copyright © 2016 by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7CB0573-DBFB-4C0F-BB7B-E52B596C8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1534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Number of Capital Project Funds to Use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5DE4F8D-4690-454F-B319-98D32EEA31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067675" cy="4724400"/>
          </a:xfrm>
        </p:spPr>
        <p:txBody>
          <a:bodyPr/>
          <a:lstStyle/>
          <a:p>
            <a:pPr eaLnBrk="1" hangingPunct="1"/>
            <a:r>
              <a:rPr lang="en-US" altLang="en-US" sz="2700"/>
              <a:t>Some jurisdictions may require a separate fund for each building project</a:t>
            </a:r>
          </a:p>
          <a:p>
            <a:pPr eaLnBrk="1" hangingPunct="1"/>
            <a:r>
              <a:rPr lang="en-US" altLang="en-US" sz="2200"/>
              <a:t>Otherwise, governments may account for all, or at least related construction projects, in a single fund using the ‘fund within a fund’ approach</a:t>
            </a:r>
          </a:p>
          <a:p>
            <a:pPr lvl="1" eaLnBrk="1" hangingPunct="1"/>
            <a:r>
              <a:rPr lang="en-US" altLang="en-US" sz="1700"/>
              <a:t>In that case a government will use separate accounts for:</a:t>
            </a:r>
          </a:p>
          <a:p>
            <a:pPr lvl="2" eaLnBrk="1" hangingPunct="1"/>
            <a:r>
              <a:rPr lang="en-US" altLang="en-US" sz="1800"/>
              <a:t> Expenditures - Project 1, </a:t>
            </a:r>
          </a:p>
          <a:p>
            <a:pPr lvl="2" eaLnBrk="1" hangingPunct="1"/>
            <a:r>
              <a:rPr lang="en-US" altLang="en-US" sz="1800"/>
              <a:t> Expenditures - Project 2, etc.</a:t>
            </a:r>
          </a:p>
          <a:p>
            <a:pPr lvl="2" eaLnBrk="1" hangingPunct="1"/>
            <a:endParaRPr lang="en-US" altLang="en-US" sz="1800"/>
          </a:p>
          <a:p>
            <a:pPr eaLnBrk="1" hangingPunct="1"/>
            <a:r>
              <a:rPr lang="en-US" altLang="en-US" sz="2200"/>
              <a:t>General rule—make sure you can demonstrate the funds intended to be used on a specific project are traceable to the project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6640B13-620A-4537-85E9-CDA11A5F6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593725"/>
          </a:xfrm>
        </p:spPr>
        <p:txBody>
          <a:bodyPr/>
          <a:lstStyle/>
          <a:p>
            <a:r>
              <a:rPr lang="en-US" altLang="en-US"/>
              <a:t>Capital Project Fund 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718CF7A3-5D0C-4253-A875-70909B142C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Exists only for the duration of the project</a:t>
            </a:r>
          </a:p>
          <a:p>
            <a:pPr lvl="1"/>
            <a:r>
              <a:rPr lang="en-US" sz="2200" b="0" i="0" dirty="0">
                <a:solidFill>
                  <a:srgbClr val="333333"/>
                </a:solidFill>
                <a:effectLst/>
                <a:latin typeface="proxima_nova_regular"/>
              </a:rPr>
              <a:t>Unused bond proceeds remaining in a capital projects fund would be transferred to a debt service fund. The capital projects fund would record Other Financing Use—Transfers Out and the debt service fund would record Other Financing Sources—Transfers In.</a:t>
            </a:r>
            <a:endParaRPr lang="en-US" altLang="en-US" sz="1900" dirty="0"/>
          </a:p>
          <a:p>
            <a:r>
              <a:rPr lang="en-US" altLang="en-US" sz="2400" dirty="0"/>
              <a:t>Expenditures are reported according to character outlay on the Stmt of Rev, Expenditures, and Changes in Fund Balance</a:t>
            </a:r>
          </a:p>
          <a:p>
            <a:r>
              <a:rPr lang="en-US" altLang="en-US" sz="2400" dirty="0"/>
              <a:t>Often uses encumbrance accounting but not necessarily budgetary accounting </a:t>
            </a:r>
          </a:p>
          <a:p>
            <a:r>
              <a:rPr lang="en-US" altLang="en-US" sz="2400" dirty="0"/>
              <a:t>Fund Balances</a:t>
            </a:r>
          </a:p>
          <a:p>
            <a:pPr lvl="1"/>
            <a:r>
              <a:rPr lang="en-US" altLang="en-US" sz="2000" dirty="0"/>
              <a:t>Net resources often classified as Restricted for voter approved funds and/or intergovernmental taxes and grants</a:t>
            </a:r>
          </a:p>
          <a:p>
            <a:pPr lvl="1"/>
            <a:r>
              <a:rPr lang="en-US" altLang="en-US" sz="2000" dirty="0"/>
              <a:t>Contractual outlays often classified as Committed</a:t>
            </a:r>
          </a:p>
          <a:p>
            <a:pPr lvl="1"/>
            <a:r>
              <a:rPr lang="en-US" altLang="en-US" sz="2000" dirty="0"/>
              <a:t>Remainder classified as Assigned</a:t>
            </a:r>
          </a:p>
          <a:p>
            <a:pPr lvl="1"/>
            <a:r>
              <a:rPr lang="en-US" altLang="en-US" sz="2000" dirty="0"/>
              <a:t>No unassigned for any fund except General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3857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>
            <a:extLst>
              <a:ext uri="{FF2B5EF4-FFF2-40B4-BE49-F238E27FC236}">
                <a16:creationId xmlns:a16="http://schemas.microsoft.com/office/drawing/2014/main" id="{D706EFBC-7315-4D23-AAD1-81B8E1A08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66749"/>
            <a:ext cx="8763000" cy="5470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A2E6D6-BE35-49DD-8468-80DB1CB2E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04800"/>
            <a:ext cx="5617538" cy="13027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D48076-A066-4100-B068-ECCB826F2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600200"/>
            <a:ext cx="5638800" cy="486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78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4098F4-3616-4039-A636-4380E2EED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76200"/>
            <a:ext cx="5859635" cy="660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69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260D58-FFD5-4221-8B24-9C890EB16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48" y="1246081"/>
            <a:ext cx="8795104" cy="436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83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FDC23D-14F1-40C1-AFB1-D33250BDE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5838825" cy="18002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30EE80C-6031-4CDD-A867-001BCBB2C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57400"/>
            <a:ext cx="514350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66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FDC23D-14F1-40C1-AFB1-D33250BDE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5838825" cy="18002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DF317DF-5B5A-4571-A337-F302E49F8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362200"/>
            <a:ext cx="452437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4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9094A8A-27C1-4FD5-B067-39C10A8DB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5 – Learning objectives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9692EF2-2A53-44EA-915D-D803A60F18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2800" y="2052638"/>
            <a:ext cx="7424738" cy="329088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Apply the modified accrual basis of accounting in the recording of typical transactions of capital projects funds</a:t>
            </a:r>
          </a:p>
          <a:p>
            <a:pPr eaLnBrk="1" hangingPunct="1"/>
            <a:r>
              <a:rPr lang="en-US" altLang="en-US" sz="2400" dirty="0"/>
              <a:t>Prepare the fund-basis financial statements for governmental funds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>
            <a:extLst>
              <a:ext uri="{FF2B5EF4-FFF2-40B4-BE49-F238E27FC236}">
                <a16:creationId xmlns:a16="http://schemas.microsoft.com/office/drawing/2014/main" id="{8536F909-AB75-4F94-A189-A9E3DADCA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219200"/>
            <a:ext cx="8064500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566CA75-4512-4C26-A19E-B0E4C9A5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050" y="533400"/>
            <a:ext cx="6115050" cy="42227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2700" dirty="0"/>
            </a:br>
            <a:r>
              <a:rPr lang="en-US" sz="2700" dirty="0"/>
              <a:t>Governmental Fund Types – Review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0A79D89-115B-4078-8509-8D2F52F55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7850" y="457200"/>
            <a:ext cx="8029575" cy="1027113"/>
          </a:xfrm>
        </p:spPr>
        <p:txBody>
          <a:bodyPr/>
          <a:lstStyle/>
          <a:p>
            <a:pPr eaLnBrk="1" hangingPunct="1"/>
            <a:r>
              <a:rPr lang="en-US" altLang="en-US" dirty="0"/>
              <a:t>Review of Capital Project Funds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588EC1D-23F1-4243-AD70-9CF51112C4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2296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Use Modified Accrual Basis and Current Financial Resources measurement focus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If an annual budget is used, may be recorded in the fund but is not required – not often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If control of purchase orders is relevant to the fund, can use encumbrance accounting.  Typically done with capital projects.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Generally do not report long-term assets or long-term liabilities on fund-basis balance sheet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Long-term asset purchases are treated as expenditures and no depreciation is recorded. Long-term debt proceeds are treated as other financing sources.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2">
            <a:extLst>
              <a:ext uri="{FF2B5EF4-FFF2-40B4-BE49-F238E27FC236}">
                <a16:creationId xmlns:a16="http://schemas.microsoft.com/office/drawing/2014/main" id="{6DA90D5F-A776-4B45-A88B-881E63EFD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Fund Definitions </a:t>
            </a:r>
            <a:br>
              <a:rPr lang="en-US" altLang="en-US" sz="3600"/>
            </a:br>
            <a:r>
              <a:rPr lang="en-US" altLang="en-US" sz="3600"/>
              <a:t>Capital Projects Funds</a:t>
            </a:r>
          </a:p>
        </p:txBody>
      </p:sp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id="{DBC89502-C745-4779-AF0A-4AD6C5D29B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 b="1"/>
              <a:t>Capital Projects Funds</a:t>
            </a:r>
            <a:r>
              <a:rPr lang="en-US" altLang="en-US"/>
              <a:t>:  Account for and report financial resources that are </a:t>
            </a:r>
            <a:r>
              <a:rPr lang="en-US" altLang="en-US" i="1"/>
              <a:t>restricted, committed or assigned</a:t>
            </a:r>
            <a:r>
              <a:rPr lang="en-US" altLang="en-US"/>
              <a:t> to expenditure for capital outlays.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C3599B8-028A-4596-BD87-4D5E5C277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Capital Project Funds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732B9CD-8ADC-4603-B528-46D12A9C8E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Used for construction or acquisition of major long-term assets such as buildings, bridges, etc. for government funds until project is 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Proprietary type funds account for construction activities of proprietary activities.  They do not require use of a capital project fund.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Sources:  Accounts for issuance of bonds and receipt of other financing sources such as dedicated taxes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Accounts for construction or acquisition expenditures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Does not report the long-term asset in the capital project fund—Treated as expenditure in the fund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Long-term asset is listed in government-wide Statement of Net Position after reconciliation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2350718-471A-4057-9682-DEA46C806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35888" cy="1143000"/>
          </a:xfrm>
        </p:spPr>
        <p:txBody>
          <a:bodyPr/>
          <a:lstStyle/>
          <a:p>
            <a:pPr eaLnBrk="1" hangingPunct="1"/>
            <a:r>
              <a:rPr lang="en-US" altLang="en-US"/>
              <a:t>Primary Sources of Funds </a:t>
            </a:r>
            <a:br>
              <a:rPr lang="en-US" altLang="en-US"/>
            </a:br>
            <a:r>
              <a:rPr lang="en-US" altLang="en-US"/>
              <a:t>for Capital Projects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D6FE477-7468-4E78-93AC-DA753C45A1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Issuance of bonds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Recorded as bond proceeds not revenue and is found Other Financing Sources of the Statement of Revenue, etc.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Grants</a:t>
            </a:r>
            <a:r>
              <a:rPr lang="en-US" altLang="en-US" sz="2000" dirty="0"/>
              <a:t> from other government units – Recorded as revenue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Dedicated taxes </a:t>
            </a:r>
            <a:r>
              <a:rPr lang="en-US" altLang="en-US" sz="2000" dirty="0"/>
              <a:t>or other revenues raised specifically for a capital project – Recorded as revenue</a:t>
            </a:r>
          </a:p>
          <a:p>
            <a:r>
              <a:rPr lang="en-US" altLang="en-US" sz="2000" dirty="0"/>
              <a:t>Most often the resources are long-term debt issues, dedicated taxes, and grants.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Transfers from other funds such as Gen Fund – Recorded as 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Other Financing Source—Transfer In.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Donations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Interest earned on funds held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21E389B-54DD-4E62-8382-83C1648A6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699375" cy="762000"/>
          </a:xfrm>
        </p:spPr>
        <p:txBody>
          <a:bodyPr/>
          <a:lstStyle/>
          <a:p>
            <a:pPr eaLnBrk="1" hangingPunct="1"/>
            <a:r>
              <a:rPr lang="en-US" altLang="en-US"/>
              <a:t>Bond Issues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430D1F6-9915-4739-8CEB-628A9AE426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Long-term bonds are not fund liabilities in governmental type funds</a:t>
            </a:r>
            <a:endParaRPr lang="en-US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Assume $12,000,000 of bonds are issued to fund a capital project: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dirty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	Cash		$12,000,000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       Other financing sources: Bond Proceeds	$12,000,000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However, recorded as long-term liability in govt-wide Fin Stmt after reconciliation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Bond proceeds are considered an Other Financing Source on the Statement of Revenues, Expenditures and Changes in Fund Balance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700" dirty="0"/>
              <a:t>Bond proceeds is not a revenue per se, but is considered a current inflow on the activity statement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1397E-0BC5-41EA-8642-F434AFB8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6153150" cy="625474"/>
          </a:xfrm>
        </p:spPr>
        <p:txBody>
          <a:bodyPr/>
          <a:lstStyle/>
          <a:p>
            <a:r>
              <a:rPr lang="en-US" dirty="0"/>
              <a:t>Bond Premium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20BEC-6E2B-4D0C-9D40-0C5EA0D8C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134350" cy="503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Capital Projects Fund</a:t>
            </a:r>
          </a:p>
          <a:p>
            <a:pPr marL="0" indent="0">
              <a:buNone/>
            </a:pPr>
            <a:r>
              <a:rPr lang="en-US" dirty="0"/>
              <a:t>	A bond premium is recorded as:</a:t>
            </a:r>
          </a:p>
          <a:p>
            <a:pPr marL="0" indent="0">
              <a:buNone/>
            </a:pPr>
            <a:r>
              <a:rPr lang="en-US" dirty="0"/>
              <a:t>		Other Financial Sources – Premium on Bonds</a:t>
            </a:r>
          </a:p>
          <a:p>
            <a:pPr marL="0" indent="0">
              <a:buNone/>
            </a:pPr>
            <a:r>
              <a:rPr lang="en-US" dirty="0"/>
              <a:t>	Cannot be used for capital project expenditures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Debt Service Fund</a:t>
            </a:r>
          </a:p>
          <a:p>
            <a:pPr marL="0" indent="0">
              <a:buNone/>
            </a:pPr>
            <a:r>
              <a:rPr lang="en-US" dirty="0"/>
              <a:t>	These premiums must be used for Debt Service and are 	transferred from the capital projects fund to the debt service 	fund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1D9693-B30A-42DB-B0A2-2849B5A8B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743200"/>
            <a:ext cx="5172075" cy="1047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F85329-19AC-4A75-AB57-045E39803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5638800"/>
            <a:ext cx="50292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4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763</Words>
  <Application>Microsoft Office PowerPoint</Application>
  <PresentationFormat>On-screen Show (4:3)</PresentationFormat>
  <Paragraphs>85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proxima_nova_regular</vt:lpstr>
      <vt:lpstr>Times New Roman</vt:lpstr>
      <vt:lpstr>Wingdings</vt:lpstr>
      <vt:lpstr>Office Theme</vt:lpstr>
      <vt:lpstr>Essentials of Accounting for Governmental and  Not-for-Profit Organizations</vt:lpstr>
      <vt:lpstr>Chapter 5 – Learning objectives</vt:lpstr>
      <vt:lpstr> Governmental Fund Types – Review</vt:lpstr>
      <vt:lpstr>Review of Capital Project Funds</vt:lpstr>
      <vt:lpstr>Fund Definitions  Capital Projects Funds</vt:lpstr>
      <vt:lpstr>Capital Project Funds</vt:lpstr>
      <vt:lpstr>Primary Sources of Funds  for Capital Projects</vt:lpstr>
      <vt:lpstr>Bond Issues</vt:lpstr>
      <vt:lpstr>Bond Premium</vt:lpstr>
      <vt:lpstr>Number of Capital Project Funds to Use</vt:lpstr>
      <vt:lpstr>Capital Project Fund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Accounting for Governmental and Not-for-Profit Organizations</dc:title>
  <dc:creator>Copley, Paul - copleypa</dc:creator>
  <cp:lastModifiedBy>Lynch, Christy</cp:lastModifiedBy>
  <cp:revision>86</cp:revision>
  <dcterms:created xsi:type="dcterms:W3CDTF">2007-09-08T19:41:29Z</dcterms:created>
  <dcterms:modified xsi:type="dcterms:W3CDTF">2020-09-22T15:50:34Z</dcterms:modified>
</cp:coreProperties>
</file>