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6" r:id="rId2"/>
    <p:sldId id="311" r:id="rId3"/>
    <p:sldId id="312" r:id="rId4"/>
    <p:sldId id="313" r:id="rId5"/>
    <p:sldId id="309" r:id="rId6"/>
    <p:sldId id="310" r:id="rId7"/>
    <p:sldId id="258" r:id="rId8"/>
    <p:sldId id="272" r:id="rId9"/>
    <p:sldId id="308"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307" r:id="rId30"/>
    <p:sldId id="292" r:id="rId31"/>
    <p:sldId id="293" r:id="rId32"/>
    <p:sldId id="294" r:id="rId33"/>
    <p:sldId id="295" r:id="rId34"/>
    <p:sldId id="296" r:id="rId35"/>
    <p:sldId id="297" r:id="rId36"/>
    <p:sldId id="298" r:id="rId37"/>
    <p:sldId id="306" r:id="rId38"/>
    <p:sldId id="299" r:id="rId39"/>
    <p:sldId id="300" r:id="rId40"/>
    <p:sldId id="301" r:id="rId41"/>
    <p:sldId id="302" r:id="rId42"/>
    <p:sldId id="303" r:id="rId43"/>
    <p:sldId id="304" r:id="rId44"/>
    <p:sldId id="305" r:id="rId45"/>
    <p:sldId id="321" r:id="rId46"/>
    <p:sldId id="314" r:id="rId47"/>
    <p:sldId id="316" r:id="rId48"/>
    <p:sldId id="317" r:id="rId49"/>
    <p:sldId id="322" r:id="rId50"/>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3853" y="0"/>
            <a:ext cx="3024770" cy="457200"/>
          </a:xfrm>
          <a:prstGeom prst="rect">
            <a:avLst/>
          </a:prstGeom>
        </p:spPr>
        <p:txBody>
          <a:bodyPr vert="horz" lIns="91440" tIns="45720" rIns="91440" bIns="45720" rtlCol="0"/>
          <a:lstStyle>
            <a:lvl1pPr algn="r">
              <a:defRPr sz="1200"/>
            </a:lvl1pPr>
          </a:lstStyle>
          <a:p>
            <a:fld id="{A4094E73-A356-4D1B-9A39-AFFFF565DB8B}" type="datetimeFigureOut">
              <a:rPr lang="en-US" smtClean="0"/>
              <a:t>9/30/2020</a:t>
            </a:fld>
            <a:endParaRPr lang="en-US"/>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024" y="4343400"/>
            <a:ext cx="558419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302477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3853" y="8685213"/>
            <a:ext cx="3024770" cy="457200"/>
          </a:xfrm>
          <a:prstGeom prst="rect">
            <a:avLst/>
          </a:prstGeom>
        </p:spPr>
        <p:txBody>
          <a:bodyPr vert="horz" lIns="91440" tIns="45720" rIns="91440" bIns="45720" rtlCol="0" anchor="b"/>
          <a:lstStyle>
            <a:lvl1pPr algn="r">
              <a:defRPr sz="1200"/>
            </a:lvl1pPr>
          </a:lstStyle>
          <a:p>
            <a:fld id="{9DA5AB1A-A46F-4DAB-BFD4-96BCE5B19D07}" type="slidenum">
              <a:rPr lang="en-US" smtClean="0"/>
              <a:t>‹#›</a:t>
            </a:fld>
            <a:endParaRPr lang="en-US"/>
          </a:p>
        </p:txBody>
      </p:sp>
    </p:spTree>
    <p:extLst>
      <p:ext uri="{BB962C8B-B14F-4D97-AF65-F5344CB8AC3E}">
        <p14:creationId xmlns:p14="http://schemas.microsoft.com/office/powerpoint/2010/main" val="3049426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a:t>
            </a:fld>
            <a:endParaRPr lang="en-US"/>
          </a:p>
        </p:txBody>
      </p:sp>
    </p:spTree>
    <p:extLst>
      <p:ext uri="{BB962C8B-B14F-4D97-AF65-F5344CB8AC3E}">
        <p14:creationId xmlns:p14="http://schemas.microsoft.com/office/powerpoint/2010/main" val="2855407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14</a:t>
            </a:fld>
            <a:endParaRPr lang="en-US"/>
          </a:p>
        </p:txBody>
      </p:sp>
    </p:spTree>
    <p:extLst>
      <p:ext uri="{BB962C8B-B14F-4D97-AF65-F5344CB8AC3E}">
        <p14:creationId xmlns:p14="http://schemas.microsoft.com/office/powerpoint/2010/main" val="674424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15</a:t>
            </a:fld>
            <a:endParaRPr lang="en-US"/>
          </a:p>
        </p:txBody>
      </p:sp>
    </p:spTree>
    <p:extLst>
      <p:ext uri="{BB962C8B-B14F-4D97-AF65-F5344CB8AC3E}">
        <p14:creationId xmlns:p14="http://schemas.microsoft.com/office/powerpoint/2010/main" val="2608263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16</a:t>
            </a:fld>
            <a:endParaRPr lang="en-US"/>
          </a:p>
        </p:txBody>
      </p:sp>
    </p:spTree>
    <p:extLst>
      <p:ext uri="{BB962C8B-B14F-4D97-AF65-F5344CB8AC3E}">
        <p14:creationId xmlns:p14="http://schemas.microsoft.com/office/powerpoint/2010/main" val="3050298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17</a:t>
            </a:fld>
            <a:endParaRPr lang="en-US"/>
          </a:p>
        </p:txBody>
      </p:sp>
    </p:spTree>
    <p:extLst>
      <p:ext uri="{BB962C8B-B14F-4D97-AF65-F5344CB8AC3E}">
        <p14:creationId xmlns:p14="http://schemas.microsoft.com/office/powerpoint/2010/main" val="188131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18</a:t>
            </a:fld>
            <a:endParaRPr lang="en-US"/>
          </a:p>
        </p:txBody>
      </p:sp>
    </p:spTree>
    <p:extLst>
      <p:ext uri="{BB962C8B-B14F-4D97-AF65-F5344CB8AC3E}">
        <p14:creationId xmlns:p14="http://schemas.microsoft.com/office/powerpoint/2010/main" val="873348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19</a:t>
            </a:fld>
            <a:endParaRPr lang="en-US"/>
          </a:p>
        </p:txBody>
      </p:sp>
    </p:spTree>
    <p:extLst>
      <p:ext uri="{BB962C8B-B14F-4D97-AF65-F5344CB8AC3E}">
        <p14:creationId xmlns:p14="http://schemas.microsoft.com/office/powerpoint/2010/main" val="1997287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20</a:t>
            </a:fld>
            <a:endParaRPr lang="en-US"/>
          </a:p>
        </p:txBody>
      </p:sp>
    </p:spTree>
    <p:extLst>
      <p:ext uri="{BB962C8B-B14F-4D97-AF65-F5344CB8AC3E}">
        <p14:creationId xmlns:p14="http://schemas.microsoft.com/office/powerpoint/2010/main" val="2568211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21</a:t>
            </a:fld>
            <a:endParaRPr lang="en-US"/>
          </a:p>
        </p:txBody>
      </p:sp>
    </p:spTree>
    <p:extLst>
      <p:ext uri="{BB962C8B-B14F-4D97-AF65-F5344CB8AC3E}">
        <p14:creationId xmlns:p14="http://schemas.microsoft.com/office/powerpoint/2010/main" val="129945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22</a:t>
            </a:fld>
            <a:endParaRPr lang="en-US"/>
          </a:p>
        </p:txBody>
      </p:sp>
    </p:spTree>
    <p:extLst>
      <p:ext uri="{BB962C8B-B14F-4D97-AF65-F5344CB8AC3E}">
        <p14:creationId xmlns:p14="http://schemas.microsoft.com/office/powerpoint/2010/main" val="3793945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23</a:t>
            </a:fld>
            <a:endParaRPr lang="en-US"/>
          </a:p>
        </p:txBody>
      </p:sp>
    </p:spTree>
    <p:extLst>
      <p:ext uri="{BB962C8B-B14F-4D97-AF65-F5344CB8AC3E}">
        <p14:creationId xmlns:p14="http://schemas.microsoft.com/office/powerpoint/2010/main" val="2359028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D29973-D840-4944-A833-A5313A36BBAF}" type="slidenum">
              <a:rPr lang="en-US" smtClean="0"/>
              <a:t>5</a:t>
            </a:fld>
            <a:endParaRPr lang="en-US"/>
          </a:p>
        </p:txBody>
      </p:sp>
    </p:spTree>
    <p:extLst>
      <p:ext uri="{BB962C8B-B14F-4D97-AF65-F5344CB8AC3E}">
        <p14:creationId xmlns:p14="http://schemas.microsoft.com/office/powerpoint/2010/main" val="1735685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24</a:t>
            </a:fld>
            <a:endParaRPr lang="en-US"/>
          </a:p>
        </p:txBody>
      </p:sp>
    </p:spTree>
    <p:extLst>
      <p:ext uri="{BB962C8B-B14F-4D97-AF65-F5344CB8AC3E}">
        <p14:creationId xmlns:p14="http://schemas.microsoft.com/office/powerpoint/2010/main" val="3709769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25</a:t>
            </a:fld>
            <a:endParaRPr lang="en-US"/>
          </a:p>
        </p:txBody>
      </p:sp>
    </p:spTree>
    <p:extLst>
      <p:ext uri="{BB962C8B-B14F-4D97-AF65-F5344CB8AC3E}">
        <p14:creationId xmlns:p14="http://schemas.microsoft.com/office/powerpoint/2010/main" val="3118083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26</a:t>
            </a:fld>
            <a:endParaRPr lang="en-US"/>
          </a:p>
        </p:txBody>
      </p:sp>
    </p:spTree>
    <p:extLst>
      <p:ext uri="{BB962C8B-B14F-4D97-AF65-F5344CB8AC3E}">
        <p14:creationId xmlns:p14="http://schemas.microsoft.com/office/powerpoint/2010/main" val="6166011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27</a:t>
            </a:fld>
            <a:endParaRPr lang="en-US"/>
          </a:p>
        </p:txBody>
      </p:sp>
    </p:spTree>
    <p:extLst>
      <p:ext uri="{BB962C8B-B14F-4D97-AF65-F5344CB8AC3E}">
        <p14:creationId xmlns:p14="http://schemas.microsoft.com/office/powerpoint/2010/main" val="34725010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28</a:t>
            </a:fld>
            <a:endParaRPr lang="en-US"/>
          </a:p>
        </p:txBody>
      </p:sp>
    </p:spTree>
    <p:extLst>
      <p:ext uri="{BB962C8B-B14F-4D97-AF65-F5344CB8AC3E}">
        <p14:creationId xmlns:p14="http://schemas.microsoft.com/office/powerpoint/2010/main" val="40443821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29</a:t>
            </a:fld>
            <a:endParaRPr lang="en-US"/>
          </a:p>
        </p:txBody>
      </p:sp>
    </p:spTree>
    <p:extLst>
      <p:ext uri="{BB962C8B-B14F-4D97-AF65-F5344CB8AC3E}">
        <p14:creationId xmlns:p14="http://schemas.microsoft.com/office/powerpoint/2010/main" val="34457743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30</a:t>
            </a:fld>
            <a:endParaRPr lang="en-US"/>
          </a:p>
        </p:txBody>
      </p:sp>
    </p:spTree>
    <p:extLst>
      <p:ext uri="{BB962C8B-B14F-4D97-AF65-F5344CB8AC3E}">
        <p14:creationId xmlns:p14="http://schemas.microsoft.com/office/powerpoint/2010/main" val="40627189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31</a:t>
            </a:fld>
            <a:endParaRPr lang="en-US"/>
          </a:p>
        </p:txBody>
      </p:sp>
    </p:spTree>
    <p:extLst>
      <p:ext uri="{BB962C8B-B14F-4D97-AF65-F5344CB8AC3E}">
        <p14:creationId xmlns:p14="http://schemas.microsoft.com/office/powerpoint/2010/main" val="32246095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32</a:t>
            </a:fld>
            <a:endParaRPr lang="en-US"/>
          </a:p>
        </p:txBody>
      </p:sp>
    </p:spTree>
    <p:extLst>
      <p:ext uri="{BB962C8B-B14F-4D97-AF65-F5344CB8AC3E}">
        <p14:creationId xmlns:p14="http://schemas.microsoft.com/office/powerpoint/2010/main" val="46784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33</a:t>
            </a:fld>
            <a:endParaRPr lang="en-US"/>
          </a:p>
        </p:txBody>
      </p:sp>
    </p:spTree>
    <p:extLst>
      <p:ext uri="{BB962C8B-B14F-4D97-AF65-F5344CB8AC3E}">
        <p14:creationId xmlns:p14="http://schemas.microsoft.com/office/powerpoint/2010/main" val="2808581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6</a:t>
            </a:fld>
            <a:endParaRPr lang="en-US"/>
          </a:p>
        </p:txBody>
      </p:sp>
    </p:spTree>
    <p:extLst>
      <p:ext uri="{BB962C8B-B14F-4D97-AF65-F5344CB8AC3E}">
        <p14:creationId xmlns:p14="http://schemas.microsoft.com/office/powerpoint/2010/main" val="15430109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34</a:t>
            </a:fld>
            <a:endParaRPr lang="en-US"/>
          </a:p>
        </p:txBody>
      </p:sp>
    </p:spTree>
    <p:extLst>
      <p:ext uri="{BB962C8B-B14F-4D97-AF65-F5344CB8AC3E}">
        <p14:creationId xmlns:p14="http://schemas.microsoft.com/office/powerpoint/2010/main" val="33714005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35</a:t>
            </a:fld>
            <a:endParaRPr lang="en-US"/>
          </a:p>
        </p:txBody>
      </p:sp>
    </p:spTree>
    <p:extLst>
      <p:ext uri="{BB962C8B-B14F-4D97-AF65-F5344CB8AC3E}">
        <p14:creationId xmlns:p14="http://schemas.microsoft.com/office/powerpoint/2010/main" val="21201044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36</a:t>
            </a:fld>
            <a:endParaRPr lang="en-US"/>
          </a:p>
        </p:txBody>
      </p:sp>
    </p:spTree>
    <p:extLst>
      <p:ext uri="{BB962C8B-B14F-4D97-AF65-F5344CB8AC3E}">
        <p14:creationId xmlns:p14="http://schemas.microsoft.com/office/powerpoint/2010/main" val="3043514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7</a:t>
            </a:fld>
            <a:endParaRPr lang="en-US"/>
          </a:p>
        </p:txBody>
      </p:sp>
    </p:spTree>
    <p:extLst>
      <p:ext uri="{BB962C8B-B14F-4D97-AF65-F5344CB8AC3E}">
        <p14:creationId xmlns:p14="http://schemas.microsoft.com/office/powerpoint/2010/main" val="1954585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8</a:t>
            </a:fld>
            <a:endParaRPr lang="en-US"/>
          </a:p>
        </p:txBody>
      </p:sp>
    </p:spTree>
    <p:extLst>
      <p:ext uri="{BB962C8B-B14F-4D97-AF65-F5344CB8AC3E}">
        <p14:creationId xmlns:p14="http://schemas.microsoft.com/office/powerpoint/2010/main" val="2410993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10</a:t>
            </a:fld>
            <a:endParaRPr lang="en-US"/>
          </a:p>
        </p:txBody>
      </p:sp>
    </p:spTree>
    <p:extLst>
      <p:ext uri="{BB962C8B-B14F-4D97-AF65-F5344CB8AC3E}">
        <p14:creationId xmlns:p14="http://schemas.microsoft.com/office/powerpoint/2010/main" val="4114025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11</a:t>
            </a:fld>
            <a:endParaRPr lang="en-US"/>
          </a:p>
        </p:txBody>
      </p:sp>
    </p:spTree>
    <p:extLst>
      <p:ext uri="{BB962C8B-B14F-4D97-AF65-F5344CB8AC3E}">
        <p14:creationId xmlns:p14="http://schemas.microsoft.com/office/powerpoint/2010/main" val="3428786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12</a:t>
            </a:fld>
            <a:endParaRPr lang="en-US"/>
          </a:p>
        </p:txBody>
      </p:sp>
    </p:spTree>
    <p:extLst>
      <p:ext uri="{BB962C8B-B14F-4D97-AF65-F5344CB8AC3E}">
        <p14:creationId xmlns:p14="http://schemas.microsoft.com/office/powerpoint/2010/main" val="2037020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13</a:t>
            </a:fld>
            <a:endParaRPr lang="en-US"/>
          </a:p>
        </p:txBody>
      </p:sp>
    </p:spTree>
    <p:extLst>
      <p:ext uri="{BB962C8B-B14F-4D97-AF65-F5344CB8AC3E}">
        <p14:creationId xmlns:p14="http://schemas.microsoft.com/office/powerpoint/2010/main" val="3944032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87B104D2-71BF-4E1A-9B3B-C579335F7A97}" type="datetimeFigureOut">
              <a:rPr lang="en-US" smtClean="0"/>
              <a:t>9/30/2020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C7FBE10-8A07-4EE4-9455-F670F2EC70B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B104D2-71BF-4E1A-9B3B-C579335F7A97}"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FBE10-8A07-4EE4-9455-F670F2EC70B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C7FBE10-8A07-4EE4-9455-F670F2EC70B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B104D2-71BF-4E1A-9B3B-C579335F7A97}"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87B104D2-71BF-4E1A-9B3B-C579335F7A97}"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C7FBE10-8A07-4EE4-9455-F670F2EC70B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7B104D2-71BF-4E1A-9B3B-C579335F7A97}" type="datetimeFigureOut">
              <a:rPr lang="en-US" smtClean="0"/>
              <a:t>9/30/2020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C7FBE10-8A07-4EE4-9455-F670F2EC70B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87B104D2-71BF-4E1A-9B3B-C579335F7A97}"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FBE10-8A07-4EE4-9455-F670F2EC70B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7B104D2-71BF-4E1A-9B3B-C579335F7A97}" type="datetimeFigureOut">
              <a:rPr lang="en-US" smtClean="0"/>
              <a:t>9/30/2020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C7FBE10-8A07-4EE4-9455-F670F2EC70BF}"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7B104D2-71BF-4E1A-9B3B-C579335F7A97}" type="datetimeFigureOut">
              <a:rPr lang="en-US" smtClean="0"/>
              <a:t>9/30/2020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C7FBE10-8A07-4EE4-9455-F670F2EC70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7B104D2-71BF-4E1A-9B3B-C579335F7A97}" type="datetimeFigureOut">
              <a:rPr lang="en-US" smtClean="0"/>
              <a:t>9/30/2020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C7FBE10-8A07-4EE4-9455-F670F2EC70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C7FBE10-8A07-4EE4-9455-F670F2EC70B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7B104D2-71BF-4E1A-9B3B-C579335F7A97}" type="datetimeFigureOut">
              <a:rPr lang="en-US" smtClean="0"/>
              <a:t>9/30/2020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C7FBE10-8A07-4EE4-9455-F670F2EC70B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7B104D2-71BF-4E1A-9B3B-C579335F7A97}" type="datetimeFigureOut">
              <a:rPr lang="en-US" smtClean="0"/>
              <a:t>9/30/2020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7B104D2-71BF-4E1A-9B3B-C579335F7A97}" type="datetimeFigureOut">
              <a:rPr lang="en-US" smtClean="0"/>
              <a:t>9/30/2020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C7FBE10-8A07-4EE4-9455-F670F2EC70B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When should items be counted into inventory?</a:t>
            </a:r>
          </a:p>
          <a:p>
            <a:r>
              <a:rPr lang="en-US" dirty="0"/>
              <a:t>What costs attach to inventory?</a:t>
            </a:r>
          </a:p>
          <a:p>
            <a:r>
              <a:rPr lang="en-US" dirty="0"/>
              <a:t>What is the difference between Periodic and perpetual Inventory?</a:t>
            </a:r>
          </a:p>
        </p:txBody>
      </p:sp>
      <p:sp>
        <p:nvSpPr>
          <p:cNvPr id="2" name="Title 1"/>
          <p:cNvSpPr>
            <a:spLocks noGrp="1"/>
          </p:cNvSpPr>
          <p:nvPr>
            <p:ph type="ctrTitle"/>
          </p:nvPr>
        </p:nvSpPr>
        <p:spPr/>
        <p:txBody>
          <a:bodyPr/>
          <a:lstStyle/>
          <a:p>
            <a:r>
              <a:rPr lang="en-US" dirty="0"/>
              <a:t>Inventory Basics</a:t>
            </a:r>
            <a:br>
              <a:rPr lang="en-US" dirty="0"/>
            </a:br>
            <a:endParaRPr lang="en-US" dirty="0"/>
          </a:p>
        </p:txBody>
      </p:sp>
    </p:spTree>
    <p:extLst>
      <p:ext uri="{BB962C8B-B14F-4D97-AF65-F5344CB8AC3E}">
        <p14:creationId xmlns:p14="http://schemas.microsoft.com/office/powerpoint/2010/main" val="744670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234281"/>
            <a:ext cx="6765174"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9156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234281"/>
            <a:ext cx="6765174"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967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234281"/>
            <a:ext cx="6765174"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8024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234281"/>
            <a:ext cx="6765174"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6489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234281"/>
            <a:ext cx="6765174"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8695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7280" y="1234281"/>
            <a:ext cx="6765174"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9364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234281"/>
            <a:ext cx="6765174"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0053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225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234281"/>
            <a:ext cx="6765174"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4065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235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234281"/>
            <a:ext cx="6765174"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6160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234281"/>
            <a:ext cx="6765174"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579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constitutes inventory?</a:t>
            </a:r>
          </a:p>
        </p:txBody>
      </p:sp>
      <p:sp>
        <p:nvSpPr>
          <p:cNvPr id="3" name="Content Placeholder 2"/>
          <p:cNvSpPr>
            <a:spLocks noGrp="1"/>
          </p:cNvSpPr>
          <p:nvPr>
            <p:ph sz="quarter" idx="1"/>
          </p:nvPr>
        </p:nvSpPr>
        <p:spPr/>
        <p:txBody>
          <a:bodyPr>
            <a:normAutofit fontScale="92500" lnSpcReduction="20000"/>
          </a:bodyPr>
          <a:lstStyle/>
          <a:p>
            <a:pPr algn="just"/>
            <a:r>
              <a:rPr lang="en-US" dirty="0"/>
              <a:t>Goods in Transit</a:t>
            </a:r>
          </a:p>
          <a:p>
            <a:pPr lvl="1" algn="just"/>
            <a:r>
              <a:rPr lang="en-US" sz="1900" dirty="0"/>
              <a:t>Items shipped free on board (FOB) destination are not counted in inventory until they are received. They do not belong to the purchaser until they arrive.</a:t>
            </a:r>
          </a:p>
          <a:p>
            <a:pPr lvl="1" algn="just"/>
            <a:r>
              <a:rPr lang="en-US" sz="1900" dirty="0"/>
              <a:t>Items shipped free on board (FOB) shipping point are counted into inventory once they are placed on the common carrier.</a:t>
            </a:r>
          </a:p>
          <a:p>
            <a:pPr algn="just"/>
            <a:r>
              <a:rPr lang="en-US" dirty="0"/>
              <a:t>Consigned Goods</a:t>
            </a:r>
          </a:p>
          <a:p>
            <a:pPr lvl="1" algn="just"/>
            <a:r>
              <a:rPr lang="en-US" sz="2100" dirty="0"/>
              <a:t>Consigned goods are items placed with another company who sells the items on behalf of the company for a fee. Ownership has not transferred and these items should be counted into inventory Ex: Jewelry stores or sports memorabilia. </a:t>
            </a:r>
          </a:p>
          <a:p>
            <a:pPr algn="just"/>
            <a:r>
              <a:rPr lang="en-US" dirty="0"/>
              <a:t>Damaged or Obsolete Goods</a:t>
            </a:r>
          </a:p>
          <a:p>
            <a:pPr lvl="1" algn="just"/>
            <a:r>
              <a:rPr lang="en-US" sz="2100" dirty="0"/>
              <a:t>Damaged and obsolete items should not be counted into inventory as though they were viable items to be sold. If some residual sale can be made, they are valued at sales price less the cost of making the sale called “net realizable value.” Ex: football jerseys for the team that did not win the title game.</a:t>
            </a:r>
          </a:p>
          <a:p>
            <a:pPr lvl="1" algn="just"/>
            <a:endParaRPr lang="en-US" dirty="0"/>
          </a:p>
          <a:p>
            <a:pPr algn="just"/>
            <a:endParaRPr lang="en-US" dirty="0"/>
          </a:p>
        </p:txBody>
      </p:sp>
    </p:spTree>
    <p:extLst>
      <p:ext uri="{BB962C8B-B14F-4D97-AF65-F5344CB8AC3E}">
        <p14:creationId xmlns:p14="http://schemas.microsoft.com/office/powerpoint/2010/main" val="477156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256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234281"/>
            <a:ext cx="6765174"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8909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26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234282"/>
            <a:ext cx="6765174"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2739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27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230312"/>
            <a:ext cx="6752962"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1978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286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322387"/>
            <a:ext cx="6733620"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6343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296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322387"/>
            <a:ext cx="6733620"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7645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07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322387"/>
            <a:ext cx="6733620"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5618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322387"/>
            <a:ext cx="6733620"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354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27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322387"/>
            <a:ext cx="6733620"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1357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37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322387"/>
            <a:ext cx="6733620"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2338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37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322387"/>
            <a:ext cx="6733620"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3942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costs attach to inventory?</a:t>
            </a:r>
          </a:p>
        </p:txBody>
      </p:sp>
      <p:sp>
        <p:nvSpPr>
          <p:cNvPr id="3" name="Content Placeholder 2"/>
          <p:cNvSpPr>
            <a:spLocks noGrp="1"/>
          </p:cNvSpPr>
          <p:nvPr>
            <p:ph sz="quarter" idx="1"/>
          </p:nvPr>
        </p:nvSpPr>
        <p:spPr/>
        <p:txBody>
          <a:bodyPr/>
          <a:lstStyle/>
          <a:p>
            <a:endParaRPr lang="en-US" dirty="0"/>
          </a:p>
          <a:p>
            <a:r>
              <a:rPr lang="en-US" dirty="0"/>
              <a:t>Purchase price less any sales discount or sales allowance </a:t>
            </a:r>
          </a:p>
          <a:p>
            <a:r>
              <a:rPr lang="en-US" dirty="0"/>
              <a:t>Plus</a:t>
            </a:r>
          </a:p>
          <a:p>
            <a:pPr lvl="1"/>
            <a:r>
              <a:rPr lang="en-US" dirty="0"/>
              <a:t>Insurance when goods are shipping FOB shipping point</a:t>
            </a:r>
          </a:p>
          <a:p>
            <a:pPr lvl="1"/>
            <a:r>
              <a:rPr lang="en-US" dirty="0"/>
              <a:t>Freight cost when shipping FOB shipping point</a:t>
            </a:r>
          </a:p>
          <a:p>
            <a:pPr lvl="1"/>
            <a:r>
              <a:rPr lang="en-US" dirty="0"/>
              <a:t>Any other costs including tariffs, storage costs, refurbishment costs.</a:t>
            </a:r>
          </a:p>
          <a:p>
            <a:r>
              <a:rPr lang="en-US" dirty="0"/>
              <a:t>The focus is whatever costs are needed to bring an item to its location in a salable condition</a:t>
            </a:r>
          </a:p>
        </p:txBody>
      </p:sp>
    </p:spTree>
    <p:extLst>
      <p:ext uri="{BB962C8B-B14F-4D97-AF65-F5344CB8AC3E}">
        <p14:creationId xmlns:p14="http://schemas.microsoft.com/office/powerpoint/2010/main" val="960843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48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322387"/>
            <a:ext cx="6733620"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91215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58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322387"/>
            <a:ext cx="6733620"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58937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68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322387"/>
            <a:ext cx="6733620"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1170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789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322387"/>
            <a:ext cx="6733620"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75322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89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322386"/>
            <a:ext cx="6733620"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06514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99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8720" y="1318418"/>
            <a:ext cx="6720958"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5161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3" name="Picture 2"/>
          <p:cNvPicPr>
            <a:picLocks noChangeAspect="1"/>
          </p:cNvPicPr>
          <p:nvPr/>
        </p:nvPicPr>
        <p:blipFill>
          <a:blip r:embed="rId3"/>
          <a:stretch>
            <a:fillRect/>
          </a:stretch>
        </p:blipFill>
        <p:spPr>
          <a:xfrm>
            <a:off x="1188720" y="1554480"/>
            <a:ext cx="6547062" cy="4389120"/>
          </a:xfrm>
          <a:prstGeom prst="rect">
            <a:avLst/>
          </a:prstGeom>
        </p:spPr>
      </p:pic>
    </p:spTree>
    <p:extLst>
      <p:ext uri="{BB962C8B-B14F-4D97-AF65-F5344CB8AC3E}">
        <p14:creationId xmlns:p14="http://schemas.microsoft.com/office/powerpoint/2010/main" val="139000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3" name="Picture 2"/>
          <p:cNvPicPr>
            <a:picLocks noChangeAspect="1"/>
          </p:cNvPicPr>
          <p:nvPr/>
        </p:nvPicPr>
        <p:blipFill>
          <a:blip r:embed="rId2"/>
          <a:stretch>
            <a:fillRect/>
          </a:stretch>
        </p:blipFill>
        <p:spPr>
          <a:xfrm>
            <a:off x="1188720" y="1554480"/>
            <a:ext cx="6547062" cy="4389120"/>
          </a:xfrm>
          <a:prstGeom prst="rect">
            <a:avLst/>
          </a:prstGeom>
        </p:spPr>
      </p:pic>
    </p:spTree>
    <p:extLst>
      <p:ext uri="{BB962C8B-B14F-4D97-AF65-F5344CB8AC3E}">
        <p14:creationId xmlns:p14="http://schemas.microsoft.com/office/powerpoint/2010/main" val="20038025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3" name="Picture 2"/>
          <p:cNvPicPr>
            <a:picLocks noChangeAspect="1"/>
          </p:cNvPicPr>
          <p:nvPr/>
        </p:nvPicPr>
        <p:blipFill>
          <a:blip r:embed="rId2"/>
          <a:stretch>
            <a:fillRect/>
          </a:stretch>
        </p:blipFill>
        <p:spPr>
          <a:xfrm>
            <a:off x="1188720" y="1554480"/>
            <a:ext cx="6547062" cy="4389120"/>
          </a:xfrm>
          <a:prstGeom prst="rect">
            <a:avLst/>
          </a:prstGeom>
        </p:spPr>
      </p:pic>
      <p:cxnSp>
        <p:nvCxnSpPr>
          <p:cNvPr id="11" name="Elbow Connector 10"/>
          <p:cNvCxnSpPr/>
          <p:nvPr/>
        </p:nvCxnSpPr>
        <p:spPr>
          <a:xfrm rot="16200000" flipH="1">
            <a:off x="3771900" y="2552700"/>
            <a:ext cx="1219200" cy="2286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0654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3" name="Picture 2"/>
          <p:cNvPicPr>
            <a:picLocks noChangeAspect="1"/>
          </p:cNvPicPr>
          <p:nvPr/>
        </p:nvPicPr>
        <p:blipFill>
          <a:blip r:embed="rId2"/>
          <a:stretch>
            <a:fillRect/>
          </a:stretch>
        </p:blipFill>
        <p:spPr>
          <a:xfrm>
            <a:off x="1188720" y="1554480"/>
            <a:ext cx="6547065" cy="4389120"/>
          </a:xfrm>
          <a:prstGeom prst="rect">
            <a:avLst/>
          </a:prstGeom>
        </p:spPr>
      </p:pic>
      <p:cxnSp>
        <p:nvCxnSpPr>
          <p:cNvPr id="7" name="Straight Arrow Connector 6"/>
          <p:cNvCxnSpPr/>
          <p:nvPr/>
        </p:nvCxnSpPr>
        <p:spPr>
          <a:xfrm>
            <a:off x="4495800" y="3276600"/>
            <a:ext cx="76200"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960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Periodic Versus Perpetual Methods</a:t>
            </a:r>
          </a:p>
        </p:txBody>
      </p:sp>
      <p:sp>
        <p:nvSpPr>
          <p:cNvPr id="3" name="Content Placeholder 2"/>
          <p:cNvSpPr>
            <a:spLocks noGrp="1"/>
          </p:cNvSpPr>
          <p:nvPr>
            <p:ph sz="quarter" idx="1"/>
          </p:nvPr>
        </p:nvSpPr>
        <p:spPr/>
        <p:txBody>
          <a:bodyPr>
            <a:normAutofit fontScale="85000" lnSpcReduction="10000"/>
          </a:bodyPr>
          <a:lstStyle/>
          <a:p>
            <a:pPr algn="just"/>
            <a:r>
              <a:rPr lang="en-US" sz="2000" dirty="0"/>
              <a:t>Heretofore, the cost of inventory has been provided, now, we will learn the process of determining cost of goods sold (COGS) when inventory is purchased at different prices.</a:t>
            </a:r>
          </a:p>
          <a:p>
            <a:pPr algn="just"/>
            <a:r>
              <a:rPr lang="en-US" sz="2000" dirty="0"/>
              <a:t>There are two methods used to determine the amount of goods in Ending Inventory and those that have been sold (Cost of Goods Sold). </a:t>
            </a:r>
          </a:p>
          <a:p>
            <a:pPr marL="548640" lvl="2" algn="just">
              <a:buClr>
                <a:schemeClr val="accent1"/>
              </a:buClr>
              <a:buSzPct val="85000"/>
              <a:buFont typeface="Wingdings 2"/>
              <a:buChar char=""/>
            </a:pPr>
            <a:r>
              <a:rPr lang="en-US" sz="1400" dirty="0"/>
              <a:t>The </a:t>
            </a:r>
            <a:r>
              <a:rPr lang="en-US" sz="1400" b="1" dirty="0"/>
              <a:t>Periodic</a:t>
            </a:r>
            <a:r>
              <a:rPr lang="en-US" sz="1400" dirty="0"/>
              <a:t> method counts inventory at the end of the period </a:t>
            </a:r>
          </a:p>
          <a:p>
            <a:pPr marL="274320" lvl="1" algn="just">
              <a:buClr>
                <a:schemeClr val="accent1"/>
              </a:buClr>
              <a:buSzPct val="85000"/>
              <a:buFont typeface="Wingdings 2"/>
              <a:buChar char=""/>
            </a:pPr>
            <a:endParaRPr lang="en-US" sz="1600" dirty="0"/>
          </a:p>
          <a:p>
            <a:pPr marL="274320" lvl="1" algn="just">
              <a:buClr>
                <a:schemeClr val="accent1"/>
              </a:buClr>
              <a:buSzPct val="85000"/>
              <a:buFont typeface="Wingdings 2"/>
              <a:buChar char=""/>
            </a:pPr>
            <a:endParaRPr lang="en-US" sz="1600" dirty="0"/>
          </a:p>
          <a:p>
            <a:pPr marL="274320" lvl="1" algn="just">
              <a:buClr>
                <a:schemeClr val="accent1"/>
              </a:buClr>
              <a:buSzPct val="85000"/>
              <a:buFont typeface="Wingdings 2"/>
              <a:buChar char=""/>
            </a:pPr>
            <a:endParaRPr lang="en-US" sz="1600" dirty="0"/>
          </a:p>
          <a:p>
            <a:pPr marL="274320" lvl="1" algn="just">
              <a:buClr>
                <a:schemeClr val="accent1"/>
              </a:buClr>
              <a:buSzPct val="85000"/>
              <a:buFont typeface="Wingdings 2"/>
              <a:buChar char=""/>
            </a:pPr>
            <a:endParaRPr lang="en-US" sz="1600" dirty="0"/>
          </a:p>
          <a:p>
            <a:pPr marL="274320" lvl="1" algn="just">
              <a:buClr>
                <a:schemeClr val="accent1"/>
              </a:buClr>
              <a:buSzPct val="85000"/>
              <a:buFont typeface="Wingdings 2"/>
              <a:buChar char=""/>
            </a:pPr>
            <a:endParaRPr lang="en-US" sz="1600" dirty="0"/>
          </a:p>
          <a:p>
            <a:pPr marL="274320" lvl="1" algn="just">
              <a:buClr>
                <a:schemeClr val="accent1"/>
              </a:buClr>
              <a:buSzPct val="85000"/>
              <a:buFont typeface="Wingdings 2"/>
              <a:buChar char=""/>
            </a:pPr>
            <a:endParaRPr lang="en-US" sz="1600" dirty="0"/>
          </a:p>
          <a:p>
            <a:pPr marL="274320" lvl="1" algn="just">
              <a:buClr>
                <a:schemeClr val="accent1"/>
              </a:buClr>
              <a:buSzPct val="85000"/>
              <a:buFont typeface="Wingdings 2"/>
              <a:buChar char=""/>
            </a:pPr>
            <a:endParaRPr lang="en-US" sz="1600" dirty="0"/>
          </a:p>
          <a:p>
            <a:pPr marL="274320" lvl="1" algn="just">
              <a:buClr>
                <a:schemeClr val="accent1"/>
              </a:buClr>
              <a:buSzPct val="85000"/>
              <a:buFont typeface="Wingdings 2"/>
              <a:buChar char=""/>
            </a:pPr>
            <a:endParaRPr lang="en-US" sz="1600" dirty="0"/>
          </a:p>
          <a:p>
            <a:pPr marL="274320" lvl="1" algn="just">
              <a:buClr>
                <a:schemeClr val="accent1"/>
              </a:buClr>
              <a:buSzPct val="85000"/>
              <a:buFont typeface="Wingdings 2"/>
              <a:buChar char=""/>
            </a:pPr>
            <a:endParaRPr lang="en-US" sz="1600" dirty="0"/>
          </a:p>
          <a:p>
            <a:pPr marL="548640" lvl="2" algn="just">
              <a:buClr>
                <a:schemeClr val="accent1"/>
              </a:buClr>
              <a:buSzPct val="85000"/>
              <a:buFont typeface="Wingdings 2"/>
              <a:buChar char=""/>
            </a:pPr>
            <a:r>
              <a:rPr lang="en-US" sz="1400" dirty="0"/>
              <a:t>The </a:t>
            </a:r>
            <a:r>
              <a:rPr lang="en-US" sz="1400" b="1" dirty="0"/>
              <a:t>Perpetual</a:t>
            </a:r>
            <a:r>
              <a:rPr lang="en-US" sz="1400" dirty="0"/>
              <a:t> method updates inventory records for each sale and purchase. With the advent of bar codes, most companies use the perpetual method as it provides daily information on inventory and cost of goods sold.</a:t>
            </a:r>
            <a:endParaRPr lang="en-US" sz="1600" dirty="0"/>
          </a:p>
          <a:p>
            <a:pPr algn="just"/>
            <a:r>
              <a:rPr lang="en-US" sz="2000" dirty="0"/>
              <a:t>Every company, though, performs a periodic count of inventory at least once a year.</a:t>
            </a:r>
            <a:endParaRPr lang="en-US" sz="2600" dirty="0"/>
          </a:p>
          <a:p>
            <a:pPr algn="just"/>
            <a:endParaRPr lang="en-US" sz="2600" dirty="0"/>
          </a:p>
          <a:p>
            <a:pPr lvl="1" algn="just"/>
            <a:endParaRPr lang="en-US" sz="1900" dirty="0"/>
          </a:p>
          <a:p>
            <a:pPr lvl="1" algn="just"/>
            <a:endParaRPr lang="en-US" sz="1900" dirty="0"/>
          </a:p>
          <a:p>
            <a:pPr lvl="1" algn="just"/>
            <a:endParaRPr lang="en-US" sz="1900" dirty="0"/>
          </a:p>
          <a:p>
            <a:pPr marL="274320" lvl="1" indent="0" algn="just">
              <a:buNone/>
            </a:pPr>
            <a:endParaRPr lang="en-US" sz="1900" dirty="0"/>
          </a:p>
        </p:txBody>
      </p:sp>
      <p:pic>
        <p:nvPicPr>
          <p:cNvPr id="4" name="Picture 3"/>
          <p:cNvPicPr>
            <a:picLocks noChangeAspect="1"/>
          </p:cNvPicPr>
          <p:nvPr/>
        </p:nvPicPr>
        <p:blipFill>
          <a:blip r:embed="rId2"/>
          <a:stretch>
            <a:fillRect/>
          </a:stretch>
        </p:blipFill>
        <p:spPr>
          <a:xfrm>
            <a:off x="5001436" y="2758348"/>
            <a:ext cx="3834716" cy="2109399"/>
          </a:xfrm>
          <a:prstGeom prst="rect">
            <a:avLst/>
          </a:prstGeom>
        </p:spPr>
      </p:pic>
    </p:spTree>
    <p:extLst>
      <p:ext uri="{BB962C8B-B14F-4D97-AF65-F5344CB8AC3E}">
        <p14:creationId xmlns:p14="http://schemas.microsoft.com/office/powerpoint/2010/main" val="8087564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3" name="Picture 2"/>
          <p:cNvPicPr>
            <a:picLocks noChangeAspect="1"/>
          </p:cNvPicPr>
          <p:nvPr/>
        </p:nvPicPr>
        <p:blipFill>
          <a:blip r:embed="rId2"/>
          <a:stretch>
            <a:fillRect/>
          </a:stretch>
        </p:blipFill>
        <p:spPr>
          <a:xfrm>
            <a:off x="1188720" y="1554480"/>
            <a:ext cx="6547065" cy="4389120"/>
          </a:xfrm>
          <a:prstGeom prst="rect">
            <a:avLst/>
          </a:prstGeom>
        </p:spPr>
      </p:pic>
    </p:spTree>
    <p:extLst>
      <p:ext uri="{BB962C8B-B14F-4D97-AF65-F5344CB8AC3E}">
        <p14:creationId xmlns:p14="http://schemas.microsoft.com/office/powerpoint/2010/main" val="7150168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3" name="Picture 2"/>
          <p:cNvPicPr>
            <a:picLocks noChangeAspect="1"/>
          </p:cNvPicPr>
          <p:nvPr/>
        </p:nvPicPr>
        <p:blipFill>
          <a:blip r:embed="rId2"/>
          <a:stretch>
            <a:fillRect/>
          </a:stretch>
        </p:blipFill>
        <p:spPr>
          <a:xfrm>
            <a:off x="1188720" y="1554480"/>
            <a:ext cx="6547065" cy="4389120"/>
          </a:xfrm>
          <a:prstGeom prst="rect">
            <a:avLst/>
          </a:prstGeom>
        </p:spPr>
      </p:pic>
    </p:spTree>
    <p:extLst>
      <p:ext uri="{BB962C8B-B14F-4D97-AF65-F5344CB8AC3E}">
        <p14:creationId xmlns:p14="http://schemas.microsoft.com/office/powerpoint/2010/main" val="16231858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3" name="Picture 2"/>
          <p:cNvPicPr>
            <a:picLocks noChangeAspect="1"/>
          </p:cNvPicPr>
          <p:nvPr/>
        </p:nvPicPr>
        <p:blipFill>
          <a:blip r:embed="rId2"/>
          <a:stretch>
            <a:fillRect/>
          </a:stretch>
        </p:blipFill>
        <p:spPr>
          <a:xfrm>
            <a:off x="1188720" y="1554480"/>
            <a:ext cx="6547065" cy="4389120"/>
          </a:xfrm>
          <a:prstGeom prst="rect">
            <a:avLst/>
          </a:prstGeom>
        </p:spPr>
      </p:pic>
      <p:cxnSp>
        <p:nvCxnSpPr>
          <p:cNvPr id="7" name="Elbow Connector 6"/>
          <p:cNvCxnSpPr/>
          <p:nvPr/>
        </p:nvCxnSpPr>
        <p:spPr>
          <a:xfrm rot="16200000" flipH="1">
            <a:off x="3467100" y="2857500"/>
            <a:ext cx="1905000" cy="1524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5308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3" name="Picture 2"/>
          <p:cNvPicPr>
            <a:picLocks noChangeAspect="1"/>
          </p:cNvPicPr>
          <p:nvPr/>
        </p:nvPicPr>
        <p:blipFill>
          <a:blip r:embed="rId2"/>
          <a:stretch>
            <a:fillRect/>
          </a:stretch>
        </p:blipFill>
        <p:spPr>
          <a:xfrm>
            <a:off x="1188720" y="1554480"/>
            <a:ext cx="6547065" cy="4389120"/>
          </a:xfrm>
          <a:prstGeom prst="rect">
            <a:avLst/>
          </a:prstGeom>
        </p:spPr>
      </p:pic>
      <p:cxnSp>
        <p:nvCxnSpPr>
          <p:cNvPr id="5" name="Straight Arrow Connector 4"/>
          <p:cNvCxnSpPr/>
          <p:nvPr/>
        </p:nvCxnSpPr>
        <p:spPr>
          <a:xfrm>
            <a:off x="4495800" y="3886200"/>
            <a:ext cx="0"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04731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5" name="Picture 4"/>
          <p:cNvPicPr>
            <a:picLocks noChangeAspect="1"/>
          </p:cNvPicPr>
          <p:nvPr/>
        </p:nvPicPr>
        <p:blipFill>
          <a:blip r:embed="rId2"/>
          <a:stretch>
            <a:fillRect/>
          </a:stretch>
        </p:blipFill>
        <p:spPr>
          <a:xfrm>
            <a:off x="1188720" y="1554480"/>
            <a:ext cx="6526982" cy="4389120"/>
          </a:xfrm>
          <a:prstGeom prst="rect">
            <a:avLst/>
          </a:prstGeom>
        </p:spPr>
      </p:pic>
      <p:cxnSp>
        <p:nvCxnSpPr>
          <p:cNvPr id="7" name="Elbow Connector 6"/>
          <p:cNvCxnSpPr/>
          <p:nvPr/>
        </p:nvCxnSpPr>
        <p:spPr>
          <a:xfrm rot="16200000" flipH="1">
            <a:off x="3352800" y="3048000"/>
            <a:ext cx="2133600" cy="1524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04495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561E8-41BE-4421-8654-206E97EFCBED}"/>
              </a:ext>
            </a:extLst>
          </p:cNvPr>
          <p:cNvSpPr>
            <a:spLocks noGrp="1"/>
          </p:cNvSpPr>
          <p:nvPr>
            <p:ph type="title"/>
          </p:nvPr>
        </p:nvSpPr>
        <p:spPr/>
        <p:txBody>
          <a:bodyPr>
            <a:normAutofit/>
          </a:bodyPr>
          <a:lstStyle/>
          <a:p>
            <a:r>
              <a:rPr lang="en-US" dirty="0"/>
              <a:t>Comparison</a:t>
            </a:r>
          </a:p>
        </p:txBody>
      </p:sp>
      <p:pic>
        <p:nvPicPr>
          <p:cNvPr id="4" name="Content Placeholder 3">
            <a:extLst>
              <a:ext uri="{FF2B5EF4-FFF2-40B4-BE49-F238E27FC236}">
                <a16:creationId xmlns:a16="http://schemas.microsoft.com/office/drawing/2014/main" id="{324F5561-925D-49AA-A845-1C76A5045736}"/>
              </a:ext>
            </a:extLst>
          </p:cNvPr>
          <p:cNvPicPr>
            <a:picLocks noGrp="1" noChangeAspect="1"/>
          </p:cNvPicPr>
          <p:nvPr>
            <p:ph sz="quarter" idx="1"/>
          </p:nvPr>
        </p:nvPicPr>
        <p:blipFill>
          <a:blip r:embed="rId2"/>
          <a:stretch>
            <a:fillRect/>
          </a:stretch>
        </p:blipFill>
        <p:spPr>
          <a:xfrm>
            <a:off x="718684" y="2209800"/>
            <a:ext cx="7706631" cy="2438400"/>
          </a:xfrm>
          <a:prstGeom prst="rect">
            <a:avLst/>
          </a:prstGeom>
        </p:spPr>
      </p:pic>
    </p:spTree>
    <p:extLst>
      <p:ext uri="{BB962C8B-B14F-4D97-AF65-F5344CB8AC3E}">
        <p14:creationId xmlns:p14="http://schemas.microsoft.com/office/powerpoint/2010/main" val="10080745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Lower of Cost or Market</a:t>
            </a:r>
          </a:p>
        </p:txBody>
      </p:sp>
      <p:sp>
        <p:nvSpPr>
          <p:cNvPr id="3" name="Content Placeholder 2"/>
          <p:cNvSpPr>
            <a:spLocks noGrp="1"/>
          </p:cNvSpPr>
          <p:nvPr>
            <p:ph sz="quarter" idx="1"/>
          </p:nvPr>
        </p:nvSpPr>
        <p:spPr/>
        <p:txBody>
          <a:bodyPr>
            <a:noAutofit/>
          </a:bodyPr>
          <a:lstStyle/>
          <a:p>
            <a:pPr algn="just"/>
            <a:r>
              <a:rPr lang="en-US" sz="2000" dirty="0"/>
              <a:t>Heretofore, every account balance has been determined by historical cost (purchase price); however the value of items for sale are often subject to fast paced changes as well as consumer tastes. Therefore, their </a:t>
            </a:r>
            <a:r>
              <a:rPr lang="en-US" sz="2000" b="1" dirty="0"/>
              <a:t>value</a:t>
            </a:r>
            <a:r>
              <a:rPr lang="en-US" sz="2000" dirty="0"/>
              <a:t> can decline rapidly. This is our first exception to the cost principle.</a:t>
            </a:r>
          </a:p>
          <a:p>
            <a:pPr algn="just"/>
            <a:r>
              <a:rPr lang="en-US" sz="2000" dirty="0"/>
              <a:t>Inventories must be valued at the lower of cost or market. (conservatism constraint).</a:t>
            </a:r>
          </a:p>
          <a:p>
            <a:pPr lvl="1" algn="just"/>
            <a:r>
              <a:rPr lang="en-US" sz="1600" dirty="0"/>
              <a:t>If the market value </a:t>
            </a:r>
            <a:r>
              <a:rPr lang="en-US" sz="1600" dirty="0" smtClean="0"/>
              <a:t>to </a:t>
            </a:r>
            <a:r>
              <a:rPr lang="en-US" sz="1600" dirty="0" smtClean="0"/>
              <a:t>replace an </a:t>
            </a:r>
            <a:r>
              <a:rPr lang="en-US" sz="1600" dirty="0" smtClean="0"/>
              <a:t>item </a:t>
            </a:r>
            <a:r>
              <a:rPr lang="en-US" sz="1600" dirty="0"/>
              <a:t>(today’s purchase price) is lower than the original purchase amount, then the inventory item must be valued at market—today’s purchase price.</a:t>
            </a:r>
          </a:p>
          <a:p>
            <a:pPr lvl="1" algn="just"/>
            <a:r>
              <a:rPr lang="en-US" sz="1600" dirty="0"/>
              <a:t>If the market value is higher </a:t>
            </a:r>
            <a:r>
              <a:rPr lang="en-US" sz="1600" dirty="0" smtClean="0"/>
              <a:t>to replace an </a:t>
            </a:r>
            <a:r>
              <a:rPr lang="en-US" sz="1600" smtClean="0"/>
              <a:t>item than </a:t>
            </a:r>
            <a:r>
              <a:rPr lang="en-US" sz="1600" dirty="0"/>
              <a:t>the original purchase price, then it remains in inventory at the original price</a:t>
            </a:r>
          </a:p>
          <a:p>
            <a:pPr algn="just"/>
            <a:r>
              <a:rPr lang="en-US" sz="2000" dirty="0"/>
              <a:t>Lower of Cost or Market (LCM) can be applied to individual items, classes of items or inventory as a whole. </a:t>
            </a:r>
          </a:p>
        </p:txBody>
      </p:sp>
    </p:spTree>
    <p:extLst>
      <p:ext uri="{BB962C8B-B14F-4D97-AF65-F5344CB8AC3E}">
        <p14:creationId xmlns:p14="http://schemas.microsoft.com/office/powerpoint/2010/main" val="32558423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LCM by Item and in Total</a:t>
            </a:r>
          </a:p>
        </p:txBody>
      </p:sp>
      <p:pic>
        <p:nvPicPr>
          <p:cNvPr id="7" name="Content Placeholder 6"/>
          <p:cNvPicPr>
            <a:picLocks noGrp="1" noChangeAspect="1"/>
          </p:cNvPicPr>
          <p:nvPr>
            <p:ph sz="quarter" idx="1"/>
          </p:nvPr>
        </p:nvPicPr>
        <p:blipFill>
          <a:blip r:embed="rId2"/>
          <a:stretch>
            <a:fillRect/>
          </a:stretch>
        </p:blipFill>
        <p:spPr>
          <a:xfrm>
            <a:off x="2081837" y="2191625"/>
            <a:ext cx="4943813" cy="3243100"/>
          </a:xfrm>
          <a:prstGeom prst="rect">
            <a:avLst/>
          </a:prstGeom>
        </p:spPr>
      </p:pic>
    </p:spTree>
    <p:extLst>
      <p:ext uri="{BB962C8B-B14F-4D97-AF65-F5344CB8AC3E}">
        <p14:creationId xmlns:p14="http://schemas.microsoft.com/office/powerpoint/2010/main" val="17712480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Effects of Inventory Method on Ending Inventory and Cost of Goods Sold</a:t>
            </a:r>
          </a:p>
        </p:txBody>
      </p:sp>
      <p:sp>
        <p:nvSpPr>
          <p:cNvPr id="3" name="Content Placeholder 2"/>
          <p:cNvSpPr>
            <a:spLocks noGrp="1"/>
          </p:cNvSpPr>
          <p:nvPr>
            <p:ph sz="quarter" idx="1"/>
          </p:nvPr>
        </p:nvSpPr>
        <p:spPr/>
        <p:txBody>
          <a:bodyPr>
            <a:normAutofit lnSpcReduction="10000"/>
          </a:bodyPr>
          <a:lstStyle/>
          <a:p>
            <a:pPr algn="just"/>
            <a:r>
              <a:rPr lang="en-US" sz="1700" dirty="0"/>
              <a:t>The inventory method chosen will have an effect on the dollar value associated with ending inventory (what amount will be on the balance sheet?) and the dollar value associated with cost of goods sold (what amount will be on the income statement as an expense?)</a:t>
            </a:r>
          </a:p>
          <a:p>
            <a:pPr algn="just"/>
            <a:r>
              <a:rPr lang="en-US" sz="1700" dirty="0"/>
              <a:t>Companies can choose any method for its own purposes—the one exception is if LIFO is used for tax purposes, it must also be used for financial statements</a:t>
            </a:r>
          </a:p>
          <a:p>
            <a:pPr algn="just"/>
            <a:r>
              <a:rPr lang="en-US" sz="1700" dirty="0"/>
              <a:t>When the cost of purchasing inventory rises …</a:t>
            </a:r>
          </a:p>
          <a:p>
            <a:pPr lvl="1" algn="just"/>
            <a:r>
              <a:rPr lang="en-US" sz="1700" dirty="0"/>
              <a:t>FIFO: EI will be higher and COGS lower (EI higher and net income higher) – Profit planning – company is more profitable</a:t>
            </a:r>
          </a:p>
          <a:p>
            <a:pPr lvl="1" algn="just"/>
            <a:r>
              <a:rPr lang="en-US" sz="1700" dirty="0"/>
              <a:t>LIFO: EI will be lower and COGS higher (EI higher and net income lower) – Tax advantage—will pay lower taxes</a:t>
            </a:r>
          </a:p>
          <a:p>
            <a:pPr lvl="1" algn="just"/>
            <a:r>
              <a:rPr lang="en-US" sz="1700" dirty="0"/>
              <a:t>Weighted average:  Yields a result between FIFO and LIFO – Smoother results</a:t>
            </a:r>
          </a:p>
          <a:p>
            <a:pPr marL="274320" lvl="1" algn="just">
              <a:buClr>
                <a:schemeClr val="accent1"/>
              </a:buClr>
              <a:buSzPct val="85000"/>
              <a:buFont typeface="Wingdings 2"/>
              <a:buChar char=""/>
            </a:pPr>
            <a:r>
              <a:rPr lang="en-US" sz="1700" dirty="0">
                <a:solidFill>
                  <a:schemeClr val="tx1"/>
                </a:solidFill>
              </a:rPr>
              <a:t>When the cost of purchasing inventory becomes cheaper …</a:t>
            </a:r>
          </a:p>
          <a:p>
            <a:pPr lvl="1" algn="just"/>
            <a:r>
              <a:rPr lang="en-US" sz="1700" dirty="0"/>
              <a:t>FIFO:  EI will be lower and COGS higher (EI lower and net income lower)</a:t>
            </a:r>
          </a:p>
          <a:p>
            <a:pPr lvl="1" algn="just"/>
            <a:r>
              <a:rPr lang="en-US" sz="1700" dirty="0"/>
              <a:t>LIFO:  EI will be higher and COGS lower (EI higher and net income higher)</a:t>
            </a:r>
          </a:p>
          <a:p>
            <a:pPr lvl="1" algn="just"/>
            <a:r>
              <a:rPr lang="en-US" sz="1700" dirty="0"/>
              <a:t>Weighted average:  Yields a result between FIFO and LIFO – Smoother results</a:t>
            </a:r>
          </a:p>
          <a:p>
            <a:pPr marL="274320" lvl="1" indent="0" algn="just">
              <a:buNone/>
            </a:pPr>
            <a:endParaRPr lang="en-US" sz="1700" dirty="0"/>
          </a:p>
          <a:p>
            <a:pPr lvl="1" algn="just"/>
            <a:endParaRPr lang="en-US" sz="1700" b="1" dirty="0"/>
          </a:p>
          <a:p>
            <a:pPr algn="just"/>
            <a:endParaRPr lang="en-US" sz="2000" dirty="0"/>
          </a:p>
          <a:p>
            <a:pPr lvl="1"/>
            <a:endParaRPr lang="en-US" dirty="0"/>
          </a:p>
        </p:txBody>
      </p:sp>
    </p:spTree>
    <p:extLst>
      <p:ext uri="{BB962C8B-B14F-4D97-AF65-F5344CB8AC3E}">
        <p14:creationId xmlns:p14="http://schemas.microsoft.com/office/powerpoint/2010/main" val="31276215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561E8-41BE-4421-8654-206E97EFCBED}"/>
              </a:ext>
            </a:extLst>
          </p:cNvPr>
          <p:cNvSpPr>
            <a:spLocks noGrp="1"/>
          </p:cNvSpPr>
          <p:nvPr>
            <p:ph type="title"/>
          </p:nvPr>
        </p:nvSpPr>
        <p:spPr/>
        <p:txBody>
          <a:bodyPr>
            <a:normAutofit/>
          </a:bodyPr>
          <a:lstStyle/>
          <a:p>
            <a:r>
              <a:rPr lang="en-US" dirty="0"/>
              <a:t>Comparison</a:t>
            </a:r>
          </a:p>
        </p:txBody>
      </p:sp>
      <p:pic>
        <p:nvPicPr>
          <p:cNvPr id="4" name="Content Placeholder 3">
            <a:extLst>
              <a:ext uri="{FF2B5EF4-FFF2-40B4-BE49-F238E27FC236}">
                <a16:creationId xmlns:a16="http://schemas.microsoft.com/office/drawing/2014/main" id="{324F5561-925D-49AA-A845-1C76A5045736}"/>
              </a:ext>
            </a:extLst>
          </p:cNvPr>
          <p:cNvPicPr>
            <a:picLocks noGrp="1" noChangeAspect="1"/>
          </p:cNvPicPr>
          <p:nvPr>
            <p:ph sz="quarter" idx="1"/>
          </p:nvPr>
        </p:nvPicPr>
        <p:blipFill>
          <a:blip r:embed="rId2"/>
          <a:stretch>
            <a:fillRect/>
          </a:stretch>
        </p:blipFill>
        <p:spPr>
          <a:xfrm>
            <a:off x="718684" y="2209800"/>
            <a:ext cx="7706631" cy="2438400"/>
          </a:xfrm>
          <a:prstGeom prst="rect">
            <a:avLst/>
          </a:prstGeom>
        </p:spPr>
      </p:pic>
    </p:spTree>
    <p:extLst>
      <p:ext uri="{BB962C8B-B14F-4D97-AF65-F5344CB8AC3E}">
        <p14:creationId xmlns:p14="http://schemas.microsoft.com/office/powerpoint/2010/main" val="2301300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ChangeArrowheads="1"/>
          </p:cNvSpPr>
          <p:nvPr/>
        </p:nvSpPr>
        <p:spPr bwMode="auto">
          <a:xfrm>
            <a:off x="0" y="49085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8" name="Rectangle 7"/>
          <p:cNvSpPr/>
          <p:nvPr/>
        </p:nvSpPr>
        <p:spPr>
          <a:xfrm>
            <a:off x="3075321" y="762000"/>
            <a:ext cx="2688557" cy="369332"/>
          </a:xfrm>
          <a:prstGeom prst="rect">
            <a:avLst/>
          </a:prstGeom>
        </p:spPr>
        <p:txBody>
          <a:bodyPr wrap="none">
            <a:spAutoFit/>
          </a:bodyPr>
          <a:lstStyle/>
          <a:p>
            <a:r>
              <a:rPr lang="en-US" dirty="0"/>
              <a:t>At the end of the month:</a:t>
            </a:r>
          </a:p>
        </p:txBody>
      </p:sp>
      <p:pic>
        <p:nvPicPr>
          <p:cNvPr id="15" name="Picture 14"/>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295400"/>
            <a:ext cx="1996440" cy="533400"/>
          </a:xfrm>
          <a:prstGeom prst="rect">
            <a:avLst/>
          </a:prstGeom>
          <a:noFill/>
          <a:ln>
            <a:noFill/>
          </a:ln>
        </p:spPr>
      </p:pic>
      <p:sp>
        <p:nvSpPr>
          <p:cNvPr id="9" name="Rectangle 8"/>
          <p:cNvSpPr/>
          <p:nvPr/>
        </p:nvSpPr>
        <p:spPr>
          <a:xfrm>
            <a:off x="2209800" y="1905000"/>
            <a:ext cx="4572000" cy="646331"/>
          </a:xfrm>
          <a:prstGeom prst="rect">
            <a:avLst/>
          </a:prstGeom>
        </p:spPr>
        <p:txBody>
          <a:bodyPr>
            <a:spAutoFit/>
          </a:bodyPr>
          <a:lstStyle/>
          <a:p>
            <a:r>
              <a:rPr lang="en-US" dirty="0"/>
              <a:t>What can happen to Goods Available for Sale (GAFS) during the month?</a:t>
            </a:r>
          </a:p>
        </p:txBody>
      </p:sp>
      <p:pic>
        <p:nvPicPr>
          <p:cNvPr id="2061"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6828" y="2551331"/>
            <a:ext cx="3829050" cy="2109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66544" y="4785518"/>
            <a:ext cx="5949950"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6828" y="5257800"/>
            <a:ext cx="3067050" cy="89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3671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Using an example, we will walk through the four inventory methods,</a:t>
            </a:r>
          </a:p>
          <a:p>
            <a:r>
              <a:rPr lang="en-US" dirty="0"/>
              <a:t>Specific identification,</a:t>
            </a:r>
          </a:p>
          <a:p>
            <a:r>
              <a:rPr lang="en-US" dirty="0"/>
              <a:t>First in, first out,</a:t>
            </a:r>
          </a:p>
          <a:p>
            <a:r>
              <a:rPr lang="en-US" dirty="0"/>
              <a:t>Last in, first out,</a:t>
            </a:r>
          </a:p>
          <a:p>
            <a:r>
              <a:rPr lang="en-US" dirty="0"/>
              <a:t>And weighted average</a:t>
            </a:r>
          </a:p>
        </p:txBody>
      </p:sp>
      <p:sp>
        <p:nvSpPr>
          <p:cNvPr id="2" name="Title 1"/>
          <p:cNvSpPr>
            <a:spLocks noGrp="1"/>
          </p:cNvSpPr>
          <p:nvPr>
            <p:ph type="ctrTitle"/>
          </p:nvPr>
        </p:nvSpPr>
        <p:spPr/>
        <p:txBody>
          <a:bodyPr/>
          <a:lstStyle/>
          <a:p>
            <a:r>
              <a:rPr lang="en-US" dirty="0"/>
              <a:t>Inventory Methods</a:t>
            </a:r>
            <a:br>
              <a:rPr lang="en-US" dirty="0"/>
            </a:br>
            <a:endParaRPr lang="en-US" dirty="0"/>
          </a:p>
        </p:txBody>
      </p:sp>
    </p:spTree>
    <p:extLst>
      <p:ext uri="{BB962C8B-B14F-4D97-AF65-F5344CB8AC3E}">
        <p14:creationId xmlns:p14="http://schemas.microsoft.com/office/powerpoint/2010/main" val="313943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Inventory Records for Campus Tablets</a:t>
            </a:r>
          </a:p>
        </p:txBody>
      </p:sp>
      <p:pic>
        <p:nvPicPr>
          <p:cNvPr id="1026"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364072" y="2276475"/>
            <a:ext cx="4379344" cy="307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0676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Inventory Methods</a:t>
            </a:r>
          </a:p>
        </p:txBody>
      </p:sp>
      <p:sp>
        <p:nvSpPr>
          <p:cNvPr id="3" name="Content Placeholder 2"/>
          <p:cNvSpPr>
            <a:spLocks noGrp="1"/>
          </p:cNvSpPr>
          <p:nvPr>
            <p:ph sz="quarter" idx="1"/>
          </p:nvPr>
        </p:nvSpPr>
        <p:spPr/>
        <p:txBody>
          <a:bodyPr>
            <a:normAutofit fontScale="70000" lnSpcReduction="20000"/>
          </a:bodyPr>
          <a:lstStyle/>
          <a:p>
            <a:pPr algn="just"/>
            <a:endParaRPr lang="en-US" dirty="0"/>
          </a:p>
          <a:p>
            <a:pPr algn="just"/>
            <a:endParaRPr lang="en-US" dirty="0"/>
          </a:p>
          <a:p>
            <a:pPr algn="just"/>
            <a:r>
              <a:rPr lang="en-US" sz="2600" dirty="0"/>
              <a:t>When inventory is purchased at different prices, what price do we use as cost of goods sold?  There are four (4) methods</a:t>
            </a:r>
          </a:p>
          <a:p>
            <a:pPr algn="just"/>
            <a:endParaRPr lang="en-US" sz="2600" dirty="0"/>
          </a:p>
          <a:p>
            <a:pPr algn="just"/>
            <a:r>
              <a:rPr lang="en-US" sz="2600" dirty="0"/>
              <a:t>Comparing and contrasting, we will look at the four (4) inventory methods to determine how each will affect cost of goods sold and ending inventory.</a:t>
            </a:r>
          </a:p>
          <a:p>
            <a:pPr algn="just"/>
            <a:endParaRPr lang="en-US" sz="2600" dirty="0"/>
          </a:p>
          <a:p>
            <a:pPr algn="just"/>
            <a:r>
              <a:rPr lang="en-US" sz="2600" b="1" dirty="0"/>
              <a:t>We will find goods available for sale will be the same for each</a:t>
            </a:r>
          </a:p>
          <a:p>
            <a:pPr algn="just"/>
            <a:endParaRPr lang="en-US" sz="2600" dirty="0"/>
          </a:p>
          <a:p>
            <a:pPr algn="just"/>
            <a:r>
              <a:rPr lang="en-US" sz="2600" dirty="0"/>
              <a:t>The reasons for choosing one method over another revolves around profit planning, tax implications, practical considerations, etc.  Companies can choose any method but must remain consistent in their use of a method. </a:t>
            </a:r>
          </a:p>
          <a:p>
            <a:pPr algn="just"/>
            <a:endParaRPr lang="en-US" sz="2600" dirty="0"/>
          </a:p>
          <a:p>
            <a:pPr algn="just"/>
            <a:r>
              <a:rPr lang="en-US" sz="2600" dirty="0"/>
              <a:t>The method chosen is not required to mimic the actual flow of goods. Ex A grocery store’s flow of merchandise is </a:t>
            </a:r>
            <a:r>
              <a:rPr lang="en-US" sz="2600" dirty="0" smtClean="0"/>
              <a:t>first</a:t>
            </a:r>
            <a:r>
              <a:rPr lang="en-US" sz="2600" dirty="0" smtClean="0"/>
              <a:t> </a:t>
            </a:r>
            <a:r>
              <a:rPr lang="en-US" sz="2600" dirty="0"/>
              <a:t>in first out but it can cost its inventory using the weighted average method or first in first out</a:t>
            </a:r>
          </a:p>
        </p:txBody>
      </p:sp>
    </p:spTree>
    <p:extLst>
      <p:ext uri="{BB962C8B-B14F-4D97-AF65-F5344CB8AC3E}">
        <p14:creationId xmlns:p14="http://schemas.microsoft.com/office/powerpoint/2010/main" val="1099667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Specific Identification Method</a:t>
            </a:r>
            <a:br>
              <a:rPr lang="en-US" sz="2800" dirty="0"/>
            </a:br>
            <a:r>
              <a:rPr lang="en-US" sz="2800" dirty="0"/>
              <a:t>Examples:  Real Estate, Cars, Rolexes, etc.</a:t>
            </a:r>
          </a:p>
        </p:txBody>
      </p:sp>
      <p:sp>
        <p:nvSpPr>
          <p:cNvPr id="4" name="Content Placeholder 3"/>
          <p:cNvSpPr>
            <a:spLocks noGrp="1"/>
          </p:cNvSpPr>
          <p:nvPr>
            <p:ph sz="half" idx="2"/>
          </p:nvPr>
        </p:nvSpPr>
        <p:spPr/>
        <p:txBody>
          <a:bodyPr/>
          <a:lstStyle/>
          <a:p>
            <a:pPr algn="just"/>
            <a:endParaRPr lang="en-US" sz="2000" dirty="0">
              <a:latin typeface="Calibri" panose="020F0502020204030204" pitchFamily="34" charset="0"/>
            </a:endParaRPr>
          </a:p>
          <a:p>
            <a:pPr algn="just"/>
            <a:endParaRPr lang="en-US" sz="2000" dirty="0">
              <a:latin typeface="Calibri" panose="020F0502020204030204" pitchFamily="34" charset="0"/>
            </a:endParaRPr>
          </a:p>
          <a:p>
            <a:pPr algn="just"/>
            <a:endParaRPr lang="en-US" sz="2000" dirty="0">
              <a:latin typeface="Calibri" panose="020F0502020204030204" pitchFamily="34" charset="0"/>
            </a:endParaRPr>
          </a:p>
          <a:p>
            <a:pPr algn="just"/>
            <a:r>
              <a:rPr lang="en-US" sz="2000" dirty="0">
                <a:latin typeface="Calibri" panose="020F0502020204030204" pitchFamily="34" charset="0"/>
              </a:rPr>
              <a:t>Start with beginning inventory</a:t>
            </a:r>
          </a:p>
          <a:p>
            <a:pPr algn="just"/>
            <a:r>
              <a:rPr lang="en-US" sz="2000" dirty="0">
                <a:latin typeface="Calibri" panose="020F0502020204030204" pitchFamily="34" charset="0"/>
              </a:rPr>
              <a:t>Add all purchases throughout the month</a:t>
            </a:r>
          </a:p>
          <a:p>
            <a:pPr algn="just"/>
            <a:r>
              <a:rPr lang="en-US" sz="2000" dirty="0">
                <a:latin typeface="Calibri" panose="020F0502020204030204" pitchFamily="34" charset="0"/>
              </a:rPr>
              <a:t>Subtract all sales – since it is specific identification, you will be given the cost of each item sold</a:t>
            </a:r>
          </a:p>
          <a:p>
            <a:pPr algn="just"/>
            <a:r>
              <a:rPr lang="en-US" sz="2000" dirty="0">
                <a:latin typeface="Calibri" panose="020F0502020204030204" pitchFamily="34" charset="0"/>
              </a:rPr>
              <a:t>The remainder will be ending inventory</a:t>
            </a:r>
          </a:p>
          <a:p>
            <a:endParaRPr lang="en-US" dirty="0"/>
          </a:p>
        </p:txBody>
      </p:sp>
      <p:pic>
        <p:nvPicPr>
          <p:cNvPr id="7" name="Content Placeholder 6"/>
          <p:cNvPicPr>
            <a:picLocks noGrp="1" noChangeAspect="1"/>
          </p:cNvPicPr>
          <p:nvPr>
            <p:ph sz="half" idx="1"/>
          </p:nvPr>
        </p:nvPicPr>
        <p:blipFill>
          <a:blip r:embed="rId2"/>
          <a:stretch>
            <a:fillRect/>
          </a:stretch>
        </p:blipFill>
        <p:spPr>
          <a:xfrm>
            <a:off x="301625" y="2291635"/>
            <a:ext cx="4038600" cy="2841468"/>
          </a:xfrm>
          <a:prstGeom prst="rect">
            <a:avLst/>
          </a:prstGeom>
        </p:spPr>
      </p:pic>
    </p:spTree>
    <p:extLst>
      <p:ext uri="{BB962C8B-B14F-4D97-AF65-F5344CB8AC3E}">
        <p14:creationId xmlns:p14="http://schemas.microsoft.com/office/powerpoint/2010/main" val="382215685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645</TotalTime>
  <Words>1206</Words>
  <Application>Microsoft Office PowerPoint</Application>
  <PresentationFormat>On-screen Show (4:3)</PresentationFormat>
  <Paragraphs>156</Paragraphs>
  <Slides>49</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Georgia</vt:lpstr>
      <vt:lpstr>Wingdings</vt:lpstr>
      <vt:lpstr>Wingdings 2</vt:lpstr>
      <vt:lpstr>Civic</vt:lpstr>
      <vt:lpstr>Inventory Basics </vt:lpstr>
      <vt:lpstr>What constitutes inventory?</vt:lpstr>
      <vt:lpstr>What costs attach to inventory?</vt:lpstr>
      <vt:lpstr>Periodic Versus Perpetual Methods</vt:lpstr>
      <vt:lpstr>PowerPoint Presentation</vt:lpstr>
      <vt:lpstr>Inventory Methods </vt:lpstr>
      <vt:lpstr>Inventory Records for Campus Tablets</vt:lpstr>
      <vt:lpstr>Inventory Methods</vt:lpstr>
      <vt:lpstr>Specific Identification Method Examples:  Real Estate, Cars, Rolexes, etc.</vt:lpstr>
      <vt:lpstr>First In, First Out</vt:lpstr>
      <vt:lpstr>First In, First Out</vt:lpstr>
      <vt:lpstr>First In, First Out</vt:lpstr>
      <vt:lpstr>First In, First Out</vt:lpstr>
      <vt:lpstr>First In, First Out</vt:lpstr>
      <vt:lpstr>First In, First Out</vt:lpstr>
      <vt:lpstr>First In, First Out</vt:lpstr>
      <vt:lpstr>First In, First Out</vt:lpstr>
      <vt:lpstr>First In, First Out</vt:lpstr>
      <vt:lpstr>First In, First Out</vt:lpstr>
      <vt:lpstr>First In, First Out</vt:lpstr>
      <vt:lpstr>First In, First Out</vt:lpstr>
      <vt:lpstr>First In, First Out</vt:lpstr>
      <vt:lpstr>Last In, First Out</vt:lpstr>
      <vt:lpstr>Last In, First Out</vt:lpstr>
      <vt:lpstr>Last In, First Out</vt:lpstr>
      <vt:lpstr>Last In, First Out</vt:lpstr>
      <vt:lpstr>Last In, First Out</vt:lpstr>
      <vt:lpstr>Last In, First Out</vt:lpstr>
      <vt:lpstr>Last In, First Out</vt:lpstr>
      <vt:lpstr>Last In, First Out</vt:lpstr>
      <vt:lpstr>Last In, First Out</vt:lpstr>
      <vt:lpstr>Last In, First Out</vt:lpstr>
      <vt:lpstr>Last In, First Out</vt:lpstr>
      <vt:lpstr>Last In, First Out</vt:lpstr>
      <vt:lpstr>Last In, First Out</vt:lpstr>
      <vt:lpstr>Weighted Average</vt:lpstr>
      <vt:lpstr>Weighted Average</vt:lpstr>
      <vt:lpstr>Weighted Average</vt:lpstr>
      <vt:lpstr>Weighted Average</vt:lpstr>
      <vt:lpstr>Weighted Average</vt:lpstr>
      <vt:lpstr>Weighted Average</vt:lpstr>
      <vt:lpstr>Weighted Average</vt:lpstr>
      <vt:lpstr>Weighted Average</vt:lpstr>
      <vt:lpstr>Weighted Average</vt:lpstr>
      <vt:lpstr>Comparison</vt:lpstr>
      <vt:lpstr>Lower of Cost or Market</vt:lpstr>
      <vt:lpstr>LCM by Item and in Total</vt:lpstr>
      <vt:lpstr>Effects of Inventory Method on Ending Inventory and Cost of Goods Sold</vt:lpstr>
      <vt:lpstr>Comparison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 Chauvin</dc:creator>
  <cp:lastModifiedBy>Lynch, Christy</cp:lastModifiedBy>
  <cp:revision>108</cp:revision>
  <cp:lastPrinted>2015-10-01T14:19:36Z</cp:lastPrinted>
  <dcterms:created xsi:type="dcterms:W3CDTF">2014-09-27T20:54:00Z</dcterms:created>
  <dcterms:modified xsi:type="dcterms:W3CDTF">2020-09-30T17:25:39Z</dcterms:modified>
</cp:coreProperties>
</file>