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77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ECFBEB-6196-4657-A160-C751D0E124E2}" type="datetimeFigureOut">
              <a:rPr lang="en-US" smtClean="0"/>
              <a:t>8/13/2016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EB1D72-F7A4-44B9-9302-129E6F08F92F}" type="slidenum">
              <a:rPr lang="en-US" smtClean="0"/>
              <a:t>‹#›</a:t>
            </a:fld>
            <a:endParaRPr lang="en-US"/>
          </a:p>
        </p:txBody>
      </p:sp>
    </p:spTree>
    <p:extLst>
      <p:ext uri="{BB962C8B-B14F-4D97-AF65-F5344CB8AC3E}">
        <p14:creationId xmlns:p14="http://schemas.microsoft.com/office/powerpoint/2010/main" val="4085431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EB1D72-F7A4-44B9-9302-129E6F08F92F}" type="slidenum">
              <a:rPr lang="en-US" smtClean="0"/>
              <a:t>1</a:t>
            </a:fld>
            <a:endParaRPr lang="en-US"/>
          </a:p>
        </p:txBody>
      </p:sp>
    </p:spTree>
    <p:extLst>
      <p:ext uri="{BB962C8B-B14F-4D97-AF65-F5344CB8AC3E}">
        <p14:creationId xmlns:p14="http://schemas.microsoft.com/office/powerpoint/2010/main" val="627870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EB1D72-F7A4-44B9-9302-129E6F08F92F}" type="slidenum">
              <a:rPr lang="en-US" smtClean="0"/>
              <a:t>2</a:t>
            </a:fld>
            <a:endParaRPr lang="en-US"/>
          </a:p>
        </p:txBody>
      </p:sp>
    </p:spTree>
    <p:extLst>
      <p:ext uri="{BB962C8B-B14F-4D97-AF65-F5344CB8AC3E}">
        <p14:creationId xmlns:p14="http://schemas.microsoft.com/office/powerpoint/2010/main" val="3209106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EB1D72-F7A4-44B9-9302-129E6F08F92F}" type="slidenum">
              <a:rPr lang="en-US" smtClean="0"/>
              <a:t>3</a:t>
            </a:fld>
            <a:endParaRPr lang="en-US"/>
          </a:p>
        </p:txBody>
      </p:sp>
    </p:spTree>
    <p:extLst>
      <p:ext uri="{BB962C8B-B14F-4D97-AF65-F5344CB8AC3E}">
        <p14:creationId xmlns:p14="http://schemas.microsoft.com/office/powerpoint/2010/main" val="236022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EB1D72-F7A4-44B9-9302-129E6F08F92F}" type="slidenum">
              <a:rPr lang="en-US" smtClean="0"/>
              <a:t>4</a:t>
            </a:fld>
            <a:endParaRPr lang="en-US"/>
          </a:p>
        </p:txBody>
      </p:sp>
    </p:spTree>
    <p:extLst>
      <p:ext uri="{BB962C8B-B14F-4D97-AF65-F5344CB8AC3E}">
        <p14:creationId xmlns:p14="http://schemas.microsoft.com/office/powerpoint/2010/main" val="960344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EB1D72-F7A4-44B9-9302-129E6F08F92F}" type="slidenum">
              <a:rPr lang="en-US" smtClean="0"/>
              <a:t>5</a:t>
            </a:fld>
            <a:endParaRPr lang="en-US"/>
          </a:p>
        </p:txBody>
      </p:sp>
    </p:spTree>
    <p:extLst>
      <p:ext uri="{BB962C8B-B14F-4D97-AF65-F5344CB8AC3E}">
        <p14:creationId xmlns:p14="http://schemas.microsoft.com/office/powerpoint/2010/main" val="3390095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EB1D72-F7A4-44B9-9302-129E6F08F92F}" type="slidenum">
              <a:rPr lang="en-US" smtClean="0"/>
              <a:t>6</a:t>
            </a:fld>
            <a:endParaRPr lang="en-US"/>
          </a:p>
        </p:txBody>
      </p:sp>
    </p:spTree>
    <p:extLst>
      <p:ext uri="{BB962C8B-B14F-4D97-AF65-F5344CB8AC3E}">
        <p14:creationId xmlns:p14="http://schemas.microsoft.com/office/powerpoint/2010/main" val="973705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F19E7F-EE24-4BF2-98B7-8359D5667AAA}"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6F968-BA6A-4621-8621-5707ADB20956}" type="slidenum">
              <a:rPr lang="en-US" smtClean="0"/>
              <a:t>‹#›</a:t>
            </a:fld>
            <a:endParaRPr lang="en-US"/>
          </a:p>
        </p:txBody>
      </p:sp>
    </p:spTree>
    <p:extLst>
      <p:ext uri="{BB962C8B-B14F-4D97-AF65-F5344CB8AC3E}">
        <p14:creationId xmlns:p14="http://schemas.microsoft.com/office/powerpoint/2010/main" val="3043496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19E7F-EE24-4BF2-98B7-8359D5667AAA}"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6F968-BA6A-4621-8621-5707ADB20956}" type="slidenum">
              <a:rPr lang="en-US" smtClean="0"/>
              <a:t>‹#›</a:t>
            </a:fld>
            <a:endParaRPr lang="en-US"/>
          </a:p>
        </p:txBody>
      </p:sp>
    </p:spTree>
    <p:extLst>
      <p:ext uri="{BB962C8B-B14F-4D97-AF65-F5344CB8AC3E}">
        <p14:creationId xmlns:p14="http://schemas.microsoft.com/office/powerpoint/2010/main" val="4040017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19E7F-EE24-4BF2-98B7-8359D5667AAA}"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6F968-BA6A-4621-8621-5707ADB20956}" type="slidenum">
              <a:rPr lang="en-US" smtClean="0"/>
              <a:t>‹#›</a:t>
            </a:fld>
            <a:endParaRPr lang="en-US"/>
          </a:p>
        </p:txBody>
      </p:sp>
    </p:spTree>
    <p:extLst>
      <p:ext uri="{BB962C8B-B14F-4D97-AF65-F5344CB8AC3E}">
        <p14:creationId xmlns:p14="http://schemas.microsoft.com/office/powerpoint/2010/main" val="472462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19E7F-EE24-4BF2-98B7-8359D5667AAA}"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6F968-BA6A-4621-8621-5707ADB20956}" type="slidenum">
              <a:rPr lang="en-US" smtClean="0"/>
              <a:t>‹#›</a:t>
            </a:fld>
            <a:endParaRPr lang="en-US"/>
          </a:p>
        </p:txBody>
      </p:sp>
    </p:spTree>
    <p:extLst>
      <p:ext uri="{BB962C8B-B14F-4D97-AF65-F5344CB8AC3E}">
        <p14:creationId xmlns:p14="http://schemas.microsoft.com/office/powerpoint/2010/main" val="2300574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F19E7F-EE24-4BF2-98B7-8359D5667AAA}"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6F968-BA6A-4621-8621-5707ADB20956}" type="slidenum">
              <a:rPr lang="en-US" smtClean="0"/>
              <a:t>‹#›</a:t>
            </a:fld>
            <a:endParaRPr lang="en-US"/>
          </a:p>
        </p:txBody>
      </p:sp>
    </p:spTree>
    <p:extLst>
      <p:ext uri="{BB962C8B-B14F-4D97-AF65-F5344CB8AC3E}">
        <p14:creationId xmlns:p14="http://schemas.microsoft.com/office/powerpoint/2010/main" val="360623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F19E7F-EE24-4BF2-98B7-8359D5667AAA}"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6F968-BA6A-4621-8621-5707ADB20956}" type="slidenum">
              <a:rPr lang="en-US" smtClean="0"/>
              <a:t>‹#›</a:t>
            </a:fld>
            <a:endParaRPr lang="en-US"/>
          </a:p>
        </p:txBody>
      </p:sp>
    </p:spTree>
    <p:extLst>
      <p:ext uri="{BB962C8B-B14F-4D97-AF65-F5344CB8AC3E}">
        <p14:creationId xmlns:p14="http://schemas.microsoft.com/office/powerpoint/2010/main" val="75880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F19E7F-EE24-4BF2-98B7-8359D5667AAA}"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36F968-BA6A-4621-8621-5707ADB20956}" type="slidenum">
              <a:rPr lang="en-US" smtClean="0"/>
              <a:t>‹#›</a:t>
            </a:fld>
            <a:endParaRPr lang="en-US"/>
          </a:p>
        </p:txBody>
      </p:sp>
    </p:spTree>
    <p:extLst>
      <p:ext uri="{BB962C8B-B14F-4D97-AF65-F5344CB8AC3E}">
        <p14:creationId xmlns:p14="http://schemas.microsoft.com/office/powerpoint/2010/main" val="141267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F19E7F-EE24-4BF2-98B7-8359D5667AAA}"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36F968-BA6A-4621-8621-5707ADB20956}" type="slidenum">
              <a:rPr lang="en-US" smtClean="0"/>
              <a:t>‹#›</a:t>
            </a:fld>
            <a:endParaRPr lang="en-US"/>
          </a:p>
        </p:txBody>
      </p:sp>
    </p:spTree>
    <p:extLst>
      <p:ext uri="{BB962C8B-B14F-4D97-AF65-F5344CB8AC3E}">
        <p14:creationId xmlns:p14="http://schemas.microsoft.com/office/powerpoint/2010/main" val="136564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19E7F-EE24-4BF2-98B7-8359D5667AAA}"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36F968-BA6A-4621-8621-5707ADB20956}" type="slidenum">
              <a:rPr lang="en-US" smtClean="0"/>
              <a:t>‹#›</a:t>
            </a:fld>
            <a:endParaRPr lang="en-US"/>
          </a:p>
        </p:txBody>
      </p:sp>
    </p:spTree>
    <p:extLst>
      <p:ext uri="{BB962C8B-B14F-4D97-AF65-F5344CB8AC3E}">
        <p14:creationId xmlns:p14="http://schemas.microsoft.com/office/powerpoint/2010/main" val="40304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F19E7F-EE24-4BF2-98B7-8359D5667AAA}"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6F968-BA6A-4621-8621-5707ADB20956}" type="slidenum">
              <a:rPr lang="en-US" smtClean="0"/>
              <a:t>‹#›</a:t>
            </a:fld>
            <a:endParaRPr lang="en-US"/>
          </a:p>
        </p:txBody>
      </p:sp>
    </p:spTree>
    <p:extLst>
      <p:ext uri="{BB962C8B-B14F-4D97-AF65-F5344CB8AC3E}">
        <p14:creationId xmlns:p14="http://schemas.microsoft.com/office/powerpoint/2010/main" val="167823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F19E7F-EE24-4BF2-98B7-8359D5667AAA}"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6F968-BA6A-4621-8621-5707ADB20956}" type="slidenum">
              <a:rPr lang="en-US" smtClean="0"/>
              <a:t>‹#›</a:t>
            </a:fld>
            <a:endParaRPr lang="en-US"/>
          </a:p>
        </p:txBody>
      </p:sp>
    </p:spTree>
    <p:extLst>
      <p:ext uri="{BB962C8B-B14F-4D97-AF65-F5344CB8AC3E}">
        <p14:creationId xmlns:p14="http://schemas.microsoft.com/office/powerpoint/2010/main" val="354038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19E7F-EE24-4BF2-98B7-8359D5667AAA}" type="datetimeFigureOut">
              <a:rPr lang="en-US" smtClean="0"/>
              <a:t>8/13/2016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6F968-BA6A-4621-8621-5707ADB20956}" type="slidenum">
              <a:rPr lang="en-US" smtClean="0"/>
              <a:t>‹#›</a:t>
            </a:fld>
            <a:endParaRPr lang="en-US"/>
          </a:p>
        </p:txBody>
      </p:sp>
    </p:spTree>
    <p:extLst>
      <p:ext uri="{BB962C8B-B14F-4D97-AF65-F5344CB8AC3E}">
        <p14:creationId xmlns:p14="http://schemas.microsoft.com/office/powerpoint/2010/main" val="38007350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Notes Receivable</a:t>
            </a:r>
            <a:br>
              <a:rPr lang="en-US" dirty="0" smtClean="0"/>
            </a:b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Notes receivable are more formalized documents than trade receivables as they are written promises to pay and carry an interest provision.  Typically, they are have more legal standing and are easier to enforce</a:t>
            </a:r>
            <a:endParaRPr lang="en-US" dirty="0"/>
          </a:p>
        </p:txBody>
      </p:sp>
    </p:spTree>
    <p:extLst>
      <p:ext uri="{BB962C8B-B14F-4D97-AF65-F5344CB8AC3E}">
        <p14:creationId xmlns:p14="http://schemas.microsoft.com/office/powerpoint/2010/main" val="441145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Receivable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Calibri" panose="020F0502020204030204" pitchFamily="34" charset="0"/>
              </a:rPr>
              <a:t>Notes receivable (NR) will have a face value and typically the days outstanding are on the face of the document.</a:t>
            </a:r>
          </a:p>
          <a:p>
            <a:r>
              <a:rPr lang="en-US" dirty="0" smtClean="0">
                <a:latin typeface="Calibri" panose="020F0502020204030204" pitchFamily="34" charset="0"/>
              </a:rPr>
              <a:t>Often NR are for large amounts and are due over a long period of time.  Many times, companies will require a customer with a long outstanding trade receivable to consummate a NR to ensure legal standing for the company during the collection process. </a:t>
            </a:r>
          </a:p>
          <a:p>
            <a:r>
              <a:rPr lang="en-US" dirty="0" smtClean="0">
                <a:latin typeface="Calibri" panose="020F0502020204030204" pitchFamily="34" charset="0"/>
              </a:rPr>
              <a:t>To calculate interest, a banker’s year is used which is comprised of 360 days.  </a:t>
            </a:r>
            <a:endParaRPr lang="en-US" dirty="0">
              <a:latin typeface="Calibri" panose="020F0502020204030204" pitchFamily="34" charset="0"/>
            </a:endParaRPr>
          </a:p>
        </p:txBody>
      </p:sp>
    </p:spTree>
    <p:extLst>
      <p:ext uri="{BB962C8B-B14F-4D97-AF65-F5344CB8AC3E}">
        <p14:creationId xmlns:p14="http://schemas.microsoft.com/office/powerpoint/2010/main" val="1389895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Note Receivable</a:t>
            </a:r>
            <a:endParaRPr lang="en-US" dirty="0"/>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24000" y="2286000"/>
            <a:ext cx="6052576" cy="2926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3639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NR Interest</a:t>
            </a:r>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036056" y="2536031"/>
            <a:ext cx="3071888"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8358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Exchanging Trade AR for Note Receivable</a:t>
            </a:r>
            <a:endParaRPr lang="en-US" dirty="0"/>
          </a:p>
        </p:txBody>
      </p:sp>
      <p:sp>
        <p:nvSpPr>
          <p:cNvPr id="3" name="Content Placeholder 2"/>
          <p:cNvSpPr>
            <a:spLocks noGrp="1"/>
          </p:cNvSpPr>
          <p:nvPr>
            <p:ph idx="1"/>
          </p:nvPr>
        </p:nvSpPr>
        <p:spPr/>
        <p:txBody>
          <a:bodyPr/>
          <a:lstStyle/>
          <a:p>
            <a:r>
              <a:rPr lang="en-US" dirty="0" smtClean="0">
                <a:latin typeface="Calibri" panose="020F0502020204030204" pitchFamily="34" charset="0"/>
              </a:rPr>
              <a:t>When a trade AR is exchanged, the company will often require the customer to pay some cash at the time of the exchange </a:t>
            </a:r>
          </a:p>
          <a:p>
            <a:endParaRPr lang="en-US" dirty="0" smtClean="0"/>
          </a:p>
          <a:p>
            <a:endParaRPr lang="en-US" dirty="0"/>
          </a:p>
          <a:p>
            <a:endParaRPr lang="en-US" dirty="0" smtClean="0"/>
          </a:p>
          <a:p>
            <a:r>
              <a:rPr lang="en-US" sz="2800" dirty="0" smtClean="0">
                <a:latin typeface="Calibri" panose="020F0502020204030204" pitchFamily="34" charset="0"/>
              </a:rPr>
              <a:t>When paid, the JE is</a:t>
            </a:r>
            <a:endParaRPr lang="en-US" sz="2800" dirty="0">
              <a:latin typeface="Calibri" panose="020F0502020204030204" pitchFamily="34" charset="0"/>
            </a:endParaRP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7987" y="3081337"/>
            <a:ext cx="4706966" cy="1005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5105400"/>
            <a:ext cx="4706966" cy="1005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8969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Calibri" panose="020F0502020204030204" pitchFamily="34" charset="0"/>
              </a:rPr>
              <a:t>Recognizing Interest Receivable – AJE – New Example</a:t>
            </a:r>
            <a:endParaRPr lang="en-US" sz="2800"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000" dirty="0" smtClean="0">
                <a:latin typeface="Calibri" panose="020F0502020204030204" pitchFamily="34" charset="0"/>
              </a:rPr>
              <a:t>When the books are closed for a period, an AJE is required for interest earned but not yet paid on the financial statement date.  This AJE will affect the JE when the note is paid</a:t>
            </a:r>
            <a:endParaRPr lang="en-US" sz="2000" dirty="0">
              <a:latin typeface="Calibri" panose="020F0502020204030204"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514600"/>
            <a:ext cx="5089796" cy="384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7736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Note Maturity Dates</a:t>
            </a:r>
            <a:endParaRPr lang="en-US" dirty="0"/>
          </a:p>
        </p:txBody>
      </p:sp>
      <p:sp>
        <p:nvSpPr>
          <p:cNvPr id="4" name="Text Placeholder 3"/>
          <p:cNvSpPr>
            <a:spLocks noGrp="1"/>
          </p:cNvSpPr>
          <p:nvPr>
            <p:ph type="body" idx="1"/>
          </p:nvPr>
        </p:nvSpPr>
        <p:spPr/>
        <p:txBody>
          <a:bodyPr/>
          <a:lstStyle/>
          <a:p>
            <a:r>
              <a:rPr lang="en-US" dirty="0"/>
              <a:t>Due Date Expressed as Days</a:t>
            </a:r>
          </a:p>
        </p:txBody>
      </p:sp>
      <p:pic>
        <p:nvPicPr>
          <p:cNvPr id="1025" name="Picture 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60719" y="2174875"/>
            <a:ext cx="4033149"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5"/>
          <p:cNvSpPr>
            <a:spLocks noGrp="1"/>
          </p:cNvSpPr>
          <p:nvPr>
            <p:ph type="body" sz="quarter" idx="3"/>
          </p:nvPr>
        </p:nvSpPr>
        <p:spPr/>
        <p:txBody>
          <a:bodyPr>
            <a:normAutofit fontScale="92500"/>
          </a:bodyPr>
          <a:lstStyle/>
          <a:p>
            <a:r>
              <a:rPr lang="en-US" dirty="0"/>
              <a:t>Due date Expressed as Months</a:t>
            </a:r>
          </a:p>
        </p:txBody>
      </p:sp>
      <p:pic>
        <p:nvPicPr>
          <p:cNvPr id="1026" name="Picture 2"/>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tretch>
            <a:fillRect/>
          </a:stretch>
        </p:blipFill>
        <p:spPr bwMode="auto">
          <a:xfrm>
            <a:off x="4645025" y="3756141"/>
            <a:ext cx="4041775" cy="788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8209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TotalTime>
  <Words>231</Words>
  <Application>Microsoft Office PowerPoint</Application>
  <PresentationFormat>On-screen Show (4:3)</PresentationFormat>
  <Paragraphs>25</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Notes Receivable </vt:lpstr>
      <vt:lpstr>Notes Receivable</vt:lpstr>
      <vt:lpstr>Typical Note Receivable</vt:lpstr>
      <vt:lpstr>Computing NR Interest</vt:lpstr>
      <vt:lpstr>Exchanging Trade AR for Note Receivable</vt:lpstr>
      <vt:lpstr>Recognizing Interest Receivable – AJE – New Example</vt:lpstr>
      <vt:lpstr>Calculating Note Maturity Dates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Receivable</dc:title>
  <dc:creator>Prof Chauvin</dc:creator>
  <cp:lastModifiedBy>Prof Chauvin</cp:lastModifiedBy>
  <cp:revision>12</cp:revision>
  <dcterms:created xsi:type="dcterms:W3CDTF">2014-10-11T17:00:06Z</dcterms:created>
  <dcterms:modified xsi:type="dcterms:W3CDTF">2016-08-13T14:10:17Z</dcterms:modified>
</cp:coreProperties>
</file>