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59"/>
  </p:notesMasterIdLst>
  <p:sldIdLst>
    <p:sldId id="256" r:id="rId2"/>
    <p:sldId id="351" r:id="rId3"/>
    <p:sldId id="352" r:id="rId4"/>
    <p:sldId id="353" r:id="rId5"/>
    <p:sldId id="354" r:id="rId6"/>
    <p:sldId id="355" r:id="rId7"/>
    <p:sldId id="262" r:id="rId8"/>
    <p:sldId id="263" r:id="rId9"/>
    <p:sldId id="257" r:id="rId10"/>
    <p:sldId id="275" r:id="rId11"/>
    <p:sldId id="276" r:id="rId12"/>
    <p:sldId id="287" r:id="rId13"/>
    <p:sldId id="339" r:id="rId14"/>
    <p:sldId id="342" r:id="rId15"/>
    <p:sldId id="346" r:id="rId16"/>
    <p:sldId id="258" r:id="rId17"/>
    <p:sldId id="280" r:id="rId18"/>
    <p:sldId id="283" r:id="rId19"/>
    <p:sldId id="284" r:id="rId20"/>
    <p:sldId id="288" r:id="rId21"/>
    <p:sldId id="289" r:id="rId22"/>
    <p:sldId id="290" r:id="rId23"/>
    <p:sldId id="291" r:id="rId24"/>
    <p:sldId id="292" r:id="rId25"/>
    <p:sldId id="293" r:id="rId26"/>
    <p:sldId id="294" r:id="rId27"/>
    <p:sldId id="295" r:id="rId28"/>
    <p:sldId id="296" r:id="rId29"/>
    <p:sldId id="299" r:id="rId30"/>
    <p:sldId id="302" r:id="rId31"/>
    <p:sldId id="307" r:id="rId32"/>
    <p:sldId id="313" r:id="rId33"/>
    <p:sldId id="314" r:id="rId34"/>
    <p:sldId id="315" r:id="rId35"/>
    <p:sldId id="316" r:id="rId36"/>
    <p:sldId id="317" r:id="rId37"/>
    <p:sldId id="318" r:id="rId38"/>
    <p:sldId id="319" r:id="rId39"/>
    <p:sldId id="350" r:id="rId40"/>
    <p:sldId id="320" r:id="rId41"/>
    <p:sldId id="321" r:id="rId42"/>
    <p:sldId id="322" r:id="rId43"/>
    <p:sldId id="323" r:id="rId44"/>
    <p:sldId id="324" r:id="rId45"/>
    <p:sldId id="325" r:id="rId46"/>
    <p:sldId id="326" r:id="rId47"/>
    <p:sldId id="327" r:id="rId48"/>
    <p:sldId id="328" r:id="rId49"/>
    <p:sldId id="329" r:id="rId50"/>
    <p:sldId id="331" r:id="rId51"/>
    <p:sldId id="332" r:id="rId52"/>
    <p:sldId id="333" r:id="rId53"/>
    <p:sldId id="334" r:id="rId54"/>
    <p:sldId id="335" r:id="rId55"/>
    <p:sldId id="336" r:id="rId56"/>
    <p:sldId id="337" r:id="rId57"/>
    <p:sldId id="338" r:id="rId58"/>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696" autoAdjust="0"/>
  </p:normalViewPr>
  <p:slideViewPr>
    <p:cSldViewPr>
      <p:cViewPr varScale="1">
        <p:scale>
          <a:sx n="104" d="100"/>
          <a:sy n="104" d="100"/>
        </p:scale>
        <p:origin x="594" y="114"/>
      </p:cViewPr>
      <p:guideLst>
        <p:guide orient="horz" pos="2160"/>
        <p:guide pos="2880"/>
      </p:guideLst>
    </p:cSldViewPr>
  </p:slideViewPr>
  <p:outlineViewPr>
    <p:cViewPr>
      <p:scale>
        <a:sx n="33" d="100"/>
        <a:sy n="33" d="100"/>
      </p:scale>
      <p:origin x="0" y="1368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7" d="100"/>
          <a:sy n="67" d="100"/>
        </p:scale>
        <p:origin x="-3120" y="-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49FE413C-F8D5-4109-A28A-523098A48DDA}" type="datetimeFigureOut">
              <a:rPr lang="en-US" smtClean="0"/>
              <a:t>6/4/2016</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37EE56FE-A992-40FC-92BA-EA8F4773FC56}" type="slidenum">
              <a:rPr lang="en-US" smtClean="0"/>
              <a:t>‹#›</a:t>
            </a:fld>
            <a:endParaRPr lang="en-US"/>
          </a:p>
        </p:txBody>
      </p:sp>
    </p:spTree>
    <p:extLst>
      <p:ext uri="{BB962C8B-B14F-4D97-AF65-F5344CB8AC3E}">
        <p14:creationId xmlns:p14="http://schemas.microsoft.com/office/powerpoint/2010/main" val="4515696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7EE56FE-A992-40FC-92BA-EA8F4773FC56}" type="slidenum">
              <a:rPr lang="en-US" smtClean="0"/>
              <a:t>30</a:t>
            </a:fld>
            <a:endParaRPr lang="en-US"/>
          </a:p>
        </p:txBody>
      </p:sp>
    </p:spTree>
    <p:extLst>
      <p:ext uri="{BB962C8B-B14F-4D97-AF65-F5344CB8AC3E}">
        <p14:creationId xmlns:p14="http://schemas.microsoft.com/office/powerpoint/2010/main" val="40547036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7EE56FE-A992-40FC-92BA-EA8F4773FC56}" type="slidenum">
              <a:rPr lang="en-US" smtClean="0"/>
              <a:t>39</a:t>
            </a:fld>
            <a:endParaRPr lang="en-US"/>
          </a:p>
        </p:txBody>
      </p:sp>
    </p:spTree>
    <p:extLst>
      <p:ext uri="{BB962C8B-B14F-4D97-AF65-F5344CB8AC3E}">
        <p14:creationId xmlns:p14="http://schemas.microsoft.com/office/powerpoint/2010/main" val="40547036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7EE56FE-A992-40FC-92BA-EA8F4773FC56}" type="slidenum">
              <a:rPr lang="en-US" smtClean="0"/>
              <a:t>31</a:t>
            </a:fld>
            <a:endParaRPr lang="en-US"/>
          </a:p>
        </p:txBody>
      </p:sp>
    </p:spTree>
    <p:extLst>
      <p:ext uri="{BB962C8B-B14F-4D97-AF65-F5344CB8AC3E}">
        <p14:creationId xmlns:p14="http://schemas.microsoft.com/office/powerpoint/2010/main" val="40547036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7EE56FE-A992-40FC-92BA-EA8F4773FC56}" type="slidenum">
              <a:rPr lang="en-US" smtClean="0"/>
              <a:t>32</a:t>
            </a:fld>
            <a:endParaRPr lang="en-US"/>
          </a:p>
        </p:txBody>
      </p:sp>
    </p:spTree>
    <p:extLst>
      <p:ext uri="{BB962C8B-B14F-4D97-AF65-F5344CB8AC3E}">
        <p14:creationId xmlns:p14="http://schemas.microsoft.com/office/powerpoint/2010/main" val="40547036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7EE56FE-A992-40FC-92BA-EA8F4773FC56}" type="slidenum">
              <a:rPr lang="en-US" smtClean="0"/>
              <a:t>33</a:t>
            </a:fld>
            <a:endParaRPr lang="en-US"/>
          </a:p>
        </p:txBody>
      </p:sp>
    </p:spTree>
    <p:extLst>
      <p:ext uri="{BB962C8B-B14F-4D97-AF65-F5344CB8AC3E}">
        <p14:creationId xmlns:p14="http://schemas.microsoft.com/office/powerpoint/2010/main" val="40547036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7EE56FE-A992-40FC-92BA-EA8F4773FC56}" type="slidenum">
              <a:rPr lang="en-US" smtClean="0"/>
              <a:t>34</a:t>
            </a:fld>
            <a:endParaRPr lang="en-US"/>
          </a:p>
        </p:txBody>
      </p:sp>
    </p:spTree>
    <p:extLst>
      <p:ext uri="{BB962C8B-B14F-4D97-AF65-F5344CB8AC3E}">
        <p14:creationId xmlns:p14="http://schemas.microsoft.com/office/powerpoint/2010/main" val="40547036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7EE56FE-A992-40FC-92BA-EA8F4773FC56}" type="slidenum">
              <a:rPr lang="en-US" smtClean="0"/>
              <a:t>35</a:t>
            </a:fld>
            <a:endParaRPr lang="en-US"/>
          </a:p>
        </p:txBody>
      </p:sp>
    </p:spTree>
    <p:extLst>
      <p:ext uri="{BB962C8B-B14F-4D97-AF65-F5344CB8AC3E}">
        <p14:creationId xmlns:p14="http://schemas.microsoft.com/office/powerpoint/2010/main" val="40547036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7EE56FE-A992-40FC-92BA-EA8F4773FC56}" type="slidenum">
              <a:rPr lang="en-US" smtClean="0"/>
              <a:t>36</a:t>
            </a:fld>
            <a:endParaRPr lang="en-US"/>
          </a:p>
        </p:txBody>
      </p:sp>
    </p:spTree>
    <p:extLst>
      <p:ext uri="{BB962C8B-B14F-4D97-AF65-F5344CB8AC3E}">
        <p14:creationId xmlns:p14="http://schemas.microsoft.com/office/powerpoint/2010/main" val="40547036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7EE56FE-A992-40FC-92BA-EA8F4773FC56}" type="slidenum">
              <a:rPr lang="en-US" smtClean="0"/>
              <a:t>37</a:t>
            </a:fld>
            <a:endParaRPr lang="en-US"/>
          </a:p>
        </p:txBody>
      </p:sp>
    </p:spTree>
    <p:extLst>
      <p:ext uri="{BB962C8B-B14F-4D97-AF65-F5344CB8AC3E}">
        <p14:creationId xmlns:p14="http://schemas.microsoft.com/office/powerpoint/2010/main" val="40547036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7EE56FE-A992-40FC-92BA-EA8F4773FC56}" type="slidenum">
              <a:rPr lang="en-US" smtClean="0"/>
              <a:t>38</a:t>
            </a:fld>
            <a:endParaRPr lang="en-US"/>
          </a:p>
        </p:txBody>
      </p:sp>
    </p:spTree>
    <p:extLst>
      <p:ext uri="{BB962C8B-B14F-4D97-AF65-F5344CB8AC3E}">
        <p14:creationId xmlns:p14="http://schemas.microsoft.com/office/powerpoint/2010/main" val="40547036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FE45B82-0882-402F-8975-3D4BE35CC596}" type="datetimeFigureOut">
              <a:rPr lang="en-US" smtClean="0"/>
              <a:t>6/4/2016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B6F1DA-C45F-4EA2-8ED6-01C0EF6A27E7}" type="slidenum">
              <a:rPr lang="en-US" smtClean="0"/>
              <a:t>‹#›</a:t>
            </a:fld>
            <a:endParaRPr lang="en-US"/>
          </a:p>
        </p:txBody>
      </p:sp>
    </p:spTree>
    <p:extLst>
      <p:ext uri="{BB962C8B-B14F-4D97-AF65-F5344CB8AC3E}">
        <p14:creationId xmlns:p14="http://schemas.microsoft.com/office/powerpoint/2010/main" val="2871110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E45B82-0882-402F-8975-3D4BE35CC596}" type="datetimeFigureOut">
              <a:rPr lang="en-US" smtClean="0"/>
              <a:t>6/4/2016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B6F1DA-C45F-4EA2-8ED6-01C0EF6A27E7}" type="slidenum">
              <a:rPr lang="en-US" smtClean="0"/>
              <a:t>‹#›</a:t>
            </a:fld>
            <a:endParaRPr lang="en-US"/>
          </a:p>
        </p:txBody>
      </p:sp>
    </p:spTree>
    <p:extLst>
      <p:ext uri="{BB962C8B-B14F-4D97-AF65-F5344CB8AC3E}">
        <p14:creationId xmlns:p14="http://schemas.microsoft.com/office/powerpoint/2010/main" val="1221099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E45B82-0882-402F-8975-3D4BE35CC596}" type="datetimeFigureOut">
              <a:rPr lang="en-US" smtClean="0"/>
              <a:t>6/4/2016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B6F1DA-C45F-4EA2-8ED6-01C0EF6A27E7}" type="slidenum">
              <a:rPr lang="en-US" smtClean="0"/>
              <a:t>‹#›</a:t>
            </a:fld>
            <a:endParaRPr lang="en-US"/>
          </a:p>
        </p:txBody>
      </p:sp>
    </p:spTree>
    <p:extLst>
      <p:ext uri="{BB962C8B-B14F-4D97-AF65-F5344CB8AC3E}">
        <p14:creationId xmlns:p14="http://schemas.microsoft.com/office/powerpoint/2010/main" val="3296562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E45B82-0882-402F-8975-3D4BE35CC596}" type="datetimeFigureOut">
              <a:rPr lang="en-US" smtClean="0"/>
              <a:t>6/4/2016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B6F1DA-C45F-4EA2-8ED6-01C0EF6A27E7}" type="slidenum">
              <a:rPr lang="en-US" smtClean="0"/>
              <a:t>‹#›</a:t>
            </a:fld>
            <a:endParaRPr lang="en-US"/>
          </a:p>
        </p:txBody>
      </p:sp>
    </p:spTree>
    <p:extLst>
      <p:ext uri="{BB962C8B-B14F-4D97-AF65-F5344CB8AC3E}">
        <p14:creationId xmlns:p14="http://schemas.microsoft.com/office/powerpoint/2010/main" val="193882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E45B82-0882-402F-8975-3D4BE35CC596}" type="datetimeFigureOut">
              <a:rPr lang="en-US" smtClean="0"/>
              <a:t>6/4/2016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B6F1DA-C45F-4EA2-8ED6-01C0EF6A27E7}" type="slidenum">
              <a:rPr lang="en-US" smtClean="0"/>
              <a:t>‹#›</a:t>
            </a:fld>
            <a:endParaRPr lang="en-US"/>
          </a:p>
        </p:txBody>
      </p:sp>
    </p:spTree>
    <p:extLst>
      <p:ext uri="{BB962C8B-B14F-4D97-AF65-F5344CB8AC3E}">
        <p14:creationId xmlns:p14="http://schemas.microsoft.com/office/powerpoint/2010/main" val="4121345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FE45B82-0882-402F-8975-3D4BE35CC596}" type="datetimeFigureOut">
              <a:rPr lang="en-US" smtClean="0"/>
              <a:t>6/4/2016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B6F1DA-C45F-4EA2-8ED6-01C0EF6A27E7}" type="slidenum">
              <a:rPr lang="en-US" smtClean="0"/>
              <a:t>‹#›</a:t>
            </a:fld>
            <a:endParaRPr lang="en-US"/>
          </a:p>
        </p:txBody>
      </p:sp>
    </p:spTree>
    <p:extLst>
      <p:ext uri="{BB962C8B-B14F-4D97-AF65-F5344CB8AC3E}">
        <p14:creationId xmlns:p14="http://schemas.microsoft.com/office/powerpoint/2010/main" val="3581260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FE45B82-0882-402F-8975-3D4BE35CC596}" type="datetimeFigureOut">
              <a:rPr lang="en-US" smtClean="0"/>
              <a:t>6/4/2016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B6F1DA-C45F-4EA2-8ED6-01C0EF6A27E7}" type="slidenum">
              <a:rPr lang="en-US" smtClean="0"/>
              <a:t>‹#›</a:t>
            </a:fld>
            <a:endParaRPr lang="en-US"/>
          </a:p>
        </p:txBody>
      </p:sp>
    </p:spTree>
    <p:extLst>
      <p:ext uri="{BB962C8B-B14F-4D97-AF65-F5344CB8AC3E}">
        <p14:creationId xmlns:p14="http://schemas.microsoft.com/office/powerpoint/2010/main" val="2742036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FE45B82-0882-402F-8975-3D4BE35CC596}" type="datetimeFigureOut">
              <a:rPr lang="en-US" smtClean="0"/>
              <a:t>6/4/2016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B6F1DA-C45F-4EA2-8ED6-01C0EF6A27E7}" type="slidenum">
              <a:rPr lang="en-US" smtClean="0"/>
              <a:t>‹#›</a:t>
            </a:fld>
            <a:endParaRPr lang="en-US"/>
          </a:p>
        </p:txBody>
      </p:sp>
    </p:spTree>
    <p:extLst>
      <p:ext uri="{BB962C8B-B14F-4D97-AF65-F5344CB8AC3E}">
        <p14:creationId xmlns:p14="http://schemas.microsoft.com/office/powerpoint/2010/main" val="3880200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E45B82-0882-402F-8975-3D4BE35CC596}" type="datetimeFigureOut">
              <a:rPr lang="en-US" smtClean="0"/>
              <a:t>6/4/2016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B6F1DA-C45F-4EA2-8ED6-01C0EF6A27E7}" type="slidenum">
              <a:rPr lang="en-US" smtClean="0"/>
              <a:t>‹#›</a:t>
            </a:fld>
            <a:endParaRPr lang="en-US"/>
          </a:p>
        </p:txBody>
      </p:sp>
    </p:spTree>
    <p:extLst>
      <p:ext uri="{BB962C8B-B14F-4D97-AF65-F5344CB8AC3E}">
        <p14:creationId xmlns:p14="http://schemas.microsoft.com/office/powerpoint/2010/main" val="294204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E45B82-0882-402F-8975-3D4BE35CC596}" type="datetimeFigureOut">
              <a:rPr lang="en-US" smtClean="0"/>
              <a:t>6/4/2016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B6F1DA-C45F-4EA2-8ED6-01C0EF6A27E7}" type="slidenum">
              <a:rPr lang="en-US" smtClean="0"/>
              <a:t>‹#›</a:t>
            </a:fld>
            <a:endParaRPr lang="en-US"/>
          </a:p>
        </p:txBody>
      </p:sp>
    </p:spTree>
    <p:extLst>
      <p:ext uri="{BB962C8B-B14F-4D97-AF65-F5344CB8AC3E}">
        <p14:creationId xmlns:p14="http://schemas.microsoft.com/office/powerpoint/2010/main" val="826601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E45B82-0882-402F-8975-3D4BE35CC596}" type="datetimeFigureOut">
              <a:rPr lang="en-US" smtClean="0"/>
              <a:t>6/4/2016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B6F1DA-C45F-4EA2-8ED6-01C0EF6A27E7}" type="slidenum">
              <a:rPr lang="en-US" smtClean="0"/>
              <a:t>‹#›</a:t>
            </a:fld>
            <a:endParaRPr lang="en-US"/>
          </a:p>
        </p:txBody>
      </p:sp>
    </p:spTree>
    <p:extLst>
      <p:ext uri="{BB962C8B-B14F-4D97-AF65-F5344CB8AC3E}">
        <p14:creationId xmlns:p14="http://schemas.microsoft.com/office/powerpoint/2010/main" val="3649547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E45B82-0882-402F-8975-3D4BE35CC596}" type="datetimeFigureOut">
              <a:rPr lang="en-US" smtClean="0"/>
              <a:t>6/4/2016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B6F1DA-C45F-4EA2-8ED6-01C0EF6A27E7}" type="slidenum">
              <a:rPr lang="en-US" smtClean="0"/>
              <a:t>‹#›</a:t>
            </a:fld>
            <a:endParaRPr lang="en-US"/>
          </a:p>
        </p:txBody>
      </p:sp>
    </p:spTree>
    <p:extLst>
      <p:ext uri="{BB962C8B-B14F-4D97-AF65-F5344CB8AC3E}">
        <p14:creationId xmlns:p14="http://schemas.microsoft.com/office/powerpoint/2010/main" val="4053943210"/>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Process Costing</a:t>
            </a:r>
            <a:endParaRPr lang="en-US" dirty="0"/>
          </a:p>
        </p:txBody>
      </p:sp>
      <p:sp>
        <p:nvSpPr>
          <p:cNvPr id="3" name="Subtitle 2"/>
          <p:cNvSpPr>
            <a:spLocks noGrp="1"/>
          </p:cNvSpPr>
          <p:nvPr>
            <p:ph type="subTitle" idx="1"/>
          </p:nvPr>
        </p:nvSpPr>
        <p:spPr/>
        <p:txBody>
          <a:bodyPr/>
          <a:lstStyle/>
          <a:p>
            <a:r>
              <a:rPr lang="en-US" dirty="0" smtClean="0"/>
              <a:t>A Comprehensive Example</a:t>
            </a:r>
          </a:p>
          <a:p>
            <a:endParaRPr lang="en-US" dirty="0"/>
          </a:p>
        </p:txBody>
      </p:sp>
    </p:spTree>
    <p:extLst>
      <p:ext uri="{BB962C8B-B14F-4D97-AF65-F5344CB8AC3E}">
        <p14:creationId xmlns:p14="http://schemas.microsoft.com/office/powerpoint/2010/main" val="31447417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08373"/>
            <a:ext cx="8305800" cy="582228"/>
          </a:xfrm>
        </p:spPr>
        <p:txBody>
          <a:bodyPr>
            <a:normAutofit fontScale="90000"/>
          </a:bodyPr>
          <a:lstStyle/>
          <a:p>
            <a:r>
              <a:rPr lang="en-US" dirty="0" smtClean="0"/>
              <a:t>PROCESSING </a:t>
            </a:r>
            <a:r>
              <a:rPr lang="en-US" dirty="0"/>
              <a:t>S</a:t>
            </a:r>
            <a:r>
              <a:rPr lang="en-US" dirty="0" smtClean="0"/>
              <a:t>TAGES</a:t>
            </a:r>
            <a:endParaRPr lang="en-US" dirty="0"/>
          </a:p>
        </p:txBody>
      </p:sp>
      <p:sp>
        <p:nvSpPr>
          <p:cNvPr id="3" name="Content Placeholder 2"/>
          <p:cNvSpPr>
            <a:spLocks noGrp="1"/>
          </p:cNvSpPr>
          <p:nvPr>
            <p:ph idx="1"/>
          </p:nvPr>
        </p:nvSpPr>
        <p:spPr>
          <a:xfrm>
            <a:off x="457200" y="1371600"/>
            <a:ext cx="8229600" cy="4754564"/>
          </a:xfrm>
        </p:spPr>
        <p:txBody>
          <a:bodyPr>
            <a:normAutofit/>
          </a:bodyPr>
          <a:lstStyle/>
          <a:p>
            <a:r>
              <a:rPr lang="en-US" sz="2400" dirty="0" smtClean="0"/>
              <a:t>There are four processing stages during a month</a:t>
            </a:r>
          </a:p>
          <a:p>
            <a:r>
              <a:rPr lang="en-US" sz="2400" dirty="0" smtClean="0"/>
              <a:t>Beginning WIP Units (units begun but not finished)</a:t>
            </a:r>
          </a:p>
          <a:p>
            <a:r>
              <a:rPr lang="en-US" sz="2400" dirty="0" smtClean="0"/>
              <a:t>Units added during the month</a:t>
            </a:r>
          </a:p>
          <a:p>
            <a:pPr lvl="1"/>
            <a:r>
              <a:rPr lang="en-US" sz="2000" dirty="0"/>
              <a:t>Both of these comprise total units in the Department </a:t>
            </a:r>
            <a:r>
              <a:rPr lang="en-US" sz="2000" dirty="0" smtClean="0"/>
              <a:t>during the month.  At month end, these units either are </a:t>
            </a:r>
          </a:p>
          <a:p>
            <a:r>
              <a:rPr lang="en-US" sz="2400" dirty="0" smtClean="0"/>
              <a:t>Units completed and transferred to another </a:t>
            </a:r>
            <a:r>
              <a:rPr lang="en-US" sz="2400" dirty="0" err="1" smtClean="0"/>
              <a:t>dept</a:t>
            </a:r>
            <a:endParaRPr lang="en-US" sz="2400" dirty="0" smtClean="0"/>
          </a:p>
          <a:p>
            <a:r>
              <a:rPr lang="en-US" sz="2400" dirty="0" smtClean="0"/>
              <a:t>Ending WIP Units </a:t>
            </a:r>
            <a:endParaRPr lang="en-US" sz="2400" dirty="0"/>
          </a:p>
          <a:p>
            <a:r>
              <a:rPr lang="en-US" sz="2400" dirty="0"/>
              <a:t>Both of these totals should agree</a:t>
            </a:r>
          </a:p>
          <a:p>
            <a:endParaRPr lang="en-US" dirty="0" smtClean="0"/>
          </a:p>
          <a:p>
            <a:pPr marL="114300" indent="0">
              <a:buNone/>
            </a:pPr>
            <a:r>
              <a:rPr lang="en-US" sz="1800" dirty="0" smtClean="0"/>
              <a:t>		</a:t>
            </a:r>
          </a:p>
        </p:txBody>
      </p:sp>
      <p:graphicFrame>
        <p:nvGraphicFramePr>
          <p:cNvPr id="8" name="Table 7"/>
          <p:cNvGraphicFramePr>
            <a:graphicFrameLocks noGrp="1"/>
          </p:cNvGraphicFramePr>
          <p:nvPr>
            <p:extLst>
              <p:ext uri="{D42A27DB-BD31-4B8C-83A1-F6EECF244321}">
                <p14:modId xmlns:p14="http://schemas.microsoft.com/office/powerpoint/2010/main" val="3762783374"/>
              </p:ext>
            </p:extLst>
          </p:nvPr>
        </p:nvGraphicFramePr>
        <p:xfrm>
          <a:off x="1473200" y="4800600"/>
          <a:ext cx="6700520" cy="1569720"/>
        </p:xfrm>
        <a:graphic>
          <a:graphicData uri="http://schemas.openxmlformats.org/drawingml/2006/table">
            <a:tbl>
              <a:tblPr firstRow="1" bandRow="1">
                <a:tableStyleId>{5C22544A-7EE6-4342-B048-85BDC9FD1C3A}</a:tableStyleId>
              </a:tblPr>
              <a:tblGrid>
                <a:gridCol w="1320800">
                  <a:extLst>
                    <a:ext uri="{9D8B030D-6E8A-4147-A177-3AD203B41FA5}">
                      <a16:colId xmlns:a16="http://schemas.microsoft.com/office/drawing/2014/main" val="20000"/>
                    </a:ext>
                  </a:extLst>
                </a:gridCol>
                <a:gridCol w="277707">
                  <a:extLst>
                    <a:ext uri="{9D8B030D-6E8A-4147-A177-3AD203B41FA5}">
                      <a16:colId xmlns:a16="http://schemas.microsoft.com/office/drawing/2014/main" val="20001"/>
                    </a:ext>
                  </a:extLst>
                </a:gridCol>
                <a:gridCol w="1449493">
                  <a:extLst>
                    <a:ext uri="{9D8B030D-6E8A-4147-A177-3AD203B41FA5}">
                      <a16:colId xmlns:a16="http://schemas.microsoft.com/office/drawing/2014/main" val="20002"/>
                    </a:ext>
                  </a:extLst>
                </a:gridCol>
                <a:gridCol w="277707">
                  <a:extLst>
                    <a:ext uri="{9D8B030D-6E8A-4147-A177-3AD203B41FA5}">
                      <a16:colId xmlns:a16="http://schemas.microsoft.com/office/drawing/2014/main" val="20003"/>
                    </a:ext>
                  </a:extLst>
                </a:gridCol>
                <a:gridCol w="1945640">
                  <a:extLst>
                    <a:ext uri="{9D8B030D-6E8A-4147-A177-3AD203B41FA5}">
                      <a16:colId xmlns:a16="http://schemas.microsoft.com/office/drawing/2014/main" val="20004"/>
                    </a:ext>
                  </a:extLst>
                </a:gridCol>
                <a:gridCol w="1429173">
                  <a:extLst>
                    <a:ext uri="{9D8B030D-6E8A-4147-A177-3AD203B41FA5}">
                      <a16:colId xmlns:a16="http://schemas.microsoft.com/office/drawing/2014/main" val="20005"/>
                    </a:ext>
                  </a:extLst>
                </a:gridCol>
              </a:tblGrid>
              <a:tr h="392430">
                <a:tc>
                  <a:txBody>
                    <a:bodyPr/>
                    <a:lstStyle/>
                    <a:p>
                      <a:endParaRPr lang="en-US" sz="1400" dirty="0"/>
                    </a:p>
                  </a:txBody>
                  <a:tcPr marL="121920" marR="121920" marT="34290" marB="34290"/>
                </a:tc>
                <a:tc>
                  <a:txBody>
                    <a:bodyPr/>
                    <a:lstStyle/>
                    <a:p>
                      <a:endParaRPr lang="en-US" sz="1400" dirty="0"/>
                    </a:p>
                  </a:txBody>
                  <a:tcPr marL="121920" marR="121920" marT="34290" marB="34290"/>
                </a:tc>
                <a:tc>
                  <a:txBody>
                    <a:bodyPr/>
                    <a:lstStyle/>
                    <a:p>
                      <a:endParaRPr lang="en-US" sz="1400"/>
                    </a:p>
                  </a:txBody>
                  <a:tcPr marL="121920" marR="121920" marT="34290" marB="34290"/>
                </a:tc>
                <a:tc>
                  <a:txBody>
                    <a:bodyPr/>
                    <a:lstStyle/>
                    <a:p>
                      <a:endParaRPr lang="en-US" sz="1400"/>
                    </a:p>
                  </a:txBody>
                  <a:tcPr marL="121920" marR="121920" marT="34290" marB="34290"/>
                </a:tc>
                <a:tc>
                  <a:txBody>
                    <a:bodyPr/>
                    <a:lstStyle/>
                    <a:p>
                      <a:endParaRPr lang="en-US" sz="1400"/>
                    </a:p>
                  </a:txBody>
                  <a:tcPr marL="121920" marR="121920" marT="34290" marB="34290"/>
                </a:tc>
                <a:tc>
                  <a:txBody>
                    <a:bodyPr/>
                    <a:lstStyle/>
                    <a:p>
                      <a:endParaRPr lang="en-US" sz="1400" dirty="0"/>
                    </a:p>
                  </a:txBody>
                  <a:tcPr marL="121920" marR="121920" marT="34290" marB="34290"/>
                </a:tc>
                <a:extLst>
                  <a:ext uri="{0D108BD9-81ED-4DB2-BD59-A6C34878D82A}">
                    <a16:rowId xmlns:a16="http://schemas.microsoft.com/office/drawing/2014/main" val="10000"/>
                  </a:ext>
                </a:extLst>
              </a:tr>
              <a:tr h="392430">
                <a:tc>
                  <a:txBody>
                    <a:bodyPr/>
                    <a:lstStyle/>
                    <a:p>
                      <a:r>
                        <a:rPr lang="en-US" sz="1400" dirty="0" smtClean="0"/>
                        <a:t>BWIP</a:t>
                      </a:r>
                      <a:endParaRPr lang="en-US" sz="1400" dirty="0"/>
                    </a:p>
                  </a:txBody>
                  <a:tcPr marL="121920" marR="121920" marT="34290" marB="34290"/>
                </a:tc>
                <a:tc>
                  <a:txBody>
                    <a:bodyPr/>
                    <a:lstStyle/>
                    <a:p>
                      <a:endParaRPr lang="en-US" sz="1400"/>
                    </a:p>
                  </a:txBody>
                  <a:tcPr marL="121920" marR="121920" marT="34290" marB="34290"/>
                </a:tc>
                <a:tc>
                  <a:txBody>
                    <a:bodyPr/>
                    <a:lstStyle/>
                    <a:p>
                      <a:r>
                        <a:rPr lang="en-US" sz="1400" dirty="0" smtClean="0"/>
                        <a:t>  30,000</a:t>
                      </a:r>
                      <a:endParaRPr lang="en-US" sz="1400" dirty="0"/>
                    </a:p>
                  </a:txBody>
                  <a:tcPr marL="121920" marR="121920" marT="34290" marB="34290"/>
                </a:tc>
                <a:tc>
                  <a:txBody>
                    <a:bodyPr/>
                    <a:lstStyle/>
                    <a:p>
                      <a:endParaRPr lang="en-US" sz="1400"/>
                    </a:p>
                  </a:txBody>
                  <a:tcPr marL="121920" marR="121920" marT="34290" marB="34290"/>
                </a:tc>
                <a:tc>
                  <a:txBody>
                    <a:bodyPr/>
                    <a:lstStyle/>
                    <a:p>
                      <a:r>
                        <a:rPr lang="en-US" sz="1400" dirty="0" smtClean="0"/>
                        <a:t>Transferred</a:t>
                      </a:r>
                      <a:endParaRPr lang="en-US" sz="1400" dirty="0"/>
                    </a:p>
                  </a:txBody>
                  <a:tcPr marL="121920" marR="121920" marT="34290" marB="34290"/>
                </a:tc>
                <a:tc>
                  <a:txBody>
                    <a:bodyPr/>
                    <a:lstStyle/>
                    <a:p>
                      <a:r>
                        <a:rPr lang="en-US" sz="1400" dirty="0" smtClean="0"/>
                        <a:t>370,000</a:t>
                      </a:r>
                    </a:p>
                  </a:txBody>
                  <a:tcPr marL="121920" marR="121920" marT="34290" marB="34290"/>
                </a:tc>
                <a:extLst>
                  <a:ext uri="{0D108BD9-81ED-4DB2-BD59-A6C34878D82A}">
                    <a16:rowId xmlns:a16="http://schemas.microsoft.com/office/drawing/2014/main" val="10001"/>
                  </a:ext>
                </a:extLst>
              </a:tr>
              <a:tr h="392430">
                <a:tc>
                  <a:txBody>
                    <a:bodyPr/>
                    <a:lstStyle/>
                    <a:p>
                      <a:r>
                        <a:rPr lang="en-US" sz="1400" dirty="0" smtClean="0"/>
                        <a:t>Added</a:t>
                      </a:r>
                      <a:endParaRPr lang="en-US" sz="1400" dirty="0"/>
                    </a:p>
                  </a:txBody>
                  <a:tcPr marL="121920" marR="121920" marT="34290" marB="34290"/>
                </a:tc>
                <a:tc>
                  <a:txBody>
                    <a:bodyPr/>
                    <a:lstStyle/>
                    <a:p>
                      <a:endParaRPr lang="en-US" sz="1400"/>
                    </a:p>
                  </a:txBody>
                  <a:tcPr marL="121920" marR="121920" marT="34290" marB="34290"/>
                </a:tc>
                <a:tc>
                  <a:txBody>
                    <a:bodyPr/>
                    <a:lstStyle/>
                    <a:p>
                      <a:r>
                        <a:rPr lang="en-US" sz="1400" u="sng" dirty="0" smtClean="0"/>
                        <a:t> 420,000</a:t>
                      </a:r>
                      <a:endParaRPr lang="en-US" sz="1400" u="sng" dirty="0"/>
                    </a:p>
                  </a:txBody>
                  <a:tcPr marL="121920" marR="121920" marT="34290" marB="34290"/>
                </a:tc>
                <a:tc>
                  <a:txBody>
                    <a:bodyPr/>
                    <a:lstStyle/>
                    <a:p>
                      <a:endParaRPr lang="en-US" sz="1400"/>
                    </a:p>
                  </a:txBody>
                  <a:tcPr marL="121920" marR="121920" marT="34290" marB="34290"/>
                </a:tc>
                <a:tc>
                  <a:txBody>
                    <a:bodyPr/>
                    <a:lstStyle/>
                    <a:p>
                      <a:r>
                        <a:rPr lang="en-US" sz="1400" dirty="0" smtClean="0"/>
                        <a:t>EWIP</a:t>
                      </a:r>
                      <a:endParaRPr lang="en-US" sz="1400" dirty="0"/>
                    </a:p>
                  </a:txBody>
                  <a:tcPr marL="121920" marR="121920" marT="34290" marB="34290"/>
                </a:tc>
                <a:tc>
                  <a:txBody>
                    <a:bodyPr/>
                    <a:lstStyle/>
                    <a:p>
                      <a:r>
                        <a:rPr lang="en-US" sz="1400" u="sng" dirty="0" smtClean="0"/>
                        <a:t>  80,000</a:t>
                      </a:r>
                      <a:endParaRPr lang="en-US" sz="1400" u="sng" dirty="0"/>
                    </a:p>
                  </a:txBody>
                  <a:tcPr marL="121920" marR="121920" marT="34290" marB="34290"/>
                </a:tc>
                <a:extLst>
                  <a:ext uri="{0D108BD9-81ED-4DB2-BD59-A6C34878D82A}">
                    <a16:rowId xmlns:a16="http://schemas.microsoft.com/office/drawing/2014/main" val="10002"/>
                  </a:ext>
                </a:extLst>
              </a:tr>
              <a:tr h="392430">
                <a:tc>
                  <a:txBody>
                    <a:bodyPr/>
                    <a:lstStyle/>
                    <a:p>
                      <a:r>
                        <a:rPr lang="en-US" sz="1400" dirty="0" smtClean="0"/>
                        <a:t>Total</a:t>
                      </a:r>
                      <a:endParaRPr lang="en-US" sz="1400" dirty="0"/>
                    </a:p>
                  </a:txBody>
                  <a:tcPr marL="121920" marR="121920" marT="34290" marB="34290"/>
                </a:tc>
                <a:tc>
                  <a:txBody>
                    <a:bodyPr/>
                    <a:lstStyle/>
                    <a:p>
                      <a:endParaRPr lang="en-US" sz="1400"/>
                    </a:p>
                  </a:txBody>
                  <a:tcPr marL="121920" marR="121920" marT="34290" marB="34290"/>
                </a:tc>
                <a:tc>
                  <a:txBody>
                    <a:bodyPr/>
                    <a:lstStyle/>
                    <a:p>
                      <a:r>
                        <a:rPr lang="en-US" sz="1400" dirty="0" smtClean="0"/>
                        <a:t> 450,000</a:t>
                      </a:r>
                      <a:endParaRPr lang="en-US" sz="1400" dirty="0"/>
                    </a:p>
                  </a:txBody>
                  <a:tcPr marL="121920" marR="121920" marT="34290" marB="34290"/>
                </a:tc>
                <a:tc>
                  <a:txBody>
                    <a:bodyPr/>
                    <a:lstStyle/>
                    <a:p>
                      <a:endParaRPr lang="en-US" sz="1400"/>
                    </a:p>
                  </a:txBody>
                  <a:tcPr marL="121920" marR="121920" marT="34290" marB="34290"/>
                </a:tc>
                <a:tc>
                  <a:txBody>
                    <a:bodyPr/>
                    <a:lstStyle/>
                    <a:p>
                      <a:r>
                        <a:rPr lang="en-US" sz="1400" dirty="0" smtClean="0"/>
                        <a:t>Total</a:t>
                      </a:r>
                      <a:endParaRPr lang="en-US" sz="1400" dirty="0"/>
                    </a:p>
                  </a:txBody>
                  <a:tcPr marL="121920" marR="121920" marT="34290" marB="34290"/>
                </a:tc>
                <a:tc>
                  <a:txBody>
                    <a:bodyPr/>
                    <a:lstStyle/>
                    <a:p>
                      <a:endParaRPr lang="en-US" sz="1400" dirty="0"/>
                    </a:p>
                  </a:txBody>
                  <a:tcPr marL="121920" marR="121920" marT="34290" marB="34290"/>
                </a:tc>
                <a:extLst>
                  <a:ext uri="{0D108BD9-81ED-4DB2-BD59-A6C34878D82A}">
                    <a16:rowId xmlns:a16="http://schemas.microsoft.com/office/drawing/2014/main" val="10003"/>
                  </a:ext>
                </a:extLst>
              </a:tr>
            </a:tbl>
          </a:graphicData>
        </a:graphic>
      </p:graphicFrame>
      <p:cxnSp>
        <p:nvCxnSpPr>
          <p:cNvPr id="10" name="Straight Arrow Connector 9"/>
          <p:cNvCxnSpPr/>
          <p:nvPr/>
        </p:nvCxnSpPr>
        <p:spPr>
          <a:xfrm flipV="1">
            <a:off x="4267200" y="5405247"/>
            <a:ext cx="609600" cy="6286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4267200" y="5943600"/>
            <a:ext cx="812800" cy="1714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63802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08373"/>
            <a:ext cx="8305800" cy="582228"/>
          </a:xfrm>
        </p:spPr>
        <p:txBody>
          <a:bodyPr>
            <a:normAutofit fontScale="90000"/>
          </a:bodyPr>
          <a:lstStyle/>
          <a:p>
            <a:r>
              <a:rPr lang="en-US" dirty="0" smtClean="0"/>
              <a:t>PROCESSING </a:t>
            </a:r>
            <a:r>
              <a:rPr lang="en-US" dirty="0"/>
              <a:t>S</a:t>
            </a:r>
            <a:r>
              <a:rPr lang="en-US" dirty="0" smtClean="0"/>
              <a:t>TAGES</a:t>
            </a:r>
            <a:endParaRPr lang="en-US" dirty="0"/>
          </a:p>
        </p:txBody>
      </p:sp>
      <p:sp>
        <p:nvSpPr>
          <p:cNvPr id="3" name="Content Placeholder 2"/>
          <p:cNvSpPr>
            <a:spLocks noGrp="1"/>
          </p:cNvSpPr>
          <p:nvPr>
            <p:ph idx="1"/>
          </p:nvPr>
        </p:nvSpPr>
        <p:spPr>
          <a:xfrm>
            <a:off x="457200" y="1371600"/>
            <a:ext cx="8229600" cy="4754564"/>
          </a:xfrm>
        </p:spPr>
        <p:txBody>
          <a:bodyPr>
            <a:normAutofit/>
          </a:bodyPr>
          <a:lstStyle/>
          <a:p>
            <a:r>
              <a:rPr lang="en-US" sz="2400" dirty="0" smtClean="0"/>
              <a:t>There are four processing stages during a month</a:t>
            </a:r>
          </a:p>
          <a:p>
            <a:r>
              <a:rPr lang="en-US" sz="2400" dirty="0" smtClean="0"/>
              <a:t>Beginning WIP Units (units begun but not finished)</a:t>
            </a:r>
          </a:p>
          <a:p>
            <a:r>
              <a:rPr lang="en-US" sz="2400" dirty="0" smtClean="0"/>
              <a:t>Units added during the month</a:t>
            </a:r>
          </a:p>
          <a:p>
            <a:pPr lvl="1"/>
            <a:r>
              <a:rPr lang="en-US" sz="2000" dirty="0"/>
              <a:t>Both of these comprise total units in the Department </a:t>
            </a:r>
            <a:r>
              <a:rPr lang="en-US" sz="2000" dirty="0" smtClean="0"/>
              <a:t>during the month.  At month end, these units either are </a:t>
            </a:r>
          </a:p>
          <a:p>
            <a:r>
              <a:rPr lang="en-US" sz="2400" dirty="0" smtClean="0"/>
              <a:t>Units completed and transferred to another </a:t>
            </a:r>
            <a:r>
              <a:rPr lang="en-US" sz="2400" dirty="0" err="1" smtClean="0"/>
              <a:t>dept</a:t>
            </a:r>
            <a:endParaRPr lang="en-US" sz="2400" dirty="0" smtClean="0"/>
          </a:p>
          <a:p>
            <a:r>
              <a:rPr lang="en-US" sz="2400" dirty="0" smtClean="0"/>
              <a:t>Ending WIP Units </a:t>
            </a:r>
            <a:endParaRPr lang="en-US" sz="2400" dirty="0"/>
          </a:p>
          <a:p>
            <a:r>
              <a:rPr lang="en-US" sz="2400" dirty="0"/>
              <a:t>Both of these totals should </a:t>
            </a:r>
            <a:r>
              <a:rPr lang="en-US" dirty="0"/>
              <a:t>agree</a:t>
            </a:r>
          </a:p>
          <a:p>
            <a:endParaRPr lang="en-US" dirty="0" smtClean="0"/>
          </a:p>
          <a:p>
            <a:pPr marL="114300" indent="0">
              <a:buNone/>
            </a:pPr>
            <a:r>
              <a:rPr lang="en-US" sz="1800" dirty="0" smtClean="0"/>
              <a:t>		</a:t>
            </a:r>
          </a:p>
        </p:txBody>
      </p:sp>
      <p:graphicFrame>
        <p:nvGraphicFramePr>
          <p:cNvPr id="8" name="Table 7"/>
          <p:cNvGraphicFramePr>
            <a:graphicFrameLocks noGrp="1"/>
          </p:cNvGraphicFramePr>
          <p:nvPr>
            <p:extLst>
              <p:ext uri="{D42A27DB-BD31-4B8C-83A1-F6EECF244321}">
                <p14:modId xmlns:p14="http://schemas.microsoft.com/office/powerpoint/2010/main" val="2232440276"/>
              </p:ext>
            </p:extLst>
          </p:nvPr>
        </p:nvGraphicFramePr>
        <p:xfrm>
          <a:off x="1473200" y="4800600"/>
          <a:ext cx="6700520" cy="1569720"/>
        </p:xfrm>
        <a:graphic>
          <a:graphicData uri="http://schemas.openxmlformats.org/drawingml/2006/table">
            <a:tbl>
              <a:tblPr firstRow="1" bandRow="1">
                <a:tableStyleId>{5C22544A-7EE6-4342-B048-85BDC9FD1C3A}</a:tableStyleId>
              </a:tblPr>
              <a:tblGrid>
                <a:gridCol w="1320800">
                  <a:extLst>
                    <a:ext uri="{9D8B030D-6E8A-4147-A177-3AD203B41FA5}">
                      <a16:colId xmlns:a16="http://schemas.microsoft.com/office/drawing/2014/main" val="20000"/>
                    </a:ext>
                  </a:extLst>
                </a:gridCol>
                <a:gridCol w="277707">
                  <a:extLst>
                    <a:ext uri="{9D8B030D-6E8A-4147-A177-3AD203B41FA5}">
                      <a16:colId xmlns:a16="http://schemas.microsoft.com/office/drawing/2014/main" val="20001"/>
                    </a:ext>
                  </a:extLst>
                </a:gridCol>
                <a:gridCol w="1449493">
                  <a:extLst>
                    <a:ext uri="{9D8B030D-6E8A-4147-A177-3AD203B41FA5}">
                      <a16:colId xmlns:a16="http://schemas.microsoft.com/office/drawing/2014/main" val="20002"/>
                    </a:ext>
                  </a:extLst>
                </a:gridCol>
                <a:gridCol w="277707">
                  <a:extLst>
                    <a:ext uri="{9D8B030D-6E8A-4147-A177-3AD203B41FA5}">
                      <a16:colId xmlns:a16="http://schemas.microsoft.com/office/drawing/2014/main" val="20003"/>
                    </a:ext>
                  </a:extLst>
                </a:gridCol>
                <a:gridCol w="1945640">
                  <a:extLst>
                    <a:ext uri="{9D8B030D-6E8A-4147-A177-3AD203B41FA5}">
                      <a16:colId xmlns:a16="http://schemas.microsoft.com/office/drawing/2014/main" val="20004"/>
                    </a:ext>
                  </a:extLst>
                </a:gridCol>
                <a:gridCol w="1429173">
                  <a:extLst>
                    <a:ext uri="{9D8B030D-6E8A-4147-A177-3AD203B41FA5}">
                      <a16:colId xmlns:a16="http://schemas.microsoft.com/office/drawing/2014/main" val="20005"/>
                    </a:ext>
                  </a:extLst>
                </a:gridCol>
              </a:tblGrid>
              <a:tr h="392430">
                <a:tc>
                  <a:txBody>
                    <a:bodyPr/>
                    <a:lstStyle/>
                    <a:p>
                      <a:endParaRPr lang="en-US" sz="1400" dirty="0"/>
                    </a:p>
                  </a:txBody>
                  <a:tcPr marL="121920" marR="121920" marT="34290" marB="34290"/>
                </a:tc>
                <a:tc>
                  <a:txBody>
                    <a:bodyPr/>
                    <a:lstStyle/>
                    <a:p>
                      <a:endParaRPr lang="en-US" sz="1400" dirty="0"/>
                    </a:p>
                  </a:txBody>
                  <a:tcPr marL="121920" marR="121920" marT="34290" marB="34290"/>
                </a:tc>
                <a:tc>
                  <a:txBody>
                    <a:bodyPr/>
                    <a:lstStyle/>
                    <a:p>
                      <a:endParaRPr lang="en-US" sz="1400"/>
                    </a:p>
                  </a:txBody>
                  <a:tcPr marL="121920" marR="121920" marT="34290" marB="34290"/>
                </a:tc>
                <a:tc>
                  <a:txBody>
                    <a:bodyPr/>
                    <a:lstStyle/>
                    <a:p>
                      <a:endParaRPr lang="en-US" sz="1400"/>
                    </a:p>
                  </a:txBody>
                  <a:tcPr marL="121920" marR="121920" marT="34290" marB="34290"/>
                </a:tc>
                <a:tc>
                  <a:txBody>
                    <a:bodyPr/>
                    <a:lstStyle/>
                    <a:p>
                      <a:endParaRPr lang="en-US" sz="1400" dirty="0"/>
                    </a:p>
                  </a:txBody>
                  <a:tcPr marL="121920" marR="121920" marT="34290" marB="34290"/>
                </a:tc>
                <a:tc>
                  <a:txBody>
                    <a:bodyPr/>
                    <a:lstStyle/>
                    <a:p>
                      <a:endParaRPr lang="en-US" sz="1400" dirty="0"/>
                    </a:p>
                  </a:txBody>
                  <a:tcPr marL="121920" marR="121920" marT="34290" marB="34290"/>
                </a:tc>
                <a:extLst>
                  <a:ext uri="{0D108BD9-81ED-4DB2-BD59-A6C34878D82A}">
                    <a16:rowId xmlns:a16="http://schemas.microsoft.com/office/drawing/2014/main" val="10000"/>
                  </a:ext>
                </a:extLst>
              </a:tr>
              <a:tr h="392430">
                <a:tc>
                  <a:txBody>
                    <a:bodyPr/>
                    <a:lstStyle/>
                    <a:p>
                      <a:r>
                        <a:rPr lang="en-US" sz="1400" dirty="0" smtClean="0"/>
                        <a:t>BWIP</a:t>
                      </a:r>
                      <a:endParaRPr lang="en-US" sz="1400" dirty="0"/>
                    </a:p>
                  </a:txBody>
                  <a:tcPr marL="121920" marR="121920" marT="34290" marB="34290"/>
                </a:tc>
                <a:tc>
                  <a:txBody>
                    <a:bodyPr/>
                    <a:lstStyle/>
                    <a:p>
                      <a:endParaRPr lang="en-US" sz="1400"/>
                    </a:p>
                  </a:txBody>
                  <a:tcPr marL="121920" marR="121920" marT="34290" marB="34290"/>
                </a:tc>
                <a:tc>
                  <a:txBody>
                    <a:bodyPr/>
                    <a:lstStyle/>
                    <a:p>
                      <a:r>
                        <a:rPr lang="en-US" sz="1400" dirty="0" smtClean="0"/>
                        <a:t>  30,000</a:t>
                      </a:r>
                      <a:endParaRPr lang="en-US" sz="1400" dirty="0"/>
                    </a:p>
                  </a:txBody>
                  <a:tcPr marL="121920" marR="121920" marT="34290" marB="34290"/>
                </a:tc>
                <a:tc>
                  <a:txBody>
                    <a:bodyPr/>
                    <a:lstStyle/>
                    <a:p>
                      <a:endParaRPr lang="en-US" sz="1400"/>
                    </a:p>
                  </a:txBody>
                  <a:tcPr marL="121920" marR="121920" marT="34290" marB="34290"/>
                </a:tc>
                <a:tc>
                  <a:txBody>
                    <a:bodyPr/>
                    <a:lstStyle/>
                    <a:p>
                      <a:r>
                        <a:rPr lang="en-US" sz="1400" dirty="0" smtClean="0"/>
                        <a:t>Transferred</a:t>
                      </a:r>
                      <a:endParaRPr lang="en-US" sz="1400" dirty="0"/>
                    </a:p>
                  </a:txBody>
                  <a:tcPr marL="121920" marR="121920" marT="34290" marB="34290"/>
                </a:tc>
                <a:tc>
                  <a:txBody>
                    <a:bodyPr/>
                    <a:lstStyle/>
                    <a:p>
                      <a:r>
                        <a:rPr lang="en-US" sz="1400" dirty="0" smtClean="0"/>
                        <a:t>370,000</a:t>
                      </a:r>
                    </a:p>
                  </a:txBody>
                  <a:tcPr marL="121920" marR="121920" marT="34290" marB="34290"/>
                </a:tc>
                <a:extLst>
                  <a:ext uri="{0D108BD9-81ED-4DB2-BD59-A6C34878D82A}">
                    <a16:rowId xmlns:a16="http://schemas.microsoft.com/office/drawing/2014/main" val="10001"/>
                  </a:ext>
                </a:extLst>
              </a:tr>
              <a:tr h="392430">
                <a:tc>
                  <a:txBody>
                    <a:bodyPr/>
                    <a:lstStyle/>
                    <a:p>
                      <a:r>
                        <a:rPr lang="en-US" sz="1400" dirty="0" smtClean="0"/>
                        <a:t>Added</a:t>
                      </a:r>
                      <a:endParaRPr lang="en-US" sz="1400" dirty="0"/>
                    </a:p>
                  </a:txBody>
                  <a:tcPr marL="121920" marR="121920" marT="34290" marB="34290"/>
                </a:tc>
                <a:tc>
                  <a:txBody>
                    <a:bodyPr/>
                    <a:lstStyle/>
                    <a:p>
                      <a:endParaRPr lang="en-US" sz="1400" dirty="0"/>
                    </a:p>
                  </a:txBody>
                  <a:tcPr marL="121920" marR="121920" marT="34290" marB="34290"/>
                </a:tc>
                <a:tc>
                  <a:txBody>
                    <a:bodyPr/>
                    <a:lstStyle/>
                    <a:p>
                      <a:r>
                        <a:rPr lang="en-US" sz="1400" u="sng" dirty="0" smtClean="0"/>
                        <a:t> 420,000</a:t>
                      </a:r>
                      <a:endParaRPr lang="en-US" sz="1400" u="sng" dirty="0"/>
                    </a:p>
                  </a:txBody>
                  <a:tcPr marL="121920" marR="121920" marT="34290" marB="34290"/>
                </a:tc>
                <a:tc>
                  <a:txBody>
                    <a:bodyPr/>
                    <a:lstStyle/>
                    <a:p>
                      <a:endParaRPr lang="en-US" sz="1400"/>
                    </a:p>
                  </a:txBody>
                  <a:tcPr marL="121920" marR="121920" marT="34290" marB="34290"/>
                </a:tc>
                <a:tc>
                  <a:txBody>
                    <a:bodyPr/>
                    <a:lstStyle/>
                    <a:p>
                      <a:r>
                        <a:rPr lang="en-US" sz="1400" dirty="0" smtClean="0"/>
                        <a:t>EWIP</a:t>
                      </a:r>
                      <a:endParaRPr lang="en-US" sz="1400" dirty="0"/>
                    </a:p>
                  </a:txBody>
                  <a:tcPr marL="121920" marR="121920" marT="34290" marB="34290"/>
                </a:tc>
                <a:tc>
                  <a:txBody>
                    <a:bodyPr/>
                    <a:lstStyle/>
                    <a:p>
                      <a:r>
                        <a:rPr lang="en-US" sz="1400" u="sng" dirty="0" smtClean="0"/>
                        <a:t>  80,000</a:t>
                      </a:r>
                      <a:endParaRPr lang="en-US" sz="1400" u="sng" dirty="0"/>
                    </a:p>
                  </a:txBody>
                  <a:tcPr marL="121920" marR="121920" marT="34290" marB="34290"/>
                </a:tc>
                <a:extLst>
                  <a:ext uri="{0D108BD9-81ED-4DB2-BD59-A6C34878D82A}">
                    <a16:rowId xmlns:a16="http://schemas.microsoft.com/office/drawing/2014/main" val="10002"/>
                  </a:ext>
                </a:extLst>
              </a:tr>
              <a:tr h="392430">
                <a:tc>
                  <a:txBody>
                    <a:bodyPr/>
                    <a:lstStyle/>
                    <a:p>
                      <a:r>
                        <a:rPr lang="en-US" sz="1400" dirty="0" smtClean="0"/>
                        <a:t>Total</a:t>
                      </a:r>
                      <a:endParaRPr lang="en-US" sz="1400" dirty="0"/>
                    </a:p>
                  </a:txBody>
                  <a:tcPr marL="121920" marR="121920" marT="34290" marB="34290"/>
                </a:tc>
                <a:tc>
                  <a:txBody>
                    <a:bodyPr/>
                    <a:lstStyle/>
                    <a:p>
                      <a:endParaRPr lang="en-US" sz="1400"/>
                    </a:p>
                  </a:txBody>
                  <a:tcPr marL="121920" marR="121920" marT="34290" marB="34290"/>
                </a:tc>
                <a:tc>
                  <a:txBody>
                    <a:bodyPr/>
                    <a:lstStyle/>
                    <a:p>
                      <a:r>
                        <a:rPr lang="en-US" sz="1400" dirty="0" smtClean="0"/>
                        <a:t> </a:t>
                      </a:r>
                      <a:r>
                        <a:rPr lang="en-US" sz="1400" u="dbl" baseline="0" dirty="0" smtClean="0"/>
                        <a:t>450,000</a:t>
                      </a:r>
                      <a:endParaRPr lang="en-US" sz="1400" u="dbl" baseline="0" dirty="0"/>
                    </a:p>
                  </a:txBody>
                  <a:tcPr marL="121920" marR="121920" marT="34290" marB="34290"/>
                </a:tc>
                <a:tc>
                  <a:txBody>
                    <a:bodyPr/>
                    <a:lstStyle/>
                    <a:p>
                      <a:endParaRPr lang="en-US" sz="1400" dirty="0"/>
                    </a:p>
                  </a:txBody>
                  <a:tcPr marL="121920" marR="121920" marT="34290" marB="34290"/>
                </a:tc>
                <a:tc>
                  <a:txBody>
                    <a:bodyPr/>
                    <a:lstStyle/>
                    <a:p>
                      <a:r>
                        <a:rPr lang="en-US" sz="1400" dirty="0" smtClean="0"/>
                        <a:t>Total</a:t>
                      </a:r>
                      <a:endParaRPr lang="en-US" sz="1400" dirty="0"/>
                    </a:p>
                  </a:txBody>
                  <a:tcPr marL="121920" marR="121920" marT="34290" marB="34290"/>
                </a:tc>
                <a:tc>
                  <a:txBody>
                    <a:bodyPr/>
                    <a:lstStyle/>
                    <a:p>
                      <a:r>
                        <a:rPr lang="en-US" sz="1400" u="dbl" dirty="0" smtClean="0"/>
                        <a:t>4</a:t>
                      </a:r>
                      <a:r>
                        <a:rPr lang="en-US" sz="1400" u="dbl" baseline="0" dirty="0" smtClean="0"/>
                        <a:t>50,00</a:t>
                      </a:r>
                      <a:r>
                        <a:rPr lang="en-US" sz="1400" u="dbl" dirty="0" smtClean="0"/>
                        <a:t>0</a:t>
                      </a:r>
                      <a:endParaRPr lang="en-US" sz="1400" u="dbl" dirty="0"/>
                    </a:p>
                  </a:txBody>
                  <a:tcPr marL="121920" marR="121920" marT="34290" marB="34290"/>
                </a:tc>
                <a:extLst>
                  <a:ext uri="{0D108BD9-81ED-4DB2-BD59-A6C34878D82A}">
                    <a16:rowId xmlns:a16="http://schemas.microsoft.com/office/drawing/2014/main" val="10003"/>
                  </a:ext>
                </a:extLst>
              </a:tr>
            </a:tbl>
          </a:graphicData>
        </a:graphic>
      </p:graphicFrame>
      <p:cxnSp>
        <p:nvCxnSpPr>
          <p:cNvPr id="10" name="Straight Arrow Connector 9"/>
          <p:cNvCxnSpPr/>
          <p:nvPr/>
        </p:nvCxnSpPr>
        <p:spPr>
          <a:xfrm flipV="1">
            <a:off x="4267200" y="5405247"/>
            <a:ext cx="609600" cy="6286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4267200" y="5943600"/>
            <a:ext cx="812800" cy="1714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691151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 the missing information</a:t>
            </a:r>
            <a:endParaRPr lang="en-US" dirty="0"/>
          </a:p>
        </p:txBody>
      </p:sp>
      <p:sp>
        <p:nvSpPr>
          <p:cNvPr id="3" name="Content Placeholder 2"/>
          <p:cNvSpPr>
            <a:spLocks noGrp="1"/>
          </p:cNvSpPr>
          <p:nvPr>
            <p:ph idx="1"/>
          </p:nvPr>
        </p:nvSpPr>
        <p:spPr/>
        <p:txBody>
          <a:bodyPr/>
          <a:lstStyle/>
          <a:p>
            <a:r>
              <a:rPr lang="en-US" sz="1800" dirty="0" smtClean="0"/>
              <a:t>If you know the total units in a department for the month and the units transferred, can you determine the units in ending WIP?</a:t>
            </a:r>
          </a:p>
          <a:p>
            <a:endParaRPr lang="en-US" sz="1800" dirty="0"/>
          </a:p>
          <a:p>
            <a:r>
              <a:rPr lang="en-US" sz="1800" dirty="0" smtClean="0"/>
              <a:t>If you know the number of units in BWIP , the number added during the month and the units in the EWIP, can you determine units transferred?</a:t>
            </a:r>
          </a:p>
          <a:p>
            <a:endParaRPr lang="en-US" sz="1800" dirty="0"/>
          </a:p>
          <a:p>
            <a:r>
              <a:rPr lang="en-US" sz="1800" dirty="0" smtClean="0"/>
              <a:t>If you know the number of units transferred, units in EWIP and units added during the month, can you determine the number of units in BWIP?</a:t>
            </a:r>
          </a:p>
          <a:p>
            <a:pPr marL="0" lvl="0" indent="0">
              <a:spcBef>
                <a:spcPts val="0"/>
              </a:spcBef>
              <a:buClrTx/>
              <a:buNone/>
            </a:pPr>
            <a:endParaRPr lang="en-US" sz="1800" b="1" dirty="0">
              <a:solidFill>
                <a:prstClr val="white"/>
              </a:solidFill>
            </a:endParaRPr>
          </a:p>
          <a:p>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438843676"/>
              </p:ext>
            </p:extLst>
          </p:nvPr>
        </p:nvGraphicFramePr>
        <p:xfrm>
          <a:off x="1524000" y="4743450"/>
          <a:ext cx="6400800" cy="1569720"/>
        </p:xfrm>
        <a:graphic>
          <a:graphicData uri="http://schemas.openxmlformats.org/drawingml/2006/table">
            <a:tbl>
              <a:tblPr firstRow="1" bandRow="1">
                <a:tableStyleId>{5C22544A-7EE6-4342-B048-85BDC9FD1C3A}</a:tableStyleId>
              </a:tblPr>
              <a:tblGrid>
                <a:gridCol w="1727200">
                  <a:extLst>
                    <a:ext uri="{9D8B030D-6E8A-4147-A177-3AD203B41FA5}">
                      <a16:colId xmlns:a16="http://schemas.microsoft.com/office/drawing/2014/main" val="20000"/>
                    </a:ext>
                  </a:extLst>
                </a:gridCol>
                <a:gridCol w="304800">
                  <a:extLst>
                    <a:ext uri="{9D8B030D-6E8A-4147-A177-3AD203B41FA5}">
                      <a16:colId xmlns:a16="http://schemas.microsoft.com/office/drawing/2014/main" val="20001"/>
                    </a:ext>
                  </a:extLst>
                </a:gridCol>
                <a:gridCol w="1016000">
                  <a:extLst>
                    <a:ext uri="{9D8B030D-6E8A-4147-A177-3AD203B41FA5}">
                      <a16:colId xmlns:a16="http://schemas.microsoft.com/office/drawing/2014/main" val="20002"/>
                    </a:ext>
                  </a:extLst>
                </a:gridCol>
                <a:gridCol w="304800">
                  <a:extLst>
                    <a:ext uri="{9D8B030D-6E8A-4147-A177-3AD203B41FA5}">
                      <a16:colId xmlns:a16="http://schemas.microsoft.com/office/drawing/2014/main" val="20003"/>
                    </a:ext>
                  </a:extLst>
                </a:gridCol>
                <a:gridCol w="1930400">
                  <a:extLst>
                    <a:ext uri="{9D8B030D-6E8A-4147-A177-3AD203B41FA5}">
                      <a16:colId xmlns:a16="http://schemas.microsoft.com/office/drawing/2014/main" val="20004"/>
                    </a:ext>
                  </a:extLst>
                </a:gridCol>
                <a:gridCol w="1117600">
                  <a:extLst>
                    <a:ext uri="{9D8B030D-6E8A-4147-A177-3AD203B41FA5}">
                      <a16:colId xmlns:a16="http://schemas.microsoft.com/office/drawing/2014/main" val="20005"/>
                    </a:ext>
                  </a:extLst>
                </a:gridCol>
              </a:tblGrid>
              <a:tr h="392430">
                <a:tc>
                  <a:txBody>
                    <a:bodyPr/>
                    <a:lstStyle/>
                    <a:p>
                      <a:endParaRPr lang="en-US" sz="1400" dirty="0"/>
                    </a:p>
                  </a:txBody>
                  <a:tcPr marL="121920" marR="121920" marT="34290" marB="34290"/>
                </a:tc>
                <a:tc>
                  <a:txBody>
                    <a:bodyPr/>
                    <a:lstStyle/>
                    <a:p>
                      <a:endParaRPr lang="en-US" sz="1400"/>
                    </a:p>
                  </a:txBody>
                  <a:tcPr marL="121920" marR="121920" marT="34290" marB="34290"/>
                </a:tc>
                <a:tc>
                  <a:txBody>
                    <a:bodyPr/>
                    <a:lstStyle/>
                    <a:p>
                      <a:endParaRPr lang="en-US" sz="1400"/>
                    </a:p>
                  </a:txBody>
                  <a:tcPr marL="121920" marR="121920" marT="34290" marB="34290"/>
                </a:tc>
                <a:tc>
                  <a:txBody>
                    <a:bodyPr/>
                    <a:lstStyle/>
                    <a:p>
                      <a:endParaRPr lang="en-US" sz="1400"/>
                    </a:p>
                  </a:txBody>
                  <a:tcPr marL="121920" marR="121920" marT="34290" marB="34290"/>
                </a:tc>
                <a:tc>
                  <a:txBody>
                    <a:bodyPr/>
                    <a:lstStyle/>
                    <a:p>
                      <a:endParaRPr lang="en-US" sz="1400"/>
                    </a:p>
                  </a:txBody>
                  <a:tcPr marL="121920" marR="121920" marT="34290" marB="34290"/>
                </a:tc>
                <a:tc>
                  <a:txBody>
                    <a:bodyPr/>
                    <a:lstStyle/>
                    <a:p>
                      <a:endParaRPr lang="en-US" sz="1400" dirty="0"/>
                    </a:p>
                  </a:txBody>
                  <a:tcPr marL="121920" marR="121920" marT="34290" marB="34290"/>
                </a:tc>
                <a:extLst>
                  <a:ext uri="{0D108BD9-81ED-4DB2-BD59-A6C34878D82A}">
                    <a16:rowId xmlns:a16="http://schemas.microsoft.com/office/drawing/2014/main" val="10000"/>
                  </a:ext>
                </a:extLst>
              </a:tr>
              <a:tr h="392430">
                <a:tc>
                  <a:txBody>
                    <a:bodyPr/>
                    <a:lstStyle/>
                    <a:p>
                      <a:r>
                        <a:rPr lang="en-US" sz="1400" dirty="0" smtClean="0"/>
                        <a:t>BWIP</a:t>
                      </a:r>
                      <a:endParaRPr lang="en-US" sz="1400" dirty="0"/>
                    </a:p>
                  </a:txBody>
                  <a:tcPr marL="121920" marR="121920" marT="34290" marB="34290"/>
                </a:tc>
                <a:tc>
                  <a:txBody>
                    <a:bodyPr/>
                    <a:lstStyle/>
                    <a:p>
                      <a:endParaRPr lang="en-US" sz="1400"/>
                    </a:p>
                  </a:txBody>
                  <a:tcPr marL="121920" marR="121920" marT="34290" marB="34290"/>
                </a:tc>
                <a:tc>
                  <a:txBody>
                    <a:bodyPr/>
                    <a:lstStyle/>
                    <a:p>
                      <a:endParaRPr lang="en-US" sz="1400" dirty="0"/>
                    </a:p>
                  </a:txBody>
                  <a:tcPr marL="121920" marR="121920" marT="34290" marB="34290"/>
                </a:tc>
                <a:tc>
                  <a:txBody>
                    <a:bodyPr/>
                    <a:lstStyle/>
                    <a:p>
                      <a:endParaRPr lang="en-US" sz="1400"/>
                    </a:p>
                  </a:txBody>
                  <a:tcPr marL="121920" marR="121920" marT="34290" marB="34290"/>
                </a:tc>
                <a:tc>
                  <a:txBody>
                    <a:bodyPr/>
                    <a:lstStyle/>
                    <a:p>
                      <a:r>
                        <a:rPr lang="en-US" sz="1400" dirty="0" smtClean="0"/>
                        <a:t>Transferred</a:t>
                      </a:r>
                      <a:endParaRPr lang="en-US" sz="1400" dirty="0"/>
                    </a:p>
                  </a:txBody>
                  <a:tcPr marL="121920" marR="121920" marT="34290" marB="34290"/>
                </a:tc>
                <a:tc>
                  <a:txBody>
                    <a:bodyPr/>
                    <a:lstStyle/>
                    <a:p>
                      <a:endParaRPr lang="en-US" sz="1400" dirty="0" smtClean="0"/>
                    </a:p>
                  </a:txBody>
                  <a:tcPr marL="121920" marR="121920" marT="34290" marB="34290"/>
                </a:tc>
                <a:extLst>
                  <a:ext uri="{0D108BD9-81ED-4DB2-BD59-A6C34878D82A}">
                    <a16:rowId xmlns:a16="http://schemas.microsoft.com/office/drawing/2014/main" val="10001"/>
                  </a:ext>
                </a:extLst>
              </a:tr>
              <a:tr h="392430">
                <a:tc>
                  <a:txBody>
                    <a:bodyPr/>
                    <a:lstStyle/>
                    <a:p>
                      <a:r>
                        <a:rPr lang="en-US" sz="1400" dirty="0" smtClean="0"/>
                        <a:t>Added</a:t>
                      </a:r>
                      <a:endParaRPr lang="en-US" sz="1400" dirty="0"/>
                    </a:p>
                  </a:txBody>
                  <a:tcPr marL="121920" marR="121920" marT="34290" marB="34290"/>
                </a:tc>
                <a:tc>
                  <a:txBody>
                    <a:bodyPr/>
                    <a:lstStyle/>
                    <a:p>
                      <a:endParaRPr lang="en-US" sz="1400"/>
                    </a:p>
                  </a:txBody>
                  <a:tcPr marL="121920" marR="121920" marT="34290" marB="34290"/>
                </a:tc>
                <a:tc>
                  <a:txBody>
                    <a:bodyPr/>
                    <a:lstStyle/>
                    <a:p>
                      <a:endParaRPr lang="en-US" sz="1400" u="sng" dirty="0"/>
                    </a:p>
                  </a:txBody>
                  <a:tcPr marL="121920" marR="121920" marT="34290" marB="34290"/>
                </a:tc>
                <a:tc>
                  <a:txBody>
                    <a:bodyPr/>
                    <a:lstStyle/>
                    <a:p>
                      <a:endParaRPr lang="en-US" sz="1400"/>
                    </a:p>
                  </a:txBody>
                  <a:tcPr marL="121920" marR="121920" marT="34290" marB="34290"/>
                </a:tc>
                <a:tc>
                  <a:txBody>
                    <a:bodyPr/>
                    <a:lstStyle/>
                    <a:p>
                      <a:r>
                        <a:rPr lang="en-US" sz="1400" dirty="0" smtClean="0"/>
                        <a:t>EWIP</a:t>
                      </a:r>
                      <a:endParaRPr lang="en-US" sz="1400" dirty="0"/>
                    </a:p>
                  </a:txBody>
                  <a:tcPr marL="121920" marR="121920" marT="34290" marB="34290"/>
                </a:tc>
                <a:tc>
                  <a:txBody>
                    <a:bodyPr/>
                    <a:lstStyle/>
                    <a:p>
                      <a:endParaRPr lang="en-US" sz="1400" u="sng" dirty="0"/>
                    </a:p>
                  </a:txBody>
                  <a:tcPr marL="121920" marR="121920" marT="34290" marB="34290"/>
                </a:tc>
                <a:extLst>
                  <a:ext uri="{0D108BD9-81ED-4DB2-BD59-A6C34878D82A}">
                    <a16:rowId xmlns:a16="http://schemas.microsoft.com/office/drawing/2014/main" val="10002"/>
                  </a:ext>
                </a:extLst>
              </a:tr>
              <a:tr h="392430">
                <a:tc>
                  <a:txBody>
                    <a:bodyPr/>
                    <a:lstStyle/>
                    <a:p>
                      <a:r>
                        <a:rPr lang="en-US" sz="1400" dirty="0" smtClean="0"/>
                        <a:t>Total</a:t>
                      </a:r>
                      <a:endParaRPr lang="en-US" sz="1400" dirty="0"/>
                    </a:p>
                  </a:txBody>
                  <a:tcPr marL="121920" marR="121920" marT="34290" marB="34290"/>
                </a:tc>
                <a:tc>
                  <a:txBody>
                    <a:bodyPr/>
                    <a:lstStyle/>
                    <a:p>
                      <a:endParaRPr lang="en-US" sz="1400"/>
                    </a:p>
                  </a:txBody>
                  <a:tcPr marL="121920" marR="121920" marT="34290" marB="34290"/>
                </a:tc>
                <a:tc>
                  <a:txBody>
                    <a:bodyPr/>
                    <a:lstStyle/>
                    <a:p>
                      <a:endParaRPr lang="en-US" sz="1400" dirty="0"/>
                    </a:p>
                  </a:txBody>
                  <a:tcPr marL="121920" marR="121920" marT="34290" marB="34290"/>
                </a:tc>
                <a:tc>
                  <a:txBody>
                    <a:bodyPr/>
                    <a:lstStyle/>
                    <a:p>
                      <a:endParaRPr lang="en-US" sz="1400"/>
                    </a:p>
                  </a:txBody>
                  <a:tcPr marL="121920" marR="121920" marT="34290" marB="34290"/>
                </a:tc>
                <a:tc>
                  <a:txBody>
                    <a:bodyPr/>
                    <a:lstStyle/>
                    <a:p>
                      <a:r>
                        <a:rPr lang="en-US" sz="1400" dirty="0" smtClean="0"/>
                        <a:t>Total</a:t>
                      </a:r>
                      <a:endParaRPr lang="en-US" sz="1400" dirty="0"/>
                    </a:p>
                  </a:txBody>
                  <a:tcPr marL="121920" marR="121920" marT="34290" marB="34290"/>
                </a:tc>
                <a:tc>
                  <a:txBody>
                    <a:bodyPr/>
                    <a:lstStyle/>
                    <a:p>
                      <a:endParaRPr lang="en-US" sz="1400" dirty="0"/>
                    </a:p>
                  </a:txBody>
                  <a:tcPr marL="121920" marR="121920" marT="34290" marB="3429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2753801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 the missing information</a:t>
            </a:r>
            <a:endParaRPr lang="en-US" dirty="0"/>
          </a:p>
        </p:txBody>
      </p:sp>
      <p:sp>
        <p:nvSpPr>
          <p:cNvPr id="3" name="Content Placeholder 2"/>
          <p:cNvSpPr>
            <a:spLocks noGrp="1"/>
          </p:cNvSpPr>
          <p:nvPr>
            <p:ph idx="1"/>
          </p:nvPr>
        </p:nvSpPr>
        <p:spPr/>
        <p:txBody>
          <a:bodyPr/>
          <a:lstStyle/>
          <a:p>
            <a:r>
              <a:rPr lang="en-US" sz="1800" dirty="0" smtClean="0"/>
              <a:t>If you know the total units in a department for the month and the units transferred, can you determine the units in ending WIP?</a:t>
            </a:r>
          </a:p>
          <a:p>
            <a:pPr marL="0" lvl="0" indent="0">
              <a:spcBef>
                <a:spcPts val="0"/>
              </a:spcBef>
              <a:buClrTx/>
              <a:buNone/>
            </a:pPr>
            <a:endParaRPr lang="en-US" sz="1800" b="1" dirty="0">
              <a:solidFill>
                <a:prstClr val="white"/>
              </a:solidFill>
            </a:endParaRPr>
          </a:p>
          <a:p>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619790980"/>
              </p:ext>
            </p:extLst>
          </p:nvPr>
        </p:nvGraphicFramePr>
        <p:xfrm>
          <a:off x="1625600" y="3200400"/>
          <a:ext cx="6705600" cy="1569720"/>
        </p:xfrm>
        <a:graphic>
          <a:graphicData uri="http://schemas.openxmlformats.org/drawingml/2006/table">
            <a:tbl>
              <a:tblPr firstRow="1" bandRow="1">
                <a:tableStyleId>{5C22544A-7EE6-4342-B048-85BDC9FD1C3A}</a:tableStyleId>
              </a:tblPr>
              <a:tblGrid>
                <a:gridCol w="1320800">
                  <a:extLst>
                    <a:ext uri="{9D8B030D-6E8A-4147-A177-3AD203B41FA5}">
                      <a16:colId xmlns:a16="http://schemas.microsoft.com/office/drawing/2014/main" val="20000"/>
                    </a:ext>
                  </a:extLst>
                </a:gridCol>
                <a:gridCol w="304800">
                  <a:extLst>
                    <a:ext uri="{9D8B030D-6E8A-4147-A177-3AD203B41FA5}">
                      <a16:colId xmlns:a16="http://schemas.microsoft.com/office/drawing/2014/main" val="20001"/>
                    </a:ext>
                  </a:extLst>
                </a:gridCol>
                <a:gridCol w="1422400">
                  <a:extLst>
                    <a:ext uri="{9D8B030D-6E8A-4147-A177-3AD203B41FA5}">
                      <a16:colId xmlns:a16="http://schemas.microsoft.com/office/drawing/2014/main" val="20002"/>
                    </a:ext>
                  </a:extLst>
                </a:gridCol>
                <a:gridCol w="304800">
                  <a:extLst>
                    <a:ext uri="{9D8B030D-6E8A-4147-A177-3AD203B41FA5}">
                      <a16:colId xmlns:a16="http://schemas.microsoft.com/office/drawing/2014/main" val="20003"/>
                    </a:ext>
                  </a:extLst>
                </a:gridCol>
                <a:gridCol w="1930400">
                  <a:extLst>
                    <a:ext uri="{9D8B030D-6E8A-4147-A177-3AD203B41FA5}">
                      <a16:colId xmlns:a16="http://schemas.microsoft.com/office/drawing/2014/main" val="20004"/>
                    </a:ext>
                  </a:extLst>
                </a:gridCol>
                <a:gridCol w="1422400">
                  <a:extLst>
                    <a:ext uri="{9D8B030D-6E8A-4147-A177-3AD203B41FA5}">
                      <a16:colId xmlns:a16="http://schemas.microsoft.com/office/drawing/2014/main" val="20005"/>
                    </a:ext>
                  </a:extLst>
                </a:gridCol>
              </a:tblGrid>
              <a:tr h="392430">
                <a:tc>
                  <a:txBody>
                    <a:bodyPr/>
                    <a:lstStyle/>
                    <a:p>
                      <a:endParaRPr lang="en-US" sz="1400" dirty="0"/>
                    </a:p>
                  </a:txBody>
                  <a:tcPr marL="121920" marR="121920" marT="34290" marB="34290"/>
                </a:tc>
                <a:tc>
                  <a:txBody>
                    <a:bodyPr/>
                    <a:lstStyle/>
                    <a:p>
                      <a:endParaRPr lang="en-US" sz="1400"/>
                    </a:p>
                  </a:txBody>
                  <a:tcPr marL="121920" marR="121920" marT="34290" marB="34290"/>
                </a:tc>
                <a:tc>
                  <a:txBody>
                    <a:bodyPr/>
                    <a:lstStyle/>
                    <a:p>
                      <a:endParaRPr lang="en-US" sz="1400"/>
                    </a:p>
                  </a:txBody>
                  <a:tcPr marL="121920" marR="121920" marT="34290" marB="34290"/>
                </a:tc>
                <a:tc>
                  <a:txBody>
                    <a:bodyPr/>
                    <a:lstStyle/>
                    <a:p>
                      <a:endParaRPr lang="en-US" sz="1400"/>
                    </a:p>
                  </a:txBody>
                  <a:tcPr marL="121920" marR="121920" marT="34290" marB="34290"/>
                </a:tc>
                <a:tc>
                  <a:txBody>
                    <a:bodyPr/>
                    <a:lstStyle/>
                    <a:p>
                      <a:endParaRPr lang="en-US" sz="1400"/>
                    </a:p>
                  </a:txBody>
                  <a:tcPr marL="121920" marR="121920" marT="34290" marB="34290"/>
                </a:tc>
                <a:tc>
                  <a:txBody>
                    <a:bodyPr/>
                    <a:lstStyle/>
                    <a:p>
                      <a:endParaRPr lang="en-US" sz="1400" dirty="0"/>
                    </a:p>
                  </a:txBody>
                  <a:tcPr marL="121920" marR="121920" marT="34290" marB="34290"/>
                </a:tc>
                <a:extLst>
                  <a:ext uri="{0D108BD9-81ED-4DB2-BD59-A6C34878D82A}">
                    <a16:rowId xmlns:a16="http://schemas.microsoft.com/office/drawing/2014/main" val="10000"/>
                  </a:ext>
                </a:extLst>
              </a:tr>
              <a:tr h="392430">
                <a:tc>
                  <a:txBody>
                    <a:bodyPr/>
                    <a:lstStyle/>
                    <a:p>
                      <a:r>
                        <a:rPr lang="en-US" sz="1400" dirty="0" smtClean="0"/>
                        <a:t>BWIP</a:t>
                      </a:r>
                      <a:endParaRPr lang="en-US" sz="1400" dirty="0"/>
                    </a:p>
                  </a:txBody>
                  <a:tcPr marL="121920" marR="121920" marT="34290" marB="34290"/>
                </a:tc>
                <a:tc>
                  <a:txBody>
                    <a:bodyPr/>
                    <a:lstStyle/>
                    <a:p>
                      <a:endParaRPr lang="en-US" sz="1400"/>
                    </a:p>
                  </a:txBody>
                  <a:tcPr marL="121920" marR="121920" marT="34290" marB="34290"/>
                </a:tc>
                <a:tc>
                  <a:txBody>
                    <a:bodyPr/>
                    <a:lstStyle/>
                    <a:p>
                      <a:endParaRPr lang="en-US" sz="1400" dirty="0"/>
                    </a:p>
                  </a:txBody>
                  <a:tcPr marL="121920" marR="121920" marT="34290" marB="34290"/>
                </a:tc>
                <a:tc>
                  <a:txBody>
                    <a:bodyPr/>
                    <a:lstStyle/>
                    <a:p>
                      <a:endParaRPr lang="en-US" sz="1400"/>
                    </a:p>
                  </a:txBody>
                  <a:tcPr marL="121920" marR="121920" marT="34290" marB="34290"/>
                </a:tc>
                <a:tc>
                  <a:txBody>
                    <a:bodyPr/>
                    <a:lstStyle/>
                    <a:p>
                      <a:r>
                        <a:rPr lang="en-US" sz="1400" dirty="0" smtClean="0"/>
                        <a:t>Transferred</a:t>
                      </a:r>
                      <a:endParaRPr lang="en-US" sz="1400" dirty="0"/>
                    </a:p>
                  </a:txBody>
                  <a:tcPr marL="121920" marR="121920" marT="34290" marB="34290"/>
                </a:tc>
                <a:tc>
                  <a:txBody>
                    <a:bodyPr/>
                    <a:lstStyle/>
                    <a:p>
                      <a:r>
                        <a:rPr lang="en-US" sz="1400" dirty="0" smtClean="0"/>
                        <a:t>370,000</a:t>
                      </a:r>
                    </a:p>
                  </a:txBody>
                  <a:tcPr marL="121920" marR="121920" marT="34290" marB="34290"/>
                </a:tc>
                <a:extLst>
                  <a:ext uri="{0D108BD9-81ED-4DB2-BD59-A6C34878D82A}">
                    <a16:rowId xmlns:a16="http://schemas.microsoft.com/office/drawing/2014/main" val="10001"/>
                  </a:ext>
                </a:extLst>
              </a:tr>
              <a:tr h="392430">
                <a:tc>
                  <a:txBody>
                    <a:bodyPr/>
                    <a:lstStyle/>
                    <a:p>
                      <a:r>
                        <a:rPr lang="en-US" sz="1400" dirty="0" smtClean="0"/>
                        <a:t>Added</a:t>
                      </a:r>
                      <a:endParaRPr lang="en-US" sz="1400" dirty="0"/>
                    </a:p>
                  </a:txBody>
                  <a:tcPr marL="121920" marR="121920" marT="34290" marB="34290"/>
                </a:tc>
                <a:tc>
                  <a:txBody>
                    <a:bodyPr/>
                    <a:lstStyle/>
                    <a:p>
                      <a:endParaRPr lang="en-US" sz="1400"/>
                    </a:p>
                  </a:txBody>
                  <a:tcPr marL="121920" marR="121920" marT="34290" marB="34290"/>
                </a:tc>
                <a:tc>
                  <a:txBody>
                    <a:bodyPr/>
                    <a:lstStyle/>
                    <a:p>
                      <a:endParaRPr lang="en-US" sz="1400" u="sng" dirty="0"/>
                    </a:p>
                  </a:txBody>
                  <a:tcPr marL="121920" marR="121920" marT="34290" marB="34290"/>
                </a:tc>
                <a:tc>
                  <a:txBody>
                    <a:bodyPr/>
                    <a:lstStyle/>
                    <a:p>
                      <a:endParaRPr lang="en-US" sz="1400"/>
                    </a:p>
                  </a:txBody>
                  <a:tcPr marL="121920" marR="121920" marT="34290" marB="34290"/>
                </a:tc>
                <a:tc>
                  <a:txBody>
                    <a:bodyPr/>
                    <a:lstStyle/>
                    <a:p>
                      <a:r>
                        <a:rPr lang="en-US" sz="1400" dirty="0" smtClean="0"/>
                        <a:t>EWIP</a:t>
                      </a:r>
                      <a:endParaRPr lang="en-US" sz="1400" dirty="0"/>
                    </a:p>
                  </a:txBody>
                  <a:tcPr marL="121920" marR="121920" marT="34290" marB="34290"/>
                </a:tc>
                <a:tc>
                  <a:txBody>
                    <a:bodyPr/>
                    <a:lstStyle/>
                    <a:p>
                      <a:endParaRPr lang="en-US" sz="1400" u="sng" dirty="0"/>
                    </a:p>
                  </a:txBody>
                  <a:tcPr marL="121920" marR="121920" marT="34290" marB="34290"/>
                </a:tc>
                <a:extLst>
                  <a:ext uri="{0D108BD9-81ED-4DB2-BD59-A6C34878D82A}">
                    <a16:rowId xmlns:a16="http://schemas.microsoft.com/office/drawing/2014/main" val="10002"/>
                  </a:ext>
                </a:extLst>
              </a:tr>
              <a:tr h="392430">
                <a:tc>
                  <a:txBody>
                    <a:bodyPr/>
                    <a:lstStyle/>
                    <a:p>
                      <a:r>
                        <a:rPr lang="en-US" sz="1400" dirty="0" smtClean="0"/>
                        <a:t>Total</a:t>
                      </a:r>
                      <a:endParaRPr lang="en-US" sz="1400" dirty="0"/>
                    </a:p>
                  </a:txBody>
                  <a:tcPr marL="121920" marR="121920" marT="34290" marB="34290"/>
                </a:tc>
                <a:tc>
                  <a:txBody>
                    <a:bodyPr/>
                    <a:lstStyle/>
                    <a:p>
                      <a:endParaRPr lang="en-US" sz="1400"/>
                    </a:p>
                  </a:txBody>
                  <a:tcPr marL="121920" marR="121920" marT="34290" marB="34290"/>
                </a:tc>
                <a:tc>
                  <a:txBody>
                    <a:bodyPr/>
                    <a:lstStyle/>
                    <a:p>
                      <a:r>
                        <a:rPr lang="en-US" sz="1400" dirty="0" smtClean="0"/>
                        <a:t>450,000</a:t>
                      </a:r>
                      <a:endParaRPr lang="en-US" sz="1400" dirty="0"/>
                    </a:p>
                  </a:txBody>
                  <a:tcPr marL="121920" marR="121920" marT="34290" marB="34290"/>
                </a:tc>
                <a:tc>
                  <a:txBody>
                    <a:bodyPr/>
                    <a:lstStyle/>
                    <a:p>
                      <a:endParaRPr lang="en-US" sz="1400"/>
                    </a:p>
                  </a:txBody>
                  <a:tcPr marL="121920" marR="121920" marT="34290" marB="34290"/>
                </a:tc>
                <a:tc>
                  <a:txBody>
                    <a:bodyPr/>
                    <a:lstStyle/>
                    <a:p>
                      <a:r>
                        <a:rPr lang="en-US" sz="1400" dirty="0" smtClean="0"/>
                        <a:t>Total</a:t>
                      </a:r>
                      <a:endParaRPr lang="en-US" sz="1400" dirty="0"/>
                    </a:p>
                  </a:txBody>
                  <a:tcPr marL="121920" marR="121920" marT="34290" marB="34290"/>
                </a:tc>
                <a:tc>
                  <a:txBody>
                    <a:bodyPr/>
                    <a:lstStyle/>
                    <a:p>
                      <a:endParaRPr lang="en-US" sz="1400" dirty="0"/>
                    </a:p>
                  </a:txBody>
                  <a:tcPr marL="121920" marR="121920" marT="34290" marB="3429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1668919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 the missing information</a:t>
            </a:r>
            <a:endParaRPr lang="en-US" dirty="0"/>
          </a:p>
        </p:txBody>
      </p:sp>
      <p:sp>
        <p:nvSpPr>
          <p:cNvPr id="3" name="Content Placeholder 2"/>
          <p:cNvSpPr>
            <a:spLocks noGrp="1"/>
          </p:cNvSpPr>
          <p:nvPr>
            <p:ph idx="1"/>
          </p:nvPr>
        </p:nvSpPr>
        <p:spPr/>
        <p:txBody>
          <a:bodyPr/>
          <a:lstStyle/>
          <a:p>
            <a:endParaRPr lang="en-US" sz="1800" dirty="0"/>
          </a:p>
          <a:p>
            <a:r>
              <a:rPr lang="en-US" sz="1800" dirty="0" smtClean="0"/>
              <a:t>If you know the number of units in BWIP , the number added during the month and the units in the EWIP, can you determine units transferred?</a:t>
            </a:r>
          </a:p>
          <a:p>
            <a:endParaRPr lang="en-US" sz="1800" dirty="0"/>
          </a:p>
          <a:p>
            <a:pPr marL="0" lvl="0" indent="0">
              <a:spcBef>
                <a:spcPts val="0"/>
              </a:spcBef>
              <a:buClrTx/>
              <a:buNone/>
            </a:pPr>
            <a:endParaRPr lang="en-US" sz="1800" b="1" dirty="0">
              <a:solidFill>
                <a:prstClr val="white"/>
              </a:solidFill>
            </a:endParaRPr>
          </a:p>
          <a:p>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378504179"/>
              </p:ext>
            </p:extLst>
          </p:nvPr>
        </p:nvGraphicFramePr>
        <p:xfrm>
          <a:off x="1422400" y="3657600"/>
          <a:ext cx="6705600" cy="1569720"/>
        </p:xfrm>
        <a:graphic>
          <a:graphicData uri="http://schemas.openxmlformats.org/drawingml/2006/table">
            <a:tbl>
              <a:tblPr firstRow="1" bandRow="1">
                <a:tableStyleId>{5C22544A-7EE6-4342-B048-85BDC9FD1C3A}</a:tableStyleId>
              </a:tblPr>
              <a:tblGrid>
                <a:gridCol w="1320800">
                  <a:extLst>
                    <a:ext uri="{9D8B030D-6E8A-4147-A177-3AD203B41FA5}">
                      <a16:colId xmlns:a16="http://schemas.microsoft.com/office/drawing/2014/main" val="20000"/>
                    </a:ext>
                  </a:extLst>
                </a:gridCol>
                <a:gridCol w="304800">
                  <a:extLst>
                    <a:ext uri="{9D8B030D-6E8A-4147-A177-3AD203B41FA5}">
                      <a16:colId xmlns:a16="http://schemas.microsoft.com/office/drawing/2014/main" val="20001"/>
                    </a:ext>
                  </a:extLst>
                </a:gridCol>
                <a:gridCol w="1422400">
                  <a:extLst>
                    <a:ext uri="{9D8B030D-6E8A-4147-A177-3AD203B41FA5}">
                      <a16:colId xmlns:a16="http://schemas.microsoft.com/office/drawing/2014/main" val="20002"/>
                    </a:ext>
                  </a:extLst>
                </a:gridCol>
                <a:gridCol w="304800">
                  <a:extLst>
                    <a:ext uri="{9D8B030D-6E8A-4147-A177-3AD203B41FA5}">
                      <a16:colId xmlns:a16="http://schemas.microsoft.com/office/drawing/2014/main" val="20003"/>
                    </a:ext>
                  </a:extLst>
                </a:gridCol>
                <a:gridCol w="1930400">
                  <a:extLst>
                    <a:ext uri="{9D8B030D-6E8A-4147-A177-3AD203B41FA5}">
                      <a16:colId xmlns:a16="http://schemas.microsoft.com/office/drawing/2014/main" val="20004"/>
                    </a:ext>
                  </a:extLst>
                </a:gridCol>
                <a:gridCol w="1422400">
                  <a:extLst>
                    <a:ext uri="{9D8B030D-6E8A-4147-A177-3AD203B41FA5}">
                      <a16:colId xmlns:a16="http://schemas.microsoft.com/office/drawing/2014/main" val="20005"/>
                    </a:ext>
                  </a:extLst>
                </a:gridCol>
              </a:tblGrid>
              <a:tr h="392430">
                <a:tc>
                  <a:txBody>
                    <a:bodyPr/>
                    <a:lstStyle/>
                    <a:p>
                      <a:endParaRPr lang="en-US" sz="1400" dirty="0"/>
                    </a:p>
                  </a:txBody>
                  <a:tcPr marL="121920" marR="121920" marT="34290" marB="34290"/>
                </a:tc>
                <a:tc>
                  <a:txBody>
                    <a:bodyPr/>
                    <a:lstStyle/>
                    <a:p>
                      <a:endParaRPr lang="en-US" sz="1400" dirty="0"/>
                    </a:p>
                  </a:txBody>
                  <a:tcPr marL="121920" marR="121920" marT="34290" marB="34290"/>
                </a:tc>
                <a:tc>
                  <a:txBody>
                    <a:bodyPr/>
                    <a:lstStyle/>
                    <a:p>
                      <a:endParaRPr lang="en-US" sz="1400" dirty="0"/>
                    </a:p>
                  </a:txBody>
                  <a:tcPr marL="121920" marR="121920" marT="34290" marB="34290"/>
                </a:tc>
                <a:tc>
                  <a:txBody>
                    <a:bodyPr/>
                    <a:lstStyle/>
                    <a:p>
                      <a:endParaRPr lang="en-US" sz="1400"/>
                    </a:p>
                  </a:txBody>
                  <a:tcPr marL="121920" marR="121920" marT="34290" marB="34290"/>
                </a:tc>
                <a:tc>
                  <a:txBody>
                    <a:bodyPr/>
                    <a:lstStyle/>
                    <a:p>
                      <a:endParaRPr lang="en-US" sz="1400"/>
                    </a:p>
                  </a:txBody>
                  <a:tcPr marL="121920" marR="121920" marT="34290" marB="34290"/>
                </a:tc>
                <a:tc>
                  <a:txBody>
                    <a:bodyPr/>
                    <a:lstStyle/>
                    <a:p>
                      <a:endParaRPr lang="en-US" sz="1400" dirty="0"/>
                    </a:p>
                  </a:txBody>
                  <a:tcPr marL="121920" marR="121920" marT="34290" marB="34290"/>
                </a:tc>
                <a:extLst>
                  <a:ext uri="{0D108BD9-81ED-4DB2-BD59-A6C34878D82A}">
                    <a16:rowId xmlns:a16="http://schemas.microsoft.com/office/drawing/2014/main" val="10000"/>
                  </a:ext>
                </a:extLst>
              </a:tr>
              <a:tr h="392430">
                <a:tc>
                  <a:txBody>
                    <a:bodyPr/>
                    <a:lstStyle/>
                    <a:p>
                      <a:r>
                        <a:rPr lang="en-US" sz="1400" dirty="0" smtClean="0"/>
                        <a:t>BWIP</a:t>
                      </a:r>
                      <a:endParaRPr lang="en-US" sz="1400" dirty="0"/>
                    </a:p>
                  </a:txBody>
                  <a:tcPr marL="121920" marR="121920" marT="34290" marB="34290"/>
                </a:tc>
                <a:tc>
                  <a:txBody>
                    <a:bodyPr/>
                    <a:lstStyle/>
                    <a:p>
                      <a:endParaRPr lang="en-US" sz="1400" dirty="0"/>
                    </a:p>
                  </a:txBody>
                  <a:tcPr marL="121920" marR="121920" marT="34290" marB="34290"/>
                </a:tc>
                <a:tc>
                  <a:txBody>
                    <a:bodyPr/>
                    <a:lstStyle/>
                    <a:p>
                      <a:r>
                        <a:rPr lang="en-US" sz="1400" dirty="0" smtClean="0"/>
                        <a:t>  30,000</a:t>
                      </a:r>
                      <a:endParaRPr lang="en-US" sz="1400" dirty="0"/>
                    </a:p>
                  </a:txBody>
                  <a:tcPr marL="121920" marR="121920" marT="34290" marB="34290"/>
                </a:tc>
                <a:tc>
                  <a:txBody>
                    <a:bodyPr/>
                    <a:lstStyle/>
                    <a:p>
                      <a:endParaRPr lang="en-US" sz="1400"/>
                    </a:p>
                  </a:txBody>
                  <a:tcPr marL="121920" marR="121920" marT="34290" marB="34290"/>
                </a:tc>
                <a:tc>
                  <a:txBody>
                    <a:bodyPr/>
                    <a:lstStyle/>
                    <a:p>
                      <a:r>
                        <a:rPr lang="en-US" sz="1400" dirty="0" smtClean="0"/>
                        <a:t>Transferred</a:t>
                      </a:r>
                      <a:endParaRPr lang="en-US" sz="1400" dirty="0"/>
                    </a:p>
                  </a:txBody>
                  <a:tcPr marL="121920" marR="121920" marT="34290" marB="34290"/>
                </a:tc>
                <a:tc>
                  <a:txBody>
                    <a:bodyPr/>
                    <a:lstStyle/>
                    <a:p>
                      <a:endParaRPr lang="en-US" sz="1400" dirty="0" smtClean="0"/>
                    </a:p>
                  </a:txBody>
                  <a:tcPr marL="121920" marR="121920" marT="34290" marB="34290"/>
                </a:tc>
                <a:extLst>
                  <a:ext uri="{0D108BD9-81ED-4DB2-BD59-A6C34878D82A}">
                    <a16:rowId xmlns:a16="http://schemas.microsoft.com/office/drawing/2014/main" val="10001"/>
                  </a:ext>
                </a:extLst>
              </a:tr>
              <a:tr h="392430">
                <a:tc>
                  <a:txBody>
                    <a:bodyPr/>
                    <a:lstStyle/>
                    <a:p>
                      <a:r>
                        <a:rPr lang="en-US" sz="1400" dirty="0" smtClean="0"/>
                        <a:t>Added</a:t>
                      </a:r>
                      <a:endParaRPr lang="en-US" sz="1400" dirty="0"/>
                    </a:p>
                  </a:txBody>
                  <a:tcPr marL="121920" marR="121920" marT="34290" marB="34290"/>
                </a:tc>
                <a:tc>
                  <a:txBody>
                    <a:bodyPr/>
                    <a:lstStyle/>
                    <a:p>
                      <a:endParaRPr lang="en-US" sz="1400" dirty="0"/>
                    </a:p>
                  </a:txBody>
                  <a:tcPr marL="121920" marR="121920" marT="34290" marB="34290"/>
                </a:tc>
                <a:tc>
                  <a:txBody>
                    <a:bodyPr/>
                    <a:lstStyle/>
                    <a:p>
                      <a:r>
                        <a:rPr lang="en-US" sz="1400" u="sng" dirty="0" smtClean="0"/>
                        <a:t>420,000</a:t>
                      </a:r>
                      <a:endParaRPr lang="en-US" sz="1400" u="sng" dirty="0"/>
                    </a:p>
                  </a:txBody>
                  <a:tcPr marL="121920" marR="121920" marT="34290" marB="34290"/>
                </a:tc>
                <a:tc>
                  <a:txBody>
                    <a:bodyPr/>
                    <a:lstStyle/>
                    <a:p>
                      <a:endParaRPr lang="en-US" sz="1400" dirty="0"/>
                    </a:p>
                  </a:txBody>
                  <a:tcPr marL="121920" marR="121920" marT="34290" marB="34290"/>
                </a:tc>
                <a:tc>
                  <a:txBody>
                    <a:bodyPr/>
                    <a:lstStyle/>
                    <a:p>
                      <a:r>
                        <a:rPr lang="en-US" sz="1400" dirty="0" smtClean="0"/>
                        <a:t>EWIP</a:t>
                      </a:r>
                      <a:endParaRPr lang="en-US" sz="1400" dirty="0"/>
                    </a:p>
                  </a:txBody>
                  <a:tcPr marL="121920" marR="121920" marT="34290" marB="34290"/>
                </a:tc>
                <a:tc>
                  <a:txBody>
                    <a:bodyPr/>
                    <a:lstStyle/>
                    <a:p>
                      <a:r>
                        <a:rPr lang="en-US" sz="1400" u="sng" dirty="0" smtClean="0"/>
                        <a:t>  80,000</a:t>
                      </a:r>
                      <a:endParaRPr lang="en-US" sz="1400" u="sng" dirty="0"/>
                    </a:p>
                  </a:txBody>
                  <a:tcPr marL="121920" marR="121920" marT="34290" marB="34290"/>
                </a:tc>
                <a:extLst>
                  <a:ext uri="{0D108BD9-81ED-4DB2-BD59-A6C34878D82A}">
                    <a16:rowId xmlns:a16="http://schemas.microsoft.com/office/drawing/2014/main" val="10002"/>
                  </a:ext>
                </a:extLst>
              </a:tr>
              <a:tr h="392430">
                <a:tc>
                  <a:txBody>
                    <a:bodyPr/>
                    <a:lstStyle/>
                    <a:p>
                      <a:r>
                        <a:rPr lang="en-US" sz="1400" dirty="0" smtClean="0"/>
                        <a:t>Total</a:t>
                      </a:r>
                      <a:endParaRPr lang="en-US" sz="1400" dirty="0"/>
                    </a:p>
                  </a:txBody>
                  <a:tcPr marL="121920" marR="121920" marT="34290" marB="34290"/>
                </a:tc>
                <a:tc>
                  <a:txBody>
                    <a:bodyPr/>
                    <a:lstStyle/>
                    <a:p>
                      <a:endParaRPr lang="en-US" sz="1400" dirty="0"/>
                    </a:p>
                  </a:txBody>
                  <a:tcPr marL="121920" marR="121920" marT="34290" marB="34290"/>
                </a:tc>
                <a:tc>
                  <a:txBody>
                    <a:bodyPr/>
                    <a:lstStyle/>
                    <a:p>
                      <a:endParaRPr lang="en-US" sz="1400" dirty="0"/>
                    </a:p>
                  </a:txBody>
                  <a:tcPr marL="121920" marR="121920" marT="34290" marB="34290"/>
                </a:tc>
                <a:tc>
                  <a:txBody>
                    <a:bodyPr/>
                    <a:lstStyle/>
                    <a:p>
                      <a:endParaRPr lang="en-US" sz="1400"/>
                    </a:p>
                  </a:txBody>
                  <a:tcPr marL="121920" marR="121920" marT="34290" marB="34290"/>
                </a:tc>
                <a:tc>
                  <a:txBody>
                    <a:bodyPr/>
                    <a:lstStyle/>
                    <a:p>
                      <a:r>
                        <a:rPr lang="en-US" sz="1400" dirty="0" smtClean="0"/>
                        <a:t>Total</a:t>
                      </a:r>
                      <a:endParaRPr lang="en-US" sz="1400" dirty="0"/>
                    </a:p>
                  </a:txBody>
                  <a:tcPr marL="121920" marR="121920" marT="34290" marB="34290"/>
                </a:tc>
                <a:tc>
                  <a:txBody>
                    <a:bodyPr/>
                    <a:lstStyle/>
                    <a:p>
                      <a:endParaRPr lang="en-US" sz="1400" dirty="0"/>
                    </a:p>
                  </a:txBody>
                  <a:tcPr marL="121920" marR="121920" marT="34290" marB="3429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7345610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 the missing information</a:t>
            </a:r>
            <a:endParaRPr lang="en-US" dirty="0"/>
          </a:p>
        </p:txBody>
      </p:sp>
      <p:sp>
        <p:nvSpPr>
          <p:cNvPr id="3" name="Content Placeholder 2"/>
          <p:cNvSpPr>
            <a:spLocks noGrp="1"/>
          </p:cNvSpPr>
          <p:nvPr>
            <p:ph idx="1"/>
          </p:nvPr>
        </p:nvSpPr>
        <p:spPr/>
        <p:txBody>
          <a:bodyPr/>
          <a:lstStyle/>
          <a:p>
            <a:endParaRPr lang="en-US" sz="1800" dirty="0"/>
          </a:p>
          <a:p>
            <a:r>
              <a:rPr lang="en-US" sz="1800" dirty="0" smtClean="0"/>
              <a:t>If you know the number of units transferred, units in EWIP and units added during the month, can you determine the number of units in BWIP?</a:t>
            </a:r>
          </a:p>
          <a:p>
            <a:pPr marL="0" lvl="0" indent="0">
              <a:spcBef>
                <a:spcPts val="0"/>
              </a:spcBef>
              <a:buClrTx/>
              <a:buNone/>
            </a:pPr>
            <a:endParaRPr lang="en-US" sz="1800" b="1" dirty="0">
              <a:solidFill>
                <a:prstClr val="white"/>
              </a:solidFill>
            </a:endParaRPr>
          </a:p>
          <a:p>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612174739"/>
              </p:ext>
            </p:extLst>
          </p:nvPr>
        </p:nvGraphicFramePr>
        <p:xfrm>
          <a:off x="1422400" y="3143250"/>
          <a:ext cx="7112000" cy="1569720"/>
        </p:xfrm>
        <a:graphic>
          <a:graphicData uri="http://schemas.openxmlformats.org/drawingml/2006/table">
            <a:tbl>
              <a:tblPr firstRow="1" bandRow="1">
                <a:tableStyleId>{5C22544A-7EE6-4342-B048-85BDC9FD1C3A}</a:tableStyleId>
              </a:tblPr>
              <a:tblGrid>
                <a:gridCol w="1320800">
                  <a:extLst>
                    <a:ext uri="{9D8B030D-6E8A-4147-A177-3AD203B41FA5}">
                      <a16:colId xmlns:a16="http://schemas.microsoft.com/office/drawing/2014/main" val="20000"/>
                    </a:ext>
                  </a:extLst>
                </a:gridCol>
                <a:gridCol w="304800">
                  <a:extLst>
                    <a:ext uri="{9D8B030D-6E8A-4147-A177-3AD203B41FA5}">
                      <a16:colId xmlns:a16="http://schemas.microsoft.com/office/drawing/2014/main" val="20001"/>
                    </a:ext>
                  </a:extLst>
                </a:gridCol>
                <a:gridCol w="1422400">
                  <a:extLst>
                    <a:ext uri="{9D8B030D-6E8A-4147-A177-3AD203B41FA5}">
                      <a16:colId xmlns:a16="http://schemas.microsoft.com/office/drawing/2014/main" val="20002"/>
                    </a:ext>
                  </a:extLst>
                </a:gridCol>
                <a:gridCol w="304800">
                  <a:extLst>
                    <a:ext uri="{9D8B030D-6E8A-4147-A177-3AD203B41FA5}">
                      <a16:colId xmlns:a16="http://schemas.microsoft.com/office/drawing/2014/main" val="20003"/>
                    </a:ext>
                  </a:extLst>
                </a:gridCol>
                <a:gridCol w="1930400">
                  <a:extLst>
                    <a:ext uri="{9D8B030D-6E8A-4147-A177-3AD203B41FA5}">
                      <a16:colId xmlns:a16="http://schemas.microsoft.com/office/drawing/2014/main" val="20004"/>
                    </a:ext>
                  </a:extLst>
                </a:gridCol>
                <a:gridCol w="1828800">
                  <a:extLst>
                    <a:ext uri="{9D8B030D-6E8A-4147-A177-3AD203B41FA5}">
                      <a16:colId xmlns:a16="http://schemas.microsoft.com/office/drawing/2014/main" val="20005"/>
                    </a:ext>
                  </a:extLst>
                </a:gridCol>
              </a:tblGrid>
              <a:tr h="392430">
                <a:tc>
                  <a:txBody>
                    <a:bodyPr/>
                    <a:lstStyle/>
                    <a:p>
                      <a:endParaRPr lang="en-US" sz="1400" dirty="0"/>
                    </a:p>
                  </a:txBody>
                  <a:tcPr marL="121920" marR="121920" marT="34290" marB="34290"/>
                </a:tc>
                <a:tc>
                  <a:txBody>
                    <a:bodyPr/>
                    <a:lstStyle/>
                    <a:p>
                      <a:endParaRPr lang="en-US" sz="1400"/>
                    </a:p>
                  </a:txBody>
                  <a:tcPr marL="121920" marR="121920" marT="34290" marB="34290"/>
                </a:tc>
                <a:tc>
                  <a:txBody>
                    <a:bodyPr/>
                    <a:lstStyle/>
                    <a:p>
                      <a:endParaRPr lang="en-US" sz="1400" dirty="0"/>
                    </a:p>
                  </a:txBody>
                  <a:tcPr marL="121920" marR="121920" marT="34290" marB="34290"/>
                </a:tc>
                <a:tc>
                  <a:txBody>
                    <a:bodyPr/>
                    <a:lstStyle/>
                    <a:p>
                      <a:endParaRPr lang="en-US" sz="1400"/>
                    </a:p>
                  </a:txBody>
                  <a:tcPr marL="121920" marR="121920" marT="34290" marB="34290"/>
                </a:tc>
                <a:tc>
                  <a:txBody>
                    <a:bodyPr/>
                    <a:lstStyle/>
                    <a:p>
                      <a:endParaRPr lang="en-US" sz="1400"/>
                    </a:p>
                  </a:txBody>
                  <a:tcPr marL="121920" marR="121920" marT="34290" marB="34290"/>
                </a:tc>
                <a:tc>
                  <a:txBody>
                    <a:bodyPr/>
                    <a:lstStyle/>
                    <a:p>
                      <a:endParaRPr lang="en-US" sz="1400" dirty="0"/>
                    </a:p>
                  </a:txBody>
                  <a:tcPr marL="121920" marR="121920" marT="34290" marB="34290"/>
                </a:tc>
                <a:extLst>
                  <a:ext uri="{0D108BD9-81ED-4DB2-BD59-A6C34878D82A}">
                    <a16:rowId xmlns:a16="http://schemas.microsoft.com/office/drawing/2014/main" val="10000"/>
                  </a:ext>
                </a:extLst>
              </a:tr>
              <a:tr h="392430">
                <a:tc>
                  <a:txBody>
                    <a:bodyPr/>
                    <a:lstStyle/>
                    <a:p>
                      <a:r>
                        <a:rPr lang="en-US" sz="1400" dirty="0" smtClean="0"/>
                        <a:t>BWIP</a:t>
                      </a:r>
                      <a:endParaRPr lang="en-US" sz="1400" dirty="0"/>
                    </a:p>
                  </a:txBody>
                  <a:tcPr marL="121920" marR="121920" marT="34290" marB="34290"/>
                </a:tc>
                <a:tc>
                  <a:txBody>
                    <a:bodyPr/>
                    <a:lstStyle/>
                    <a:p>
                      <a:endParaRPr lang="en-US" sz="1400"/>
                    </a:p>
                  </a:txBody>
                  <a:tcPr marL="121920" marR="121920" marT="34290" marB="34290"/>
                </a:tc>
                <a:tc>
                  <a:txBody>
                    <a:bodyPr/>
                    <a:lstStyle/>
                    <a:p>
                      <a:endParaRPr lang="en-US" sz="1400" dirty="0"/>
                    </a:p>
                  </a:txBody>
                  <a:tcPr marL="121920" marR="121920" marT="34290" marB="34290"/>
                </a:tc>
                <a:tc>
                  <a:txBody>
                    <a:bodyPr/>
                    <a:lstStyle/>
                    <a:p>
                      <a:endParaRPr lang="en-US" sz="1400"/>
                    </a:p>
                  </a:txBody>
                  <a:tcPr marL="121920" marR="121920" marT="34290" marB="34290"/>
                </a:tc>
                <a:tc>
                  <a:txBody>
                    <a:bodyPr/>
                    <a:lstStyle/>
                    <a:p>
                      <a:r>
                        <a:rPr lang="en-US" sz="1400" dirty="0" smtClean="0"/>
                        <a:t>Transferred</a:t>
                      </a:r>
                      <a:endParaRPr lang="en-US" sz="1400" dirty="0"/>
                    </a:p>
                  </a:txBody>
                  <a:tcPr marL="121920" marR="121920" marT="34290" marB="34290"/>
                </a:tc>
                <a:tc>
                  <a:txBody>
                    <a:bodyPr/>
                    <a:lstStyle/>
                    <a:p>
                      <a:r>
                        <a:rPr lang="en-US" sz="1400" dirty="0" smtClean="0"/>
                        <a:t>370,000</a:t>
                      </a:r>
                    </a:p>
                  </a:txBody>
                  <a:tcPr marL="121920" marR="121920" marT="34290" marB="34290"/>
                </a:tc>
                <a:extLst>
                  <a:ext uri="{0D108BD9-81ED-4DB2-BD59-A6C34878D82A}">
                    <a16:rowId xmlns:a16="http://schemas.microsoft.com/office/drawing/2014/main" val="10001"/>
                  </a:ext>
                </a:extLst>
              </a:tr>
              <a:tr h="392430">
                <a:tc>
                  <a:txBody>
                    <a:bodyPr/>
                    <a:lstStyle/>
                    <a:p>
                      <a:r>
                        <a:rPr lang="en-US" sz="1400" dirty="0" smtClean="0"/>
                        <a:t>Added</a:t>
                      </a:r>
                      <a:endParaRPr lang="en-US" sz="1400" dirty="0"/>
                    </a:p>
                  </a:txBody>
                  <a:tcPr marL="121920" marR="121920" marT="34290" marB="34290"/>
                </a:tc>
                <a:tc>
                  <a:txBody>
                    <a:bodyPr/>
                    <a:lstStyle/>
                    <a:p>
                      <a:endParaRPr lang="en-US" sz="1400"/>
                    </a:p>
                  </a:txBody>
                  <a:tcPr marL="121920" marR="121920" marT="34290" marB="34290"/>
                </a:tc>
                <a:tc>
                  <a:txBody>
                    <a:bodyPr/>
                    <a:lstStyle/>
                    <a:p>
                      <a:r>
                        <a:rPr lang="en-US" sz="1400" u="sng" dirty="0" smtClean="0"/>
                        <a:t>420,000</a:t>
                      </a:r>
                      <a:endParaRPr lang="en-US" sz="1400" u="sng" dirty="0"/>
                    </a:p>
                  </a:txBody>
                  <a:tcPr marL="121920" marR="121920" marT="34290" marB="34290"/>
                </a:tc>
                <a:tc>
                  <a:txBody>
                    <a:bodyPr/>
                    <a:lstStyle/>
                    <a:p>
                      <a:endParaRPr lang="en-US" sz="1400"/>
                    </a:p>
                  </a:txBody>
                  <a:tcPr marL="121920" marR="121920" marT="34290" marB="34290"/>
                </a:tc>
                <a:tc>
                  <a:txBody>
                    <a:bodyPr/>
                    <a:lstStyle/>
                    <a:p>
                      <a:r>
                        <a:rPr lang="en-US" sz="1400" dirty="0" smtClean="0"/>
                        <a:t>EWIP</a:t>
                      </a:r>
                      <a:endParaRPr lang="en-US" sz="1400" dirty="0"/>
                    </a:p>
                  </a:txBody>
                  <a:tcPr marL="121920" marR="121920" marT="34290" marB="34290"/>
                </a:tc>
                <a:tc>
                  <a:txBody>
                    <a:bodyPr/>
                    <a:lstStyle/>
                    <a:p>
                      <a:r>
                        <a:rPr lang="en-US" sz="1400" u="sng" dirty="0" smtClean="0"/>
                        <a:t>  80,000</a:t>
                      </a:r>
                      <a:endParaRPr lang="en-US" sz="1400" u="sng" dirty="0"/>
                    </a:p>
                  </a:txBody>
                  <a:tcPr marL="121920" marR="121920" marT="34290" marB="34290"/>
                </a:tc>
                <a:extLst>
                  <a:ext uri="{0D108BD9-81ED-4DB2-BD59-A6C34878D82A}">
                    <a16:rowId xmlns:a16="http://schemas.microsoft.com/office/drawing/2014/main" val="10002"/>
                  </a:ext>
                </a:extLst>
              </a:tr>
              <a:tr h="392430">
                <a:tc>
                  <a:txBody>
                    <a:bodyPr/>
                    <a:lstStyle/>
                    <a:p>
                      <a:r>
                        <a:rPr lang="en-US" sz="1400" dirty="0" smtClean="0"/>
                        <a:t>Total</a:t>
                      </a:r>
                      <a:endParaRPr lang="en-US" sz="1400" dirty="0"/>
                    </a:p>
                  </a:txBody>
                  <a:tcPr marL="121920" marR="121920" marT="34290" marB="34290"/>
                </a:tc>
                <a:tc>
                  <a:txBody>
                    <a:bodyPr/>
                    <a:lstStyle/>
                    <a:p>
                      <a:endParaRPr lang="en-US" sz="1400"/>
                    </a:p>
                  </a:txBody>
                  <a:tcPr marL="121920" marR="121920" marT="34290" marB="34290"/>
                </a:tc>
                <a:tc>
                  <a:txBody>
                    <a:bodyPr/>
                    <a:lstStyle/>
                    <a:p>
                      <a:endParaRPr lang="en-US" sz="1400" dirty="0"/>
                    </a:p>
                  </a:txBody>
                  <a:tcPr marL="121920" marR="121920" marT="34290" marB="34290"/>
                </a:tc>
                <a:tc>
                  <a:txBody>
                    <a:bodyPr/>
                    <a:lstStyle/>
                    <a:p>
                      <a:endParaRPr lang="en-US" sz="1400"/>
                    </a:p>
                  </a:txBody>
                  <a:tcPr marL="121920" marR="121920" marT="34290" marB="34290"/>
                </a:tc>
                <a:tc>
                  <a:txBody>
                    <a:bodyPr/>
                    <a:lstStyle/>
                    <a:p>
                      <a:r>
                        <a:rPr lang="en-US" sz="1400" dirty="0" smtClean="0"/>
                        <a:t>Total</a:t>
                      </a:r>
                      <a:endParaRPr lang="en-US" sz="1400" dirty="0"/>
                    </a:p>
                  </a:txBody>
                  <a:tcPr marL="121920" marR="121920" marT="34290" marB="34290"/>
                </a:tc>
                <a:tc>
                  <a:txBody>
                    <a:bodyPr/>
                    <a:lstStyle/>
                    <a:p>
                      <a:endParaRPr lang="en-US" sz="1400" dirty="0"/>
                    </a:p>
                  </a:txBody>
                  <a:tcPr marL="121920" marR="121920" marT="34290" marB="3429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812336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400" b="1" dirty="0" smtClean="0"/>
              <a:t>To calculate </a:t>
            </a:r>
            <a:br>
              <a:rPr lang="en-US" sz="1400" b="1" dirty="0" smtClean="0"/>
            </a:br>
            <a:r>
              <a:rPr lang="en-US" sz="1400" b="1" dirty="0" smtClean="0"/>
              <a:t>Weighted average Equivalent Units of Production, </a:t>
            </a:r>
            <a:br>
              <a:rPr lang="en-US" sz="1400" b="1" dirty="0" smtClean="0"/>
            </a:br>
            <a:r>
              <a:rPr lang="en-US" sz="1400" b="1" dirty="0" smtClean="0"/>
              <a:t>we use  Transferred out units and Ending WIP units</a:t>
            </a:r>
            <a:endParaRPr lang="en-US" sz="1400" b="1" dirty="0"/>
          </a:p>
        </p:txBody>
      </p:sp>
      <p:graphicFrame>
        <p:nvGraphicFramePr>
          <p:cNvPr id="13" name="Content Placeholder 12"/>
          <p:cNvGraphicFramePr>
            <a:graphicFrameLocks noGrp="1"/>
          </p:cNvGraphicFramePr>
          <p:nvPr>
            <p:ph idx="1"/>
            <p:extLst>
              <p:ext uri="{D42A27DB-BD31-4B8C-83A1-F6EECF244321}">
                <p14:modId xmlns:p14="http://schemas.microsoft.com/office/powerpoint/2010/main" val="429421011"/>
              </p:ext>
            </p:extLst>
          </p:nvPr>
        </p:nvGraphicFramePr>
        <p:xfrm>
          <a:off x="457200" y="1600200"/>
          <a:ext cx="8229600" cy="2916555"/>
        </p:xfrm>
        <a:graphic>
          <a:graphicData uri="http://schemas.openxmlformats.org/drawingml/2006/table">
            <a:tbl>
              <a:tblPr/>
              <a:tblGrid>
                <a:gridCol w="2174393">
                  <a:extLst>
                    <a:ext uri="{9D8B030D-6E8A-4147-A177-3AD203B41FA5}">
                      <a16:colId xmlns:a16="http://schemas.microsoft.com/office/drawing/2014/main" val="20000"/>
                    </a:ext>
                  </a:extLst>
                </a:gridCol>
                <a:gridCol w="472694">
                  <a:extLst>
                    <a:ext uri="{9D8B030D-6E8A-4147-A177-3AD203B41FA5}">
                      <a16:colId xmlns:a16="http://schemas.microsoft.com/office/drawing/2014/main" val="20001"/>
                    </a:ext>
                  </a:extLst>
                </a:gridCol>
                <a:gridCol w="1725333">
                  <a:extLst>
                    <a:ext uri="{9D8B030D-6E8A-4147-A177-3AD203B41FA5}">
                      <a16:colId xmlns:a16="http://schemas.microsoft.com/office/drawing/2014/main" val="20002"/>
                    </a:ext>
                  </a:extLst>
                </a:gridCol>
                <a:gridCol w="1134467">
                  <a:extLst>
                    <a:ext uri="{9D8B030D-6E8A-4147-A177-3AD203B41FA5}">
                      <a16:colId xmlns:a16="http://schemas.microsoft.com/office/drawing/2014/main" val="20003"/>
                    </a:ext>
                  </a:extLst>
                </a:gridCol>
                <a:gridCol w="907571">
                  <a:extLst>
                    <a:ext uri="{9D8B030D-6E8A-4147-A177-3AD203B41FA5}">
                      <a16:colId xmlns:a16="http://schemas.microsoft.com/office/drawing/2014/main" val="20004"/>
                    </a:ext>
                  </a:extLst>
                </a:gridCol>
                <a:gridCol w="907571">
                  <a:extLst>
                    <a:ext uri="{9D8B030D-6E8A-4147-A177-3AD203B41FA5}">
                      <a16:colId xmlns:a16="http://schemas.microsoft.com/office/drawing/2014/main" val="20005"/>
                    </a:ext>
                  </a:extLst>
                </a:gridCol>
                <a:gridCol w="907571">
                  <a:extLst>
                    <a:ext uri="{9D8B030D-6E8A-4147-A177-3AD203B41FA5}">
                      <a16:colId xmlns:a16="http://schemas.microsoft.com/office/drawing/2014/main" val="20006"/>
                    </a:ext>
                  </a:extLst>
                </a:gridCol>
              </a:tblGrid>
              <a:tr h="171450">
                <a:tc>
                  <a:txBody>
                    <a:bodyPr/>
                    <a:lstStyle/>
                    <a:p>
                      <a:pPr algn="l" fontAlgn="b"/>
                      <a:endParaRPr lang="en-US" sz="1100" b="0" i="0" u="none" strike="noStrike" dirty="0">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Units</a:t>
                      </a:r>
                    </a:p>
                  </a:txBody>
                  <a:tcPr marL="9797" marR="9797"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w="6350" cap="flat" cmpd="sng" algn="ctr">
                      <a:solidFill>
                        <a:srgbClr val="000000"/>
                      </a:solidFill>
                      <a:prstDash val="solid"/>
                      <a:round/>
                      <a:headEnd type="none" w="med" len="med"/>
                      <a:tailEnd type="none" w="med" len="med"/>
                    </a:lnR>
                    <a:lnT>
                      <a:noFill/>
                    </a:lnT>
                    <a:lnB>
                      <a:noFill/>
                    </a:lnB>
                  </a:tcPr>
                </a:tc>
                <a:tc gridSpan="3">
                  <a:txBody>
                    <a:bodyPr/>
                    <a:lstStyle/>
                    <a:p>
                      <a:pPr algn="ctr" fontAlgn="ctr"/>
                      <a:r>
                        <a:rPr lang="en-US" sz="1100" b="0" i="0" u="none" strike="noStrike">
                          <a:solidFill>
                            <a:srgbClr val="000000"/>
                          </a:solidFill>
                          <a:effectLst/>
                          <a:latin typeface="Calibri"/>
                        </a:rPr>
                        <a:t>Percentage Complete</a:t>
                      </a:r>
                    </a:p>
                  </a:txBody>
                  <a:tcPr marL="9797" marR="9797" marT="5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71450">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171450">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DM</a:t>
                      </a:r>
                    </a:p>
                  </a:txBody>
                  <a:tcPr marL="9797" marR="9797" marT="57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DL</a:t>
                      </a:r>
                    </a:p>
                  </a:txBody>
                  <a:tcPr marL="9797" marR="9797" marT="57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OH</a:t>
                      </a:r>
                    </a:p>
                  </a:txBody>
                  <a:tcPr marL="9797" marR="9797" marT="571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71450">
                <a:tc>
                  <a:txBody>
                    <a:bodyPr/>
                    <a:lstStyle/>
                    <a:p>
                      <a:pPr algn="l" fontAlgn="b"/>
                      <a:r>
                        <a:rPr lang="en-US" sz="1100" b="0" i="0" u="none" strike="noStrike">
                          <a:solidFill>
                            <a:srgbClr val="000000"/>
                          </a:solidFill>
                          <a:effectLst/>
                          <a:latin typeface="Calibri"/>
                        </a:rPr>
                        <a:t>Transferred out</a:t>
                      </a: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a:solidFill>
                            <a:srgbClr val="000000"/>
                          </a:solidFill>
                          <a:effectLst/>
                          <a:latin typeface="Calibri"/>
                        </a:rPr>
                        <a:t> </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a:endParaRP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a:rPr>
                        <a:t> </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 </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 </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71450">
                <a:tc>
                  <a:txBody>
                    <a:bodyPr/>
                    <a:lstStyle/>
                    <a:p>
                      <a:pPr algn="l" fontAlgn="b"/>
                      <a:r>
                        <a:rPr lang="en-US" sz="1100" b="0" i="0" u="none" strike="noStrike">
                          <a:solidFill>
                            <a:srgbClr val="000000"/>
                          </a:solidFill>
                          <a:effectLst/>
                          <a:latin typeface="Calibri"/>
                        </a:rPr>
                        <a:t>Ending WIP</a:t>
                      </a: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a:solidFill>
                            <a:srgbClr val="000000"/>
                          </a:solidFill>
                          <a:effectLst/>
                          <a:latin typeface="Calibri"/>
                        </a:rPr>
                        <a:t> </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a:endParaRP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a:rPr>
                        <a:t> </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 </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 </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71450">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85775">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w="6350" cap="flat" cmpd="sng" algn="ctr">
                      <a:solidFill>
                        <a:srgbClr val="000000"/>
                      </a:solidFill>
                      <a:prstDash val="solid"/>
                      <a:round/>
                      <a:headEnd type="none" w="med" len="med"/>
                      <a:tailEnd type="none" w="med" len="med"/>
                    </a:lnR>
                    <a:lnT>
                      <a:noFill/>
                    </a:lnT>
                    <a:lnB>
                      <a:noFill/>
                    </a:lnB>
                  </a:tcPr>
                </a:tc>
                <a:tc gridSpan="3">
                  <a:txBody>
                    <a:bodyPr/>
                    <a:lstStyle/>
                    <a:p>
                      <a:pPr algn="ctr" fontAlgn="b"/>
                      <a:r>
                        <a:rPr lang="en-US" sz="1100" b="0" i="0" u="none" strike="noStrike" dirty="0" smtClean="0">
                          <a:solidFill>
                            <a:srgbClr val="000000"/>
                          </a:solidFill>
                          <a:effectLst/>
                          <a:latin typeface="Calibri"/>
                        </a:rPr>
                        <a:t>Calculation </a:t>
                      </a:r>
                      <a:r>
                        <a:rPr lang="en-US" sz="1100" b="0" i="0" u="none" strike="noStrike" dirty="0">
                          <a:solidFill>
                            <a:srgbClr val="000000"/>
                          </a:solidFill>
                          <a:effectLst/>
                          <a:latin typeface="Calibri"/>
                        </a:rPr>
                        <a:t>of Weighted </a:t>
                      </a:r>
                      <a:r>
                        <a:rPr lang="en-US" sz="1100" b="0" i="0" u="none" strike="noStrike" dirty="0" err="1">
                          <a:solidFill>
                            <a:srgbClr val="000000"/>
                          </a:solidFill>
                          <a:effectLst/>
                          <a:latin typeface="Calibri"/>
                        </a:rPr>
                        <a:t>Avg</a:t>
                      </a:r>
                      <a:r>
                        <a:rPr lang="en-US" sz="1100" b="0" i="0" u="none" strike="noStrike" dirty="0">
                          <a:solidFill>
                            <a:srgbClr val="000000"/>
                          </a:solidFill>
                          <a:effectLst/>
                          <a:latin typeface="Calibri"/>
                        </a:rPr>
                        <a:t> Equivalent Units of Production (EUP)</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6"/>
                  </a:ext>
                </a:extLst>
              </a:tr>
              <a:tr h="171450">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dirty="0">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7"/>
                  </a:ext>
                </a:extLst>
              </a:tr>
              <a:tr h="171450">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DM</a:t>
                      </a:r>
                    </a:p>
                  </a:txBody>
                  <a:tcPr marL="9797" marR="9797" marT="57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DL</a:t>
                      </a:r>
                    </a:p>
                  </a:txBody>
                  <a:tcPr marL="9797" marR="9797" marT="57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OH</a:t>
                      </a:r>
                    </a:p>
                  </a:txBody>
                  <a:tcPr marL="9797" marR="9797" marT="571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71450">
                <a:tc>
                  <a:txBody>
                    <a:bodyPr/>
                    <a:lstStyle/>
                    <a:p>
                      <a:pPr algn="l" fontAlgn="b"/>
                      <a:r>
                        <a:rPr lang="en-US" sz="1100" b="0" i="0" u="none" strike="noStrike">
                          <a:solidFill>
                            <a:srgbClr val="000000"/>
                          </a:solidFill>
                          <a:effectLst/>
                          <a:latin typeface="Calibri"/>
                        </a:rPr>
                        <a:t>Transferred out</a:t>
                      </a:r>
                    </a:p>
                  </a:txBody>
                  <a:tcPr marL="9797" marR="9797" marT="5715" marB="0" anchor="b">
                    <a:lnL>
                      <a:noFill/>
                    </a:lnL>
                    <a:lnR>
                      <a:noFill/>
                    </a:lnR>
                    <a:lnT>
                      <a:noFill/>
                    </a:lnT>
                    <a:lnB>
                      <a:noFill/>
                    </a:lnB>
                  </a:tcPr>
                </a:tc>
                <a:tc gridSpan="3">
                  <a:txBody>
                    <a:bodyPr/>
                    <a:lstStyle/>
                    <a:p>
                      <a:pPr algn="l" fontAlgn="b"/>
                      <a:r>
                        <a:rPr lang="en-US" sz="1100" b="0" i="0" u="none" strike="noStrike">
                          <a:solidFill>
                            <a:srgbClr val="000000"/>
                          </a:solidFill>
                          <a:effectLst/>
                          <a:latin typeface="Calibri"/>
                        </a:rPr>
                        <a:t>(Units x % Complete)</a:t>
                      </a:r>
                    </a:p>
                  </a:txBody>
                  <a:tcPr marL="9797" marR="9797" marT="5715"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a:txBody>
                    <a:bodyPr/>
                    <a:lstStyle/>
                    <a:p>
                      <a:pPr algn="l" fontAlgn="b"/>
                      <a:r>
                        <a:rPr lang="en-US" sz="1100" b="0" i="0" u="none" strike="noStrike">
                          <a:solidFill>
                            <a:srgbClr val="000000"/>
                          </a:solidFill>
                          <a:effectLst/>
                          <a:latin typeface="Calibri"/>
                        </a:rPr>
                        <a:t>          -   </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   </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   </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171450">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0"/>
                  </a:ext>
                </a:extLst>
              </a:tr>
              <a:tr h="171450">
                <a:tc>
                  <a:txBody>
                    <a:bodyPr/>
                    <a:lstStyle/>
                    <a:p>
                      <a:pPr algn="l" fontAlgn="b"/>
                      <a:r>
                        <a:rPr lang="en-US" sz="1100" b="0" i="0" u="none" strike="noStrike">
                          <a:solidFill>
                            <a:srgbClr val="000000"/>
                          </a:solidFill>
                          <a:effectLst/>
                          <a:latin typeface="Calibri"/>
                        </a:rPr>
                        <a:t>Ending WIP</a:t>
                      </a:r>
                    </a:p>
                  </a:txBody>
                  <a:tcPr marL="9797" marR="9797" marT="5715" marB="0" anchor="b">
                    <a:lnL>
                      <a:noFill/>
                    </a:lnL>
                    <a:lnR>
                      <a:noFill/>
                    </a:lnR>
                    <a:lnT>
                      <a:noFill/>
                    </a:lnT>
                    <a:lnB>
                      <a:noFill/>
                    </a:lnB>
                  </a:tcPr>
                </a:tc>
                <a:tc gridSpan="2">
                  <a:txBody>
                    <a:bodyPr/>
                    <a:lstStyle/>
                    <a:p>
                      <a:pPr algn="l" fontAlgn="b"/>
                      <a:r>
                        <a:rPr lang="en-US" sz="1100" b="0" i="0" u="none" strike="noStrike">
                          <a:solidFill>
                            <a:srgbClr val="000000"/>
                          </a:solidFill>
                          <a:effectLst/>
                          <a:latin typeface="Calibri"/>
                        </a:rPr>
                        <a:t>(Units x % Complete)</a:t>
                      </a:r>
                    </a:p>
                  </a:txBody>
                  <a:tcPr marL="9797" marR="9797" marT="5715" marB="0" anchor="b">
                    <a:lnL>
                      <a:noFill/>
                    </a:lnL>
                    <a:lnR>
                      <a:noFill/>
                    </a:lnR>
                    <a:lnT>
                      <a:noFill/>
                    </a:lnT>
                    <a:lnB>
                      <a:noFill/>
                    </a:lnB>
                  </a:tcPr>
                </a:tc>
                <a:tc hMerge="1">
                  <a:txBody>
                    <a:bodyPr/>
                    <a:lstStyle/>
                    <a:p>
                      <a:endParaRPr lang="en-US"/>
                    </a:p>
                  </a:txBody>
                  <a:tcPr/>
                </a:tc>
                <a:tc>
                  <a:txBody>
                    <a:bodyPr/>
                    <a:lstStyle/>
                    <a:p>
                      <a:pPr algn="ctr" fontAlgn="b"/>
                      <a:r>
                        <a:rPr lang="en-US" sz="1100" b="0" i="0" u="none" strike="noStrike">
                          <a:solidFill>
                            <a:srgbClr val="000000"/>
                          </a:solidFill>
                          <a:effectLst/>
                          <a:latin typeface="Calibri"/>
                        </a:rPr>
                        <a:t>DM</a:t>
                      </a:r>
                    </a:p>
                  </a:txBody>
                  <a:tcPr marL="9797" marR="9797" marT="571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a:solidFill>
                            <a:srgbClr val="000000"/>
                          </a:solidFill>
                          <a:effectLst/>
                          <a:latin typeface="Calibri"/>
                        </a:rPr>
                        <a:t>          -   </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797" marR="9797" marT="571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extLst>
                  <a:ext uri="{0D108BD9-81ED-4DB2-BD59-A6C34878D82A}">
                    <a16:rowId xmlns:a16="http://schemas.microsoft.com/office/drawing/2014/main" val="10011"/>
                  </a:ext>
                </a:extLst>
              </a:tr>
              <a:tr h="171450">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gridSpan="2">
                  <a:txBody>
                    <a:bodyPr/>
                    <a:lstStyle/>
                    <a:p>
                      <a:pPr algn="l" fontAlgn="b"/>
                      <a:r>
                        <a:rPr lang="en-US" sz="1100" b="0" i="0" u="none" strike="noStrike">
                          <a:solidFill>
                            <a:srgbClr val="000000"/>
                          </a:solidFill>
                          <a:effectLst/>
                          <a:latin typeface="Calibri"/>
                        </a:rPr>
                        <a:t>(Units x % Complete)</a:t>
                      </a:r>
                    </a:p>
                  </a:txBody>
                  <a:tcPr marL="9797" marR="9797" marT="5715" marB="0" anchor="b">
                    <a:lnL>
                      <a:noFill/>
                    </a:lnL>
                    <a:lnR>
                      <a:noFill/>
                    </a:lnR>
                    <a:lnT>
                      <a:noFill/>
                    </a:lnT>
                    <a:lnB>
                      <a:noFill/>
                    </a:lnB>
                  </a:tcPr>
                </a:tc>
                <a:tc hMerge="1">
                  <a:txBody>
                    <a:bodyPr/>
                    <a:lstStyle/>
                    <a:p>
                      <a:endParaRPr lang="en-US"/>
                    </a:p>
                  </a:txBody>
                  <a:tcPr/>
                </a:tc>
                <a:tc>
                  <a:txBody>
                    <a:bodyPr/>
                    <a:lstStyle/>
                    <a:p>
                      <a:pPr algn="ctr" fontAlgn="b"/>
                      <a:r>
                        <a:rPr lang="en-US" sz="1100" b="0" i="0" u="none" strike="noStrike">
                          <a:solidFill>
                            <a:srgbClr val="000000"/>
                          </a:solidFill>
                          <a:effectLst/>
                          <a:latin typeface="Calibri"/>
                        </a:rPr>
                        <a:t>DL</a:t>
                      </a: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a:solidFill>
                            <a:srgbClr val="000000"/>
                          </a:solidFill>
                          <a:effectLst/>
                          <a:latin typeface="Calibri"/>
                        </a:rPr>
                        <a:t>          -   </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797" marR="9797" marT="571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171450">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gridSpan="2">
                  <a:txBody>
                    <a:bodyPr/>
                    <a:lstStyle/>
                    <a:p>
                      <a:pPr algn="l" fontAlgn="b"/>
                      <a:r>
                        <a:rPr lang="en-US" sz="1100" b="0" i="0" u="none" strike="noStrike">
                          <a:solidFill>
                            <a:srgbClr val="000000"/>
                          </a:solidFill>
                          <a:effectLst/>
                          <a:latin typeface="Calibri"/>
                        </a:rPr>
                        <a:t>(Units x % Complete)</a:t>
                      </a:r>
                    </a:p>
                  </a:txBody>
                  <a:tcPr marL="9797" marR="9797" marT="5715" marB="0" anchor="b">
                    <a:lnL>
                      <a:noFill/>
                    </a:lnL>
                    <a:lnR>
                      <a:noFill/>
                    </a:lnR>
                    <a:lnT>
                      <a:noFill/>
                    </a:lnT>
                    <a:lnB>
                      <a:noFill/>
                    </a:lnB>
                  </a:tcPr>
                </a:tc>
                <a:tc hMerge="1">
                  <a:txBody>
                    <a:bodyPr/>
                    <a:lstStyle/>
                    <a:p>
                      <a:endParaRPr lang="en-US"/>
                    </a:p>
                  </a:txBody>
                  <a:tcPr/>
                </a:tc>
                <a:tc>
                  <a:txBody>
                    <a:bodyPr/>
                    <a:lstStyle/>
                    <a:p>
                      <a:pPr algn="ctr" fontAlgn="b"/>
                      <a:r>
                        <a:rPr lang="en-US" sz="1100" b="0" i="0" u="none" strike="noStrike">
                          <a:solidFill>
                            <a:srgbClr val="000000"/>
                          </a:solidFill>
                          <a:effectLst/>
                          <a:latin typeface="Calibri"/>
                        </a:rPr>
                        <a:t>OH</a:t>
                      </a: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   </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177165">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EUP</a:t>
                      </a:r>
                    </a:p>
                  </a:txBody>
                  <a:tcPr marL="9797" marR="9797" marT="5715"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          -   </a:t>
                      </a:r>
                    </a:p>
                  </a:txBody>
                  <a:tcPr marL="9797" marR="9797" marT="5715"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   </a:t>
                      </a:r>
                    </a:p>
                  </a:txBody>
                  <a:tcPr marL="9797" marR="9797" marT="5715"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   </a:t>
                      </a:r>
                    </a:p>
                  </a:txBody>
                  <a:tcPr marL="9797" marR="9797" marT="5715"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23704219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400" b="1" dirty="0" smtClean="0"/>
              <a:t>To calculate </a:t>
            </a:r>
            <a:br>
              <a:rPr lang="en-US" sz="1400" b="1" dirty="0" smtClean="0"/>
            </a:br>
            <a:r>
              <a:rPr lang="en-US" sz="1400" b="1" dirty="0" smtClean="0"/>
              <a:t>Weighted average Equivalent Units of Production, </a:t>
            </a:r>
            <a:br>
              <a:rPr lang="en-US" sz="1400" b="1" dirty="0" smtClean="0"/>
            </a:br>
            <a:r>
              <a:rPr lang="en-US" sz="1400" b="1" dirty="0" smtClean="0"/>
              <a:t>we use  Transferred out units and Ending WIP units</a:t>
            </a:r>
            <a:endParaRPr lang="en-US" sz="1400" b="1" dirty="0"/>
          </a:p>
        </p:txBody>
      </p:sp>
      <p:graphicFrame>
        <p:nvGraphicFramePr>
          <p:cNvPr id="13" name="Content Placeholder 12"/>
          <p:cNvGraphicFramePr>
            <a:graphicFrameLocks noGrp="1"/>
          </p:cNvGraphicFramePr>
          <p:nvPr>
            <p:ph idx="1"/>
            <p:extLst>
              <p:ext uri="{D42A27DB-BD31-4B8C-83A1-F6EECF244321}">
                <p14:modId xmlns:p14="http://schemas.microsoft.com/office/powerpoint/2010/main" val="2613960417"/>
              </p:ext>
            </p:extLst>
          </p:nvPr>
        </p:nvGraphicFramePr>
        <p:xfrm>
          <a:off x="457200" y="1600200"/>
          <a:ext cx="8229596" cy="2916555"/>
        </p:xfrm>
        <a:graphic>
          <a:graphicData uri="http://schemas.openxmlformats.org/drawingml/2006/table">
            <a:tbl>
              <a:tblPr/>
              <a:tblGrid>
                <a:gridCol w="2174393">
                  <a:extLst>
                    <a:ext uri="{9D8B030D-6E8A-4147-A177-3AD203B41FA5}">
                      <a16:colId xmlns:a16="http://schemas.microsoft.com/office/drawing/2014/main" val="20000"/>
                    </a:ext>
                  </a:extLst>
                </a:gridCol>
                <a:gridCol w="472694">
                  <a:extLst>
                    <a:ext uri="{9D8B030D-6E8A-4147-A177-3AD203B41FA5}">
                      <a16:colId xmlns:a16="http://schemas.microsoft.com/office/drawing/2014/main" val="20001"/>
                    </a:ext>
                  </a:extLst>
                </a:gridCol>
                <a:gridCol w="1725331">
                  <a:extLst>
                    <a:ext uri="{9D8B030D-6E8A-4147-A177-3AD203B41FA5}">
                      <a16:colId xmlns:a16="http://schemas.microsoft.com/office/drawing/2014/main" val="20002"/>
                    </a:ext>
                  </a:extLst>
                </a:gridCol>
                <a:gridCol w="1134465">
                  <a:extLst>
                    <a:ext uri="{9D8B030D-6E8A-4147-A177-3AD203B41FA5}">
                      <a16:colId xmlns:a16="http://schemas.microsoft.com/office/drawing/2014/main" val="20003"/>
                    </a:ext>
                  </a:extLst>
                </a:gridCol>
                <a:gridCol w="907571">
                  <a:extLst>
                    <a:ext uri="{9D8B030D-6E8A-4147-A177-3AD203B41FA5}">
                      <a16:colId xmlns:a16="http://schemas.microsoft.com/office/drawing/2014/main" val="20004"/>
                    </a:ext>
                  </a:extLst>
                </a:gridCol>
                <a:gridCol w="907571">
                  <a:extLst>
                    <a:ext uri="{9D8B030D-6E8A-4147-A177-3AD203B41FA5}">
                      <a16:colId xmlns:a16="http://schemas.microsoft.com/office/drawing/2014/main" val="20005"/>
                    </a:ext>
                  </a:extLst>
                </a:gridCol>
                <a:gridCol w="907571">
                  <a:extLst>
                    <a:ext uri="{9D8B030D-6E8A-4147-A177-3AD203B41FA5}">
                      <a16:colId xmlns:a16="http://schemas.microsoft.com/office/drawing/2014/main" val="20006"/>
                    </a:ext>
                  </a:extLst>
                </a:gridCol>
              </a:tblGrid>
              <a:tr h="171450">
                <a:tc>
                  <a:txBody>
                    <a:bodyPr/>
                    <a:lstStyle/>
                    <a:p>
                      <a:pPr algn="l" fontAlgn="b"/>
                      <a:endParaRPr lang="en-US" sz="1100" b="0" i="0" u="none" strike="noStrike" dirty="0">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Units</a:t>
                      </a:r>
                    </a:p>
                  </a:txBody>
                  <a:tcPr marL="9797" marR="9797"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w="6350" cap="flat" cmpd="sng" algn="ctr">
                      <a:solidFill>
                        <a:srgbClr val="000000"/>
                      </a:solidFill>
                      <a:prstDash val="solid"/>
                      <a:round/>
                      <a:headEnd type="none" w="med" len="med"/>
                      <a:tailEnd type="none" w="med" len="med"/>
                    </a:lnR>
                    <a:lnT>
                      <a:noFill/>
                    </a:lnT>
                    <a:lnB>
                      <a:noFill/>
                    </a:lnB>
                  </a:tcPr>
                </a:tc>
                <a:tc gridSpan="3">
                  <a:txBody>
                    <a:bodyPr/>
                    <a:lstStyle/>
                    <a:p>
                      <a:pPr algn="ctr" fontAlgn="ctr"/>
                      <a:r>
                        <a:rPr lang="en-US" sz="1100" b="0" i="0" u="none" strike="noStrike">
                          <a:solidFill>
                            <a:srgbClr val="000000"/>
                          </a:solidFill>
                          <a:effectLst/>
                          <a:latin typeface="Calibri"/>
                        </a:rPr>
                        <a:t>Percentage Complete</a:t>
                      </a:r>
                    </a:p>
                  </a:txBody>
                  <a:tcPr marL="9797" marR="9797" marT="5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71450">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171450">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DM</a:t>
                      </a:r>
                    </a:p>
                  </a:txBody>
                  <a:tcPr marL="9797" marR="9797" marT="57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DL</a:t>
                      </a:r>
                    </a:p>
                  </a:txBody>
                  <a:tcPr marL="9797" marR="9797" marT="57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OH</a:t>
                      </a:r>
                    </a:p>
                  </a:txBody>
                  <a:tcPr marL="9797" marR="9797" marT="571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71450">
                <a:tc>
                  <a:txBody>
                    <a:bodyPr/>
                    <a:lstStyle/>
                    <a:p>
                      <a:pPr algn="l" fontAlgn="b"/>
                      <a:r>
                        <a:rPr lang="en-US" sz="1100" b="0" i="0" u="none" strike="noStrike">
                          <a:solidFill>
                            <a:srgbClr val="000000"/>
                          </a:solidFill>
                          <a:effectLst/>
                          <a:latin typeface="Calibri"/>
                        </a:rPr>
                        <a:t>Transferred out</a:t>
                      </a: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             370,000</a:t>
                      </a:r>
                      <a:endParaRPr lang="en-US" sz="1100" b="0" i="0" u="none" strike="noStrike" dirty="0">
                        <a:solidFill>
                          <a:srgbClr val="000000"/>
                        </a:solidFill>
                        <a:effectLst/>
                        <a:latin typeface="Calibri"/>
                      </a:endParaRP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a:endParaRP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a:rPr>
                        <a:t> </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 </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 </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71450">
                <a:tc>
                  <a:txBody>
                    <a:bodyPr/>
                    <a:lstStyle/>
                    <a:p>
                      <a:pPr algn="l" fontAlgn="b"/>
                      <a:r>
                        <a:rPr lang="en-US" sz="1100" b="0" i="0" u="none" strike="noStrike">
                          <a:solidFill>
                            <a:srgbClr val="000000"/>
                          </a:solidFill>
                          <a:effectLst/>
                          <a:latin typeface="Calibri"/>
                        </a:rPr>
                        <a:t>Ending WIP</a:t>
                      </a: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dirty="0">
                          <a:solidFill>
                            <a:srgbClr val="000000"/>
                          </a:solidFill>
                          <a:effectLst/>
                          <a:latin typeface="Calibri"/>
                        </a:rPr>
                        <a:t> </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a:endParaRP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a:rPr>
                        <a:t> </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 </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 </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71450">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85775">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w="6350" cap="flat" cmpd="sng" algn="ctr">
                      <a:solidFill>
                        <a:srgbClr val="000000"/>
                      </a:solidFill>
                      <a:prstDash val="solid"/>
                      <a:round/>
                      <a:headEnd type="none" w="med" len="med"/>
                      <a:tailEnd type="none" w="med" len="med"/>
                    </a:lnR>
                    <a:lnT>
                      <a:noFill/>
                    </a:lnT>
                    <a:lnB>
                      <a:noFill/>
                    </a:lnB>
                  </a:tcPr>
                </a:tc>
                <a:tc gridSpan="3">
                  <a:txBody>
                    <a:bodyPr/>
                    <a:lstStyle/>
                    <a:p>
                      <a:pPr algn="ctr" fontAlgn="b"/>
                      <a:r>
                        <a:rPr lang="en-US" sz="1100" b="0" i="0" u="none" strike="noStrike" dirty="0" smtClean="0">
                          <a:solidFill>
                            <a:srgbClr val="000000"/>
                          </a:solidFill>
                          <a:effectLst/>
                          <a:latin typeface="Calibri"/>
                        </a:rPr>
                        <a:t>Calculation </a:t>
                      </a:r>
                      <a:r>
                        <a:rPr lang="en-US" sz="1100" b="0" i="0" u="none" strike="noStrike" dirty="0">
                          <a:solidFill>
                            <a:srgbClr val="000000"/>
                          </a:solidFill>
                          <a:effectLst/>
                          <a:latin typeface="Calibri"/>
                        </a:rPr>
                        <a:t>of Weighted </a:t>
                      </a:r>
                      <a:r>
                        <a:rPr lang="en-US" sz="1100" b="0" i="0" u="none" strike="noStrike" dirty="0" err="1">
                          <a:solidFill>
                            <a:srgbClr val="000000"/>
                          </a:solidFill>
                          <a:effectLst/>
                          <a:latin typeface="Calibri"/>
                        </a:rPr>
                        <a:t>Avg</a:t>
                      </a:r>
                      <a:r>
                        <a:rPr lang="en-US" sz="1100" b="0" i="0" u="none" strike="noStrike" dirty="0">
                          <a:solidFill>
                            <a:srgbClr val="000000"/>
                          </a:solidFill>
                          <a:effectLst/>
                          <a:latin typeface="Calibri"/>
                        </a:rPr>
                        <a:t> Equivalent Units of Production (EUP)</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6"/>
                  </a:ext>
                </a:extLst>
              </a:tr>
              <a:tr h="171450">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dirty="0">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7"/>
                  </a:ext>
                </a:extLst>
              </a:tr>
              <a:tr h="171450">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DM</a:t>
                      </a:r>
                    </a:p>
                  </a:txBody>
                  <a:tcPr marL="9797" marR="9797" marT="57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DL</a:t>
                      </a:r>
                    </a:p>
                  </a:txBody>
                  <a:tcPr marL="9797" marR="9797" marT="57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OH</a:t>
                      </a:r>
                    </a:p>
                  </a:txBody>
                  <a:tcPr marL="9797" marR="9797" marT="571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71450">
                <a:tc>
                  <a:txBody>
                    <a:bodyPr/>
                    <a:lstStyle/>
                    <a:p>
                      <a:pPr algn="l" fontAlgn="b"/>
                      <a:r>
                        <a:rPr lang="en-US" sz="1100" b="0" i="0" u="none" strike="noStrike">
                          <a:solidFill>
                            <a:srgbClr val="000000"/>
                          </a:solidFill>
                          <a:effectLst/>
                          <a:latin typeface="Calibri"/>
                        </a:rPr>
                        <a:t>Transferred out</a:t>
                      </a:r>
                    </a:p>
                  </a:txBody>
                  <a:tcPr marL="9797" marR="9797" marT="5715" marB="0" anchor="b">
                    <a:lnL>
                      <a:noFill/>
                    </a:lnL>
                    <a:lnR>
                      <a:noFill/>
                    </a:lnR>
                    <a:lnT>
                      <a:noFill/>
                    </a:lnT>
                    <a:lnB>
                      <a:noFill/>
                    </a:lnB>
                  </a:tcPr>
                </a:tc>
                <a:tc gridSpan="3">
                  <a:txBody>
                    <a:bodyPr/>
                    <a:lstStyle/>
                    <a:p>
                      <a:pPr algn="l" fontAlgn="b"/>
                      <a:r>
                        <a:rPr lang="en-US" sz="1100" b="0" i="0" u="none" strike="noStrike">
                          <a:solidFill>
                            <a:srgbClr val="000000"/>
                          </a:solidFill>
                          <a:effectLst/>
                          <a:latin typeface="Calibri"/>
                        </a:rPr>
                        <a:t>(Units x % Complete)</a:t>
                      </a:r>
                    </a:p>
                  </a:txBody>
                  <a:tcPr marL="9797" marR="9797" marT="5715"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a:txBody>
                    <a:bodyPr/>
                    <a:lstStyle/>
                    <a:p>
                      <a:pPr algn="l" fontAlgn="b"/>
                      <a:r>
                        <a:rPr lang="en-US" sz="1100" b="0" i="0" u="none" strike="noStrike">
                          <a:solidFill>
                            <a:srgbClr val="000000"/>
                          </a:solidFill>
                          <a:effectLst/>
                          <a:latin typeface="Calibri"/>
                        </a:rPr>
                        <a:t>          -   </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   </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   </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171450">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0"/>
                  </a:ext>
                </a:extLst>
              </a:tr>
              <a:tr h="171450">
                <a:tc>
                  <a:txBody>
                    <a:bodyPr/>
                    <a:lstStyle/>
                    <a:p>
                      <a:pPr algn="l" fontAlgn="b"/>
                      <a:r>
                        <a:rPr lang="en-US" sz="1100" b="0" i="0" u="none" strike="noStrike">
                          <a:solidFill>
                            <a:srgbClr val="000000"/>
                          </a:solidFill>
                          <a:effectLst/>
                          <a:latin typeface="Calibri"/>
                        </a:rPr>
                        <a:t>Ending WIP</a:t>
                      </a:r>
                    </a:p>
                  </a:txBody>
                  <a:tcPr marL="9797" marR="9797" marT="5715" marB="0" anchor="b">
                    <a:lnL>
                      <a:noFill/>
                    </a:lnL>
                    <a:lnR>
                      <a:noFill/>
                    </a:lnR>
                    <a:lnT>
                      <a:noFill/>
                    </a:lnT>
                    <a:lnB>
                      <a:noFill/>
                    </a:lnB>
                  </a:tcPr>
                </a:tc>
                <a:tc gridSpan="2">
                  <a:txBody>
                    <a:bodyPr/>
                    <a:lstStyle/>
                    <a:p>
                      <a:pPr algn="l" fontAlgn="b"/>
                      <a:r>
                        <a:rPr lang="en-US" sz="1100" b="0" i="0" u="none" strike="noStrike">
                          <a:solidFill>
                            <a:srgbClr val="000000"/>
                          </a:solidFill>
                          <a:effectLst/>
                          <a:latin typeface="Calibri"/>
                        </a:rPr>
                        <a:t>(Units x % Complete)</a:t>
                      </a:r>
                    </a:p>
                  </a:txBody>
                  <a:tcPr marL="9797" marR="9797" marT="5715" marB="0" anchor="b">
                    <a:lnL>
                      <a:noFill/>
                    </a:lnL>
                    <a:lnR>
                      <a:noFill/>
                    </a:lnR>
                    <a:lnT>
                      <a:noFill/>
                    </a:lnT>
                    <a:lnB>
                      <a:noFill/>
                    </a:lnB>
                  </a:tcPr>
                </a:tc>
                <a:tc hMerge="1">
                  <a:txBody>
                    <a:bodyPr/>
                    <a:lstStyle/>
                    <a:p>
                      <a:endParaRPr lang="en-US"/>
                    </a:p>
                  </a:txBody>
                  <a:tcPr/>
                </a:tc>
                <a:tc>
                  <a:txBody>
                    <a:bodyPr/>
                    <a:lstStyle/>
                    <a:p>
                      <a:pPr algn="ctr" fontAlgn="b"/>
                      <a:r>
                        <a:rPr lang="en-US" sz="1100" b="0" i="0" u="none" strike="noStrike">
                          <a:solidFill>
                            <a:srgbClr val="000000"/>
                          </a:solidFill>
                          <a:effectLst/>
                          <a:latin typeface="Calibri"/>
                        </a:rPr>
                        <a:t>DM</a:t>
                      </a:r>
                    </a:p>
                  </a:txBody>
                  <a:tcPr marL="9797" marR="9797" marT="571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a:solidFill>
                            <a:srgbClr val="000000"/>
                          </a:solidFill>
                          <a:effectLst/>
                          <a:latin typeface="Calibri"/>
                        </a:rPr>
                        <a:t>          -   </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797" marR="9797" marT="571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extLst>
                  <a:ext uri="{0D108BD9-81ED-4DB2-BD59-A6C34878D82A}">
                    <a16:rowId xmlns:a16="http://schemas.microsoft.com/office/drawing/2014/main" val="10011"/>
                  </a:ext>
                </a:extLst>
              </a:tr>
              <a:tr h="171450">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gridSpan="2">
                  <a:txBody>
                    <a:bodyPr/>
                    <a:lstStyle/>
                    <a:p>
                      <a:pPr algn="l" fontAlgn="b"/>
                      <a:r>
                        <a:rPr lang="en-US" sz="1100" b="0" i="0" u="none" strike="noStrike">
                          <a:solidFill>
                            <a:srgbClr val="000000"/>
                          </a:solidFill>
                          <a:effectLst/>
                          <a:latin typeface="Calibri"/>
                        </a:rPr>
                        <a:t>(Units x % Complete)</a:t>
                      </a:r>
                    </a:p>
                  </a:txBody>
                  <a:tcPr marL="9797" marR="9797" marT="5715" marB="0" anchor="b">
                    <a:lnL>
                      <a:noFill/>
                    </a:lnL>
                    <a:lnR>
                      <a:noFill/>
                    </a:lnR>
                    <a:lnT>
                      <a:noFill/>
                    </a:lnT>
                    <a:lnB>
                      <a:noFill/>
                    </a:lnB>
                  </a:tcPr>
                </a:tc>
                <a:tc hMerge="1">
                  <a:txBody>
                    <a:bodyPr/>
                    <a:lstStyle/>
                    <a:p>
                      <a:endParaRPr lang="en-US"/>
                    </a:p>
                  </a:txBody>
                  <a:tcPr/>
                </a:tc>
                <a:tc>
                  <a:txBody>
                    <a:bodyPr/>
                    <a:lstStyle/>
                    <a:p>
                      <a:pPr algn="ctr" fontAlgn="b"/>
                      <a:r>
                        <a:rPr lang="en-US" sz="1100" b="0" i="0" u="none" strike="noStrike">
                          <a:solidFill>
                            <a:srgbClr val="000000"/>
                          </a:solidFill>
                          <a:effectLst/>
                          <a:latin typeface="Calibri"/>
                        </a:rPr>
                        <a:t>DL</a:t>
                      </a: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a:solidFill>
                            <a:srgbClr val="000000"/>
                          </a:solidFill>
                          <a:effectLst/>
                          <a:latin typeface="Calibri"/>
                        </a:rPr>
                        <a:t>          -   </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797" marR="9797" marT="571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171450">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gridSpan="2">
                  <a:txBody>
                    <a:bodyPr/>
                    <a:lstStyle/>
                    <a:p>
                      <a:pPr algn="l" fontAlgn="b"/>
                      <a:r>
                        <a:rPr lang="en-US" sz="1100" b="0" i="0" u="none" strike="noStrike">
                          <a:solidFill>
                            <a:srgbClr val="000000"/>
                          </a:solidFill>
                          <a:effectLst/>
                          <a:latin typeface="Calibri"/>
                        </a:rPr>
                        <a:t>(Units x % Complete)</a:t>
                      </a:r>
                    </a:p>
                  </a:txBody>
                  <a:tcPr marL="9797" marR="9797" marT="5715" marB="0" anchor="b">
                    <a:lnL>
                      <a:noFill/>
                    </a:lnL>
                    <a:lnR>
                      <a:noFill/>
                    </a:lnR>
                    <a:lnT>
                      <a:noFill/>
                    </a:lnT>
                    <a:lnB>
                      <a:noFill/>
                    </a:lnB>
                  </a:tcPr>
                </a:tc>
                <a:tc hMerge="1">
                  <a:txBody>
                    <a:bodyPr/>
                    <a:lstStyle/>
                    <a:p>
                      <a:endParaRPr lang="en-US"/>
                    </a:p>
                  </a:txBody>
                  <a:tcPr/>
                </a:tc>
                <a:tc>
                  <a:txBody>
                    <a:bodyPr/>
                    <a:lstStyle/>
                    <a:p>
                      <a:pPr algn="ctr" fontAlgn="b"/>
                      <a:r>
                        <a:rPr lang="en-US" sz="1100" b="0" i="0" u="none" strike="noStrike">
                          <a:solidFill>
                            <a:srgbClr val="000000"/>
                          </a:solidFill>
                          <a:effectLst/>
                          <a:latin typeface="Calibri"/>
                        </a:rPr>
                        <a:t>OH</a:t>
                      </a: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   </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177165">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EUP</a:t>
                      </a:r>
                    </a:p>
                  </a:txBody>
                  <a:tcPr marL="9797" marR="9797" marT="5715"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          -   </a:t>
                      </a:r>
                    </a:p>
                  </a:txBody>
                  <a:tcPr marL="9797" marR="9797" marT="5715"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   </a:t>
                      </a:r>
                    </a:p>
                  </a:txBody>
                  <a:tcPr marL="9797" marR="9797" marT="5715"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   </a:t>
                      </a:r>
                    </a:p>
                  </a:txBody>
                  <a:tcPr marL="9797" marR="9797" marT="5715"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10821861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400" b="1" dirty="0" smtClean="0"/>
              <a:t>To calculate </a:t>
            </a:r>
            <a:br>
              <a:rPr lang="en-US" sz="1400" b="1" dirty="0" smtClean="0"/>
            </a:br>
            <a:r>
              <a:rPr lang="en-US" sz="1400" b="1" dirty="0" smtClean="0"/>
              <a:t>Weighted average Equivalent Units of Production, </a:t>
            </a:r>
            <a:br>
              <a:rPr lang="en-US" sz="1400" b="1" dirty="0" smtClean="0"/>
            </a:br>
            <a:r>
              <a:rPr lang="en-US" sz="1400" b="1" dirty="0" smtClean="0"/>
              <a:t>we use  Transferred out units and Ending WIP units</a:t>
            </a:r>
            <a:endParaRPr lang="en-US" sz="1400" b="1" dirty="0"/>
          </a:p>
        </p:txBody>
      </p:sp>
      <p:graphicFrame>
        <p:nvGraphicFramePr>
          <p:cNvPr id="13" name="Content Placeholder 12"/>
          <p:cNvGraphicFramePr>
            <a:graphicFrameLocks noGrp="1"/>
          </p:cNvGraphicFramePr>
          <p:nvPr>
            <p:ph idx="1"/>
            <p:extLst>
              <p:ext uri="{D42A27DB-BD31-4B8C-83A1-F6EECF244321}">
                <p14:modId xmlns:p14="http://schemas.microsoft.com/office/powerpoint/2010/main" val="573227444"/>
              </p:ext>
            </p:extLst>
          </p:nvPr>
        </p:nvGraphicFramePr>
        <p:xfrm>
          <a:off x="457200" y="1600200"/>
          <a:ext cx="8229600" cy="2916555"/>
        </p:xfrm>
        <a:graphic>
          <a:graphicData uri="http://schemas.openxmlformats.org/drawingml/2006/table">
            <a:tbl>
              <a:tblPr/>
              <a:tblGrid>
                <a:gridCol w="2174393">
                  <a:extLst>
                    <a:ext uri="{9D8B030D-6E8A-4147-A177-3AD203B41FA5}">
                      <a16:colId xmlns:a16="http://schemas.microsoft.com/office/drawing/2014/main" val="20000"/>
                    </a:ext>
                  </a:extLst>
                </a:gridCol>
                <a:gridCol w="472694">
                  <a:extLst>
                    <a:ext uri="{9D8B030D-6E8A-4147-A177-3AD203B41FA5}">
                      <a16:colId xmlns:a16="http://schemas.microsoft.com/office/drawing/2014/main" val="20001"/>
                    </a:ext>
                  </a:extLst>
                </a:gridCol>
                <a:gridCol w="1725333">
                  <a:extLst>
                    <a:ext uri="{9D8B030D-6E8A-4147-A177-3AD203B41FA5}">
                      <a16:colId xmlns:a16="http://schemas.microsoft.com/office/drawing/2014/main" val="20002"/>
                    </a:ext>
                  </a:extLst>
                </a:gridCol>
                <a:gridCol w="1134467">
                  <a:extLst>
                    <a:ext uri="{9D8B030D-6E8A-4147-A177-3AD203B41FA5}">
                      <a16:colId xmlns:a16="http://schemas.microsoft.com/office/drawing/2014/main" val="20003"/>
                    </a:ext>
                  </a:extLst>
                </a:gridCol>
                <a:gridCol w="907571">
                  <a:extLst>
                    <a:ext uri="{9D8B030D-6E8A-4147-A177-3AD203B41FA5}">
                      <a16:colId xmlns:a16="http://schemas.microsoft.com/office/drawing/2014/main" val="20004"/>
                    </a:ext>
                  </a:extLst>
                </a:gridCol>
                <a:gridCol w="907571">
                  <a:extLst>
                    <a:ext uri="{9D8B030D-6E8A-4147-A177-3AD203B41FA5}">
                      <a16:colId xmlns:a16="http://schemas.microsoft.com/office/drawing/2014/main" val="20005"/>
                    </a:ext>
                  </a:extLst>
                </a:gridCol>
                <a:gridCol w="907571">
                  <a:extLst>
                    <a:ext uri="{9D8B030D-6E8A-4147-A177-3AD203B41FA5}">
                      <a16:colId xmlns:a16="http://schemas.microsoft.com/office/drawing/2014/main" val="20006"/>
                    </a:ext>
                  </a:extLst>
                </a:gridCol>
              </a:tblGrid>
              <a:tr h="171450">
                <a:tc>
                  <a:txBody>
                    <a:bodyPr/>
                    <a:lstStyle/>
                    <a:p>
                      <a:pPr algn="l" fontAlgn="b"/>
                      <a:endParaRPr lang="en-US" sz="1100" b="0" i="0" u="none" strike="noStrike" dirty="0">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Units</a:t>
                      </a:r>
                    </a:p>
                  </a:txBody>
                  <a:tcPr marL="9797" marR="9797"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w="6350" cap="flat" cmpd="sng" algn="ctr">
                      <a:solidFill>
                        <a:srgbClr val="000000"/>
                      </a:solidFill>
                      <a:prstDash val="solid"/>
                      <a:round/>
                      <a:headEnd type="none" w="med" len="med"/>
                      <a:tailEnd type="none" w="med" len="med"/>
                    </a:lnR>
                    <a:lnT>
                      <a:noFill/>
                    </a:lnT>
                    <a:lnB>
                      <a:noFill/>
                    </a:lnB>
                  </a:tcPr>
                </a:tc>
                <a:tc gridSpan="3">
                  <a:txBody>
                    <a:bodyPr/>
                    <a:lstStyle/>
                    <a:p>
                      <a:pPr algn="ctr" fontAlgn="ctr"/>
                      <a:r>
                        <a:rPr lang="en-US" sz="1100" b="0" i="0" u="none" strike="noStrike" dirty="0">
                          <a:solidFill>
                            <a:srgbClr val="000000"/>
                          </a:solidFill>
                          <a:effectLst/>
                          <a:latin typeface="Calibri"/>
                        </a:rPr>
                        <a:t>Percentage Complete</a:t>
                      </a:r>
                    </a:p>
                  </a:txBody>
                  <a:tcPr marL="9797" marR="9797" marT="5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71450">
                <a:tc>
                  <a:txBody>
                    <a:bodyPr/>
                    <a:lstStyle/>
                    <a:p>
                      <a:pPr algn="l" fontAlgn="b"/>
                      <a:endParaRPr lang="en-US" sz="1100" b="0" i="0" u="none" strike="noStrike" dirty="0">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dirty="0">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dirty="0">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171450">
                <a:tc>
                  <a:txBody>
                    <a:bodyPr/>
                    <a:lstStyle/>
                    <a:p>
                      <a:pPr algn="l" fontAlgn="b"/>
                      <a:endParaRPr lang="en-US" sz="1100" b="0" i="0" u="none" strike="noStrike" dirty="0">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a:endParaRPr>
                    </a:p>
                  </a:txBody>
                  <a:tcPr marL="9797" marR="9797" marT="57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DM</a:t>
                      </a:r>
                    </a:p>
                  </a:txBody>
                  <a:tcPr marL="9797" marR="9797" marT="57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DL</a:t>
                      </a:r>
                    </a:p>
                  </a:txBody>
                  <a:tcPr marL="9797" marR="9797" marT="57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OH</a:t>
                      </a:r>
                    </a:p>
                  </a:txBody>
                  <a:tcPr marL="9797" marR="9797" marT="571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71450">
                <a:tc>
                  <a:txBody>
                    <a:bodyPr/>
                    <a:lstStyle/>
                    <a:p>
                      <a:pPr algn="l" fontAlgn="b"/>
                      <a:r>
                        <a:rPr lang="en-US" sz="1100" b="0" i="0" u="none" strike="noStrike" dirty="0">
                          <a:solidFill>
                            <a:srgbClr val="000000"/>
                          </a:solidFill>
                          <a:effectLst/>
                          <a:latin typeface="Calibri"/>
                        </a:rPr>
                        <a:t>Transferred out</a:t>
                      </a:r>
                    </a:p>
                  </a:txBody>
                  <a:tcPr marL="9797" marR="9797" marT="5715"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a:endParaRPr>
                    </a:p>
                  </a:txBody>
                  <a:tcPr marL="9797" marR="9797" marT="571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             370,000</a:t>
                      </a:r>
                      <a:endParaRPr lang="en-US" sz="1100" b="0" i="0" u="none" strike="noStrike" dirty="0">
                        <a:solidFill>
                          <a:srgbClr val="000000"/>
                        </a:solidFill>
                        <a:effectLst/>
                        <a:latin typeface="Calibri"/>
                      </a:endParaRP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dirty="0">
                        <a:solidFill>
                          <a:srgbClr val="000000"/>
                        </a:solidFill>
                        <a:effectLst/>
                        <a:latin typeface="Calibri"/>
                      </a:endParaRP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100%</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Calibri"/>
                        </a:rPr>
                        <a:t>100%</a:t>
                      </a:r>
                      <a:r>
                        <a:rPr lang="en-US" sz="1100" b="0" i="0" u="none" strike="noStrike" dirty="0">
                          <a:solidFill>
                            <a:srgbClr val="000000"/>
                          </a:solidFill>
                          <a:effectLst/>
                          <a:latin typeface="Calibri"/>
                        </a:rPr>
                        <a:t> </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100%</a:t>
                      </a:r>
                      <a:endParaRPr lang="en-US" sz="1100" b="0" i="0" u="none" strike="noStrike" dirty="0">
                        <a:solidFill>
                          <a:srgbClr val="000000"/>
                        </a:solidFill>
                        <a:effectLst/>
                        <a:latin typeface="Calibri"/>
                      </a:endParaRP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71450">
                <a:tc>
                  <a:txBody>
                    <a:bodyPr/>
                    <a:lstStyle/>
                    <a:p>
                      <a:pPr algn="l" fontAlgn="b"/>
                      <a:r>
                        <a:rPr lang="en-US" sz="1100" b="0" i="0" u="none" strike="noStrike" dirty="0">
                          <a:solidFill>
                            <a:srgbClr val="000000"/>
                          </a:solidFill>
                          <a:effectLst/>
                          <a:latin typeface="Calibri"/>
                        </a:rPr>
                        <a:t>Ending WIP</a:t>
                      </a: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a:solidFill>
                            <a:srgbClr val="000000"/>
                          </a:solidFill>
                          <a:effectLst/>
                          <a:latin typeface="Calibri"/>
                        </a:rPr>
                        <a:t> </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a:endParaRP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a:rPr>
                        <a:t> </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 </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 </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71450">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85775">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w="6350" cap="flat" cmpd="sng" algn="ctr">
                      <a:solidFill>
                        <a:srgbClr val="000000"/>
                      </a:solidFill>
                      <a:prstDash val="solid"/>
                      <a:round/>
                      <a:headEnd type="none" w="med" len="med"/>
                      <a:tailEnd type="none" w="med" len="med"/>
                    </a:lnR>
                    <a:lnT>
                      <a:noFill/>
                    </a:lnT>
                    <a:lnB>
                      <a:noFill/>
                    </a:lnB>
                  </a:tcPr>
                </a:tc>
                <a:tc gridSpan="3">
                  <a:txBody>
                    <a:bodyPr/>
                    <a:lstStyle/>
                    <a:p>
                      <a:pPr algn="ctr" fontAlgn="b"/>
                      <a:r>
                        <a:rPr lang="en-US" sz="1100" b="0" i="0" u="none" strike="noStrike" dirty="0" smtClean="0">
                          <a:solidFill>
                            <a:srgbClr val="000000"/>
                          </a:solidFill>
                          <a:effectLst/>
                          <a:latin typeface="Calibri"/>
                        </a:rPr>
                        <a:t>Calculation </a:t>
                      </a:r>
                      <a:r>
                        <a:rPr lang="en-US" sz="1100" b="0" i="0" u="none" strike="noStrike" dirty="0">
                          <a:solidFill>
                            <a:srgbClr val="000000"/>
                          </a:solidFill>
                          <a:effectLst/>
                          <a:latin typeface="Calibri"/>
                        </a:rPr>
                        <a:t>of Weighted </a:t>
                      </a:r>
                      <a:r>
                        <a:rPr lang="en-US" sz="1100" b="0" i="0" u="none" strike="noStrike" dirty="0" err="1">
                          <a:solidFill>
                            <a:srgbClr val="000000"/>
                          </a:solidFill>
                          <a:effectLst/>
                          <a:latin typeface="Calibri"/>
                        </a:rPr>
                        <a:t>Avg</a:t>
                      </a:r>
                      <a:r>
                        <a:rPr lang="en-US" sz="1100" b="0" i="0" u="none" strike="noStrike" dirty="0">
                          <a:solidFill>
                            <a:srgbClr val="000000"/>
                          </a:solidFill>
                          <a:effectLst/>
                          <a:latin typeface="Calibri"/>
                        </a:rPr>
                        <a:t> Equivalent Units of Production (EUP)</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6"/>
                  </a:ext>
                </a:extLst>
              </a:tr>
              <a:tr h="171450">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dirty="0">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7"/>
                  </a:ext>
                </a:extLst>
              </a:tr>
              <a:tr h="171450">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DM</a:t>
                      </a:r>
                    </a:p>
                  </a:txBody>
                  <a:tcPr marL="9797" marR="9797" marT="57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DL</a:t>
                      </a:r>
                    </a:p>
                  </a:txBody>
                  <a:tcPr marL="9797" marR="9797" marT="57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OH</a:t>
                      </a:r>
                    </a:p>
                  </a:txBody>
                  <a:tcPr marL="9797" marR="9797" marT="571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71450">
                <a:tc>
                  <a:txBody>
                    <a:bodyPr/>
                    <a:lstStyle/>
                    <a:p>
                      <a:pPr algn="l" fontAlgn="b"/>
                      <a:r>
                        <a:rPr lang="en-US" sz="1100" b="0" i="0" u="none" strike="noStrike">
                          <a:solidFill>
                            <a:srgbClr val="000000"/>
                          </a:solidFill>
                          <a:effectLst/>
                          <a:latin typeface="Calibri"/>
                        </a:rPr>
                        <a:t>Transferred out</a:t>
                      </a:r>
                    </a:p>
                  </a:txBody>
                  <a:tcPr marL="9797" marR="9797" marT="5715" marB="0" anchor="b">
                    <a:lnL>
                      <a:noFill/>
                    </a:lnL>
                    <a:lnR>
                      <a:noFill/>
                    </a:lnR>
                    <a:lnT>
                      <a:noFill/>
                    </a:lnT>
                    <a:lnB>
                      <a:noFill/>
                    </a:lnB>
                  </a:tcPr>
                </a:tc>
                <a:tc gridSpan="3">
                  <a:txBody>
                    <a:bodyPr/>
                    <a:lstStyle/>
                    <a:p>
                      <a:pPr algn="l" fontAlgn="b"/>
                      <a:r>
                        <a:rPr lang="en-US" sz="1100" b="0" i="0" u="none" strike="noStrike">
                          <a:solidFill>
                            <a:srgbClr val="000000"/>
                          </a:solidFill>
                          <a:effectLst/>
                          <a:latin typeface="Calibri"/>
                        </a:rPr>
                        <a:t>(Units x % Complete)</a:t>
                      </a:r>
                    </a:p>
                  </a:txBody>
                  <a:tcPr marL="9797" marR="9797" marT="5715"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a:txBody>
                    <a:bodyPr/>
                    <a:lstStyle/>
                    <a:p>
                      <a:pPr algn="l" fontAlgn="b"/>
                      <a:r>
                        <a:rPr lang="en-US" sz="1100" b="0" i="0" u="none" strike="noStrike">
                          <a:solidFill>
                            <a:srgbClr val="000000"/>
                          </a:solidFill>
                          <a:effectLst/>
                          <a:latin typeface="Calibri"/>
                        </a:rPr>
                        <a:t>          -   </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   </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   </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171450">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0"/>
                  </a:ext>
                </a:extLst>
              </a:tr>
              <a:tr h="171450">
                <a:tc>
                  <a:txBody>
                    <a:bodyPr/>
                    <a:lstStyle/>
                    <a:p>
                      <a:pPr algn="l" fontAlgn="b"/>
                      <a:r>
                        <a:rPr lang="en-US" sz="1100" b="0" i="0" u="none" strike="noStrike">
                          <a:solidFill>
                            <a:srgbClr val="000000"/>
                          </a:solidFill>
                          <a:effectLst/>
                          <a:latin typeface="Calibri"/>
                        </a:rPr>
                        <a:t>Ending WIP</a:t>
                      </a:r>
                    </a:p>
                  </a:txBody>
                  <a:tcPr marL="9797" marR="9797" marT="5715" marB="0" anchor="b">
                    <a:lnL>
                      <a:noFill/>
                    </a:lnL>
                    <a:lnR>
                      <a:noFill/>
                    </a:lnR>
                    <a:lnT>
                      <a:noFill/>
                    </a:lnT>
                    <a:lnB>
                      <a:noFill/>
                    </a:lnB>
                  </a:tcPr>
                </a:tc>
                <a:tc gridSpan="2">
                  <a:txBody>
                    <a:bodyPr/>
                    <a:lstStyle/>
                    <a:p>
                      <a:pPr algn="l" fontAlgn="b"/>
                      <a:r>
                        <a:rPr lang="en-US" sz="1100" b="0" i="0" u="none" strike="noStrike">
                          <a:solidFill>
                            <a:srgbClr val="000000"/>
                          </a:solidFill>
                          <a:effectLst/>
                          <a:latin typeface="Calibri"/>
                        </a:rPr>
                        <a:t>(Units x % Complete)</a:t>
                      </a:r>
                    </a:p>
                  </a:txBody>
                  <a:tcPr marL="9797" marR="9797" marT="5715" marB="0" anchor="b">
                    <a:lnL>
                      <a:noFill/>
                    </a:lnL>
                    <a:lnR>
                      <a:noFill/>
                    </a:lnR>
                    <a:lnT>
                      <a:noFill/>
                    </a:lnT>
                    <a:lnB>
                      <a:noFill/>
                    </a:lnB>
                  </a:tcPr>
                </a:tc>
                <a:tc hMerge="1">
                  <a:txBody>
                    <a:bodyPr/>
                    <a:lstStyle/>
                    <a:p>
                      <a:endParaRPr lang="en-US"/>
                    </a:p>
                  </a:txBody>
                  <a:tcPr/>
                </a:tc>
                <a:tc>
                  <a:txBody>
                    <a:bodyPr/>
                    <a:lstStyle/>
                    <a:p>
                      <a:pPr algn="ctr" fontAlgn="b"/>
                      <a:r>
                        <a:rPr lang="en-US" sz="1100" b="0" i="0" u="none" strike="noStrike">
                          <a:solidFill>
                            <a:srgbClr val="000000"/>
                          </a:solidFill>
                          <a:effectLst/>
                          <a:latin typeface="Calibri"/>
                        </a:rPr>
                        <a:t>DM</a:t>
                      </a:r>
                    </a:p>
                  </a:txBody>
                  <a:tcPr marL="9797" marR="9797" marT="571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a:solidFill>
                            <a:srgbClr val="000000"/>
                          </a:solidFill>
                          <a:effectLst/>
                          <a:latin typeface="Calibri"/>
                        </a:rPr>
                        <a:t>          -   </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797" marR="9797" marT="571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extLst>
                  <a:ext uri="{0D108BD9-81ED-4DB2-BD59-A6C34878D82A}">
                    <a16:rowId xmlns:a16="http://schemas.microsoft.com/office/drawing/2014/main" val="10011"/>
                  </a:ext>
                </a:extLst>
              </a:tr>
              <a:tr h="171450">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gridSpan="2">
                  <a:txBody>
                    <a:bodyPr/>
                    <a:lstStyle/>
                    <a:p>
                      <a:pPr algn="l" fontAlgn="b"/>
                      <a:r>
                        <a:rPr lang="en-US" sz="1100" b="0" i="0" u="none" strike="noStrike">
                          <a:solidFill>
                            <a:srgbClr val="000000"/>
                          </a:solidFill>
                          <a:effectLst/>
                          <a:latin typeface="Calibri"/>
                        </a:rPr>
                        <a:t>(Units x % Complete)</a:t>
                      </a:r>
                    </a:p>
                  </a:txBody>
                  <a:tcPr marL="9797" marR="9797" marT="5715" marB="0" anchor="b">
                    <a:lnL>
                      <a:noFill/>
                    </a:lnL>
                    <a:lnR>
                      <a:noFill/>
                    </a:lnR>
                    <a:lnT>
                      <a:noFill/>
                    </a:lnT>
                    <a:lnB>
                      <a:noFill/>
                    </a:lnB>
                  </a:tcPr>
                </a:tc>
                <a:tc hMerge="1">
                  <a:txBody>
                    <a:bodyPr/>
                    <a:lstStyle/>
                    <a:p>
                      <a:endParaRPr lang="en-US"/>
                    </a:p>
                  </a:txBody>
                  <a:tcPr/>
                </a:tc>
                <a:tc>
                  <a:txBody>
                    <a:bodyPr/>
                    <a:lstStyle/>
                    <a:p>
                      <a:pPr algn="ctr" fontAlgn="b"/>
                      <a:r>
                        <a:rPr lang="en-US" sz="1100" b="0" i="0" u="none" strike="noStrike">
                          <a:solidFill>
                            <a:srgbClr val="000000"/>
                          </a:solidFill>
                          <a:effectLst/>
                          <a:latin typeface="Calibri"/>
                        </a:rPr>
                        <a:t>DL</a:t>
                      </a: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a:solidFill>
                            <a:srgbClr val="000000"/>
                          </a:solidFill>
                          <a:effectLst/>
                          <a:latin typeface="Calibri"/>
                        </a:rPr>
                        <a:t>          -   </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797" marR="9797" marT="571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171450">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gridSpan="2">
                  <a:txBody>
                    <a:bodyPr/>
                    <a:lstStyle/>
                    <a:p>
                      <a:pPr algn="l" fontAlgn="b"/>
                      <a:r>
                        <a:rPr lang="en-US" sz="1100" b="0" i="0" u="none" strike="noStrike">
                          <a:solidFill>
                            <a:srgbClr val="000000"/>
                          </a:solidFill>
                          <a:effectLst/>
                          <a:latin typeface="Calibri"/>
                        </a:rPr>
                        <a:t>(Units x % Complete)</a:t>
                      </a:r>
                    </a:p>
                  </a:txBody>
                  <a:tcPr marL="9797" marR="9797" marT="5715" marB="0" anchor="b">
                    <a:lnL>
                      <a:noFill/>
                    </a:lnL>
                    <a:lnR>
                      <a:noFill/>
                    </a:lnR>
                    <a:lnT>
                      <a:noFill/>
                    </a:lnT>
                    <a:lnB>
                      <a:noFill/>
                    </a:lnB>
                  </a:tcPr>
                </a:tc>
                <a:tc hMerge="1">
                  <a:txBody>
                    <a:bodyPr/>
                    <a:lstStyle/>
                    <a:p>
                      <a:endParaRPr lang="en-US"/>
                    </a:p>
                  </a:txBody>
                  <a:tcPr/>
                </a:tc>
                <a:tc>
                  <a:txBody>
                    <a:bodyPr/>
                    <a:lstStyle/>
                    <a:p>
                      <a:pPr algn="ctr" fontAlgn="b"/>
                      <a:r>
                        <a:rPr lang="en-US" sz="1100" b="0" i="0" u="none" strike="noStrike">
                          <a:solidFill>
                            <a:srgbClr val="000000"/>
                          </a:solidFill>
                          <a:effectLst/>
                          <a:latin typeface="Calibri"/>
                        </a:rPr>
                        <a:t>OH</a:t>
                      </a: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   </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177165">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EUP</a:t>
                      </a:r>
                    </a:p>
                  </a:txBody>
                  <a:tcPr marL="9797" marR="9797" marT="5715"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a:rPr>
                        <a:t>          -   </a:t>
                      </a:r>
                    </a:p>
                  </a:txBody>
                  <a:tcPr marL="9797" marR="9797" marT="5715"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   </a:t>
                      </a:r>
                    </a:p>
                  </a:txBody>
                  <a:tcPr marL="9797" marR="9797" marT="5715"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   </a:t>
                      </a:r>
                    </a:p>
                  </a:txBody>
                  <a:tcPr marL="9797" marR="9797" marT="5715"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41096427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400" b="1" dirty="0" smtClean="0"/>
              <a:t>To calculate </a:t>
            </a:r>
            <a:br>
              <a:rPr lang="en-US" sz="1400" b="1" dirty="0" smtClean="0"/>
            </a:br>
            <a:r>
              <a:rPr lang="en-US" sz="1400" b="1" dirty="0" smtClean="0"/>
              <a:t>Weighted average Equivalent Units of Production, </a:t>
            </a:r>
            <a:br>
              <a:rPr lang="en-US" sz="1400" b="1" dirty="0" smtClean="0"/>
            </a:br>
            <a:r>
              <a:rPr lang="en-US" sz="1400" b="1" dirty="0" smtClean="0"/>
              <a:t>we use  Transferred out units and Ending WIP units</a:t>
            </a:r>
            <a:endParaRPr lang="en-US" sz="1400" b="1" dirty="0"/>
          </a:p>
        </p:txBody>
      </p:sp>
      <p:graphicFrame>
        <p:nvGraphicFramePr>
          <p:cNvPr id="13" name="Content Placeholder 12"/>
          <p:cNvGraphicFramePr>
            <a:graphicFrameLocks noGrp="1"/>
          </p:cNvGraphicFramePr>
          <p:nvPr>
            <p:ph idx="1"/>
            <p:extLst>
              <p:ext uri="{D42A27DB-BD31-4B8C-83A1-F6EECF244321}">
                <p14:modId xmlns:p14="http://schemas.microsoft.com/office/powerpoint/2010/main" val="1255417243"/>
              </p:ext>
            </p:extLst>
          </p:nvPr>
        </p:nvGraphicFramePr>
        <p:xfrm>
          <a:off x="457200" y="1600200"/>
          <a:ext cx="8229600" cy="2916555"/>
        </p:xfrm>
        <a:graphic>
          <a:graphicData uri="http://schemas.openxmlformats.org/drawingml/2006/table">
            <a:tbl>
              <a:tblPr/>
              <a:tblGrid>
                <a:gridCol w="2174393">
                  <a:extLst>
                    <a:ext uri="{9D8B030D-6E8A-4147-A177-3AD203B41FA5}">
                      <a16:colId xmlns:a16="http://schemas.microsoft.com/office/drawing/2014/main" val="20000"/>
                    </a:ext>
                  </a:extLst>
                </a:gridCol>
                <a:gridCol w="472694">
                  <a:extLst>
                    <a:ext uri="{9D8B030D-6E8A-4147-A177-3AD203B41FA5}">
                      <a16:colId xmlns:a16="http://schemas.microsoft.com/office/drawing/2014/main" val="20001"/>
                    </a:ext>
                  </a:extLst>
                </a:gridCol>
                <a:gridCol w="1725333">
                  <a:extLst>
                    <a:ext uri="{9D8B030D-6E8A-4147-A177-3AD203B41FA5}">
                      <a16:colId xmlns:a16="http://schemas.microsoft.com/office/drawing/2014/main" val="20002"/>
                    </a:ext>
                  </a:extLst>
                </a:gridCol>
                <a:gridCol w="1134467">
                  <a:extLst>
                    <a:ext uri="{9D8B030D-6E8A-4147-A177-3AD203B41FA5}">
                      <a16:colId xmlns:a16="http://schemas.microsoft.com/office/drawing/2014/main" val="20003"/>
                    </a:ext>
                  </a:extLst>
                </a:gridCol>
                <a:gridCol w="907571">
                  <a:extLst>
                    <a:ext uri="{9D8B030D-6E8A-4147-A177-3AD203B41FA5}">
                      <a16:colId xmlns:a16="http://schemas.microsoft.com/office/drawing/2014/main" val="20004"/>
                    </a:ext>
                  </a:extLst>
                </a:gridCol>
                <a:gridCol w="907571">
                  <a:extLst>
                    <a:ext uri="{9D8B030D-6E8A-4147-A177-3AD203B41FA5}">
                      <a16:colId xmlns:a16="http://schemas.microsoft.com/office/drawing/2014/main" val="20005"/>
                    </a:ext>
                  </a:extLst>
                </a:gridCol>
                <a:gridCol w="907571">
                  <a:extLst>
                    <a:ext uri="{9D8B030D-6E8A-4147-A177-3AD203B41FA5}">
                      <a16:colId xmlns:a16="http://schemas.microsoft.com/office/drawing/2014/main" val="20006"/>
                    </a:ext>
                  </a:extLst>
                </a:gridCol>
              </a:tblGrid>
              <a:tr h="171450">
                <a:tc>
                  <a:txBody>
                    <a:bodyPr/>
                    <a:lstStyle/>
                    <a:p>
                      <a:pPr algn="l" fontAlgn="b"/>
                      <a:endParaRPr lang="en-US" sz="1100" b="0" i="0" u="none" strike="noStrike" dirty="0">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Units</a:t>
                      </a:r>
                    </a:p>
                  </a:txBody>
                  <a:tcPr marL="9797" marR="9797"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w="6350" cap="flat" cmpd="sng" algn="ctr">
                      <a:solidFill>
                        <a:srgbClr val="000000"/>
                      </a:solidFill>
                      <a:prstDash val="solid"/>
                      <a:round/>
                      <a:headEnd type="none" w="med" len="med"/>
                      <a:tailEnd type="none" w="med" len="med"/>
                    </a:lnR>
                    <a:lnT>
                      <a:noFill/>
                    </a:lnT>
                    <a:lnB>
                      <a:noFill/>
                    </a:lnB>
                  </a:tcPr>
                </a:tc>
                <a:tc gridSpan="3">
                  <a:txBody>
                    <a:bodyPr/>
                    <a:lstStyle/>
                    <a:p>
                      <a:pPr algn="ctr" fontAlgn="ctr"/>
                      <a:r>
                        <a:rPr lang="en-US" sz="1100" b="0" i="0" u="none" strike="noStrike">
                          <a:solidFill>
                            <a:srgbClr val="000000"/>
                          </a:solidFill>
                          <a:effectLst/>
                          <a:latin typeface="Calibri"/>
                        </a:rPr>
                        <a:t>Percentage Complete</a:t>
                      </a:r>
                    </a:p>
                  </a:txBody>
                  <a:tcPr marL="9797" marR="9797" marT="5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71450">
                <a:tc>
                  <a:txBody>
                    <a:bodyPr/>
                    <a:lstStyle/>
                    <a:p>
                      <a:pPr algn="l" fontAlgn="b"/>
                      <a:endParaRPr lang="en-US" sz="1100" b="0" i="0" u="none" strike="noStrike" dirty="0">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171450">
                <a:tc>
                  <a:txBody>
                    <a:bodyPr/>
                    <a:lstStyle/>
                    <a:p>
                      <a:pPr algn="l" fontAlgn="b"/>
                      <a:endParaRPr lang="en-US" sz="1100" b="0" i="0" u="none" strike="noStrike" dirty="0">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DM</a:t>
                      </a:r>
                    </a:p>
                  </a:txBody>
                  <a:tcPr marL="9797" marR="9797" marT="57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DL</a:t>
                      </a:r>
                    </a:p>
                  </a:txBody>
                  <a:tcPr marL="9797" marR="9797" marT="57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OH</a:t>
                      </a:r>
                    </a:p>
                  </a:txBody>
                  <a:tcPr marL="9797" marR="9797" marT="571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71450">
                <a:tc>
                  <a:txBody>
                    <a:bodyPr/>
                    <a:lstStyle/>
                    <a:p>
                      <a:pPr algn="l" fontAlgn="b"/>
                      <a:r>
                        <a:rPr lang="en-US" sz="1100" b="0" i="0" u="none" strike="noStrike" dirty="0">
                          <a:solidFill>
                            <a:srgbClr val="000000"/>
                          </a:solidFill>
                          <a:effectLst/>
                          <a:latin typeface="Calibri"/>
                        </a:rPr>
                        <a:t>Transferred out</a:t>
                      </a:r>
                    </a:p>
                  </a:txBody>
                  <a:tcPr marL="9797" marR="9797" marT="5715"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a:endParaRPr>
                    </a:p>
                  </a:txBody>
                  <a:tcPr marL="9797" marR="9797" marT="571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             370,000</a:t>
                      </a:r>
                      <a:endParaRPr lang="en-US" sz="1100" b="0" i="0" u="none" strike="noStrike" dirty="0">
                        <a:solidFill>
                          <a:srgbClr val="000000"/>
                        </a:solidFill>
                        <a:effectLst/>
                        <a:latin typeface="Calibri"/>
                      </a:endParaRP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dirty="0">
                        <a:solidFill>
                          <a:srgbClr val="000000"/>
                        </a:solidFill>
                        <a:effectLst/>
                        <a:latin typeface="Calibri"/>
                      </a:endParaRP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100%</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Calibri"/>
                        </a:rPr>
                        <a:t>100%</a:t>
                      </a:r>
                      <a:r>
                        <a:rPr lang="en-US" sz="1100" b="0" i="0" u="none" strike="noStrike" dirty="0">
                          <a:solidFill>
                            <a:srgbClr val="000000"/>
                          </a:solidFill>
                          <a:effectLst/>
                          <a:latin typeface="Calibri"/>
                        </a:rPr>
                        <a:t> </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100%</a:t>
                      </a:r>
                      <a:endParaRPr lang="en-US" sz="1100" b="0" i="0" u="none" strike="noStrike" dirty="0">
                        <a:solidFill>
                          <a:srgbClr val="000000"/>
                        </a:solidFill>
                        <a:effectLst/>
                        <a:latin typeface="Calibri"/>
                      </a:endParaRP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71450">
                <a:tc>
                  <a:txBody>
                    <a:bodyPr/>
                    <a:lstStyle/>
                    <a:p>
                      <a:pPr algn="l" fontAlgn="b"/>
                      <a:r>
                        <a:rPr lang="en-US" sz="1100" b="0" i="0" u="none" strike="noStrike" dirty="0">
                          <a:solidFill>
                            <a:srgbClr val="000000"/>
                          </a:solidFill>
                          <a:effectLst/>
                          <a:latin typeface="Calibri"/>
                        </a:rPr>
                        <a:t>Ending WIP</a:t>
                      </a: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               80,000</a:t>
                      </a:r>
                      <a:endParaRPr lang="en-US" sz="1100" b="0" i="0" u="none" strike="noStrike" dirty="0">
                        <a:solidFill>
                          <a:srgbClr val="000000"/>
                        </a:solidFill>
                        <a:effectLst/>
                        <a:latin typeface="Calibri"/>
                      </a:endParaRP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a:endParaRP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a:rPr>
                        <a:t> </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 </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 </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71450">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85775">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w="6350" cap="flat" cmpd="sng" algn="ctr">
                      <a:solidFill>
                        <a:srgbClr val="000000"/>
                      </a:solidFill>
                      <a:prstDash val="solid"/>
                      <a:round/>
                      <a:headEnd type="none" w="med" len="med"/>
                      <a:tailEnd type="none" w="med" len="med"/>
                    </a:lnR>
                    <a:lnT>
                      <a:noFill/>
                    </a:lnT>
                    <a:lnB>
                      <a:noFill/>
                    </a:lnB>
                  </a:tcPr>
                </a:tc>
                <a:tc gridSpan="3">
                  <a:txBody>
                    <a:bodyPr/>
                    <a:lstStyle/>
                    <a:p>
                      <a:pPr algn="ctr" fontAlgn="b"/>
                      <a:r>
                        <a:rPr lang="en-US" sz="1100" b="0" i="0" u="none" strike="noStrike" dirty="0" smtClean="0">
                          <a:solidFill>
                            <a:srgbClr val="000000"/>
                          </a:solidFill>
                          <a:effectLst/>
                          <a:latin typeface="Calibri"/>
                        </a:rPr>
                        <a:t>Calculation </a:t>
                      </a:r>
                      <a:r>
                        <a:rPr lang="en-US" sz="1100" b="0" i="0" u="none" strike="noStrike" dirty="0">
                          <a:solidFill>
                            <a:srgbClr val="000000"/>
                          </a:solidFill>
                          <a:effectLst/>
                          <a:latin typeface="Calibri"/>
                        </a:rPr>
                        <a:t>of Weighted </a:t>
                      </a:r>
                      <a:r>
                        <a:rPr lang="en-US" sz="1100" b="0" i="0" u="none" strike="noStrike" dirty="0" err="1">
                          <a:solidFill>
                            <a:srgbClr val="000000"/>
                          </a:solidFill>
                          <a:effectLst/>
                          <a:latin typeface="Calibri"/>
                        </a:rPr>
                        <a:t>Avg</a:t>
                      </a:r>
                      <a:r>
                        <a:rPr lang="en-US" sz="1100" b="0" i="0" u="none" strike="noStrike" dirty="0">
                          <a:solidFill>
                            <a:srgbClr val="000000"/>
                          </a:solidFill>
                          <a:effectLst/>
                          <a:latin typeface="Calibri"/>
                        </a:rPr>
                        <a:t> Equivalent Units of Production (EUP)</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6"/>
                  </a:ext>
                </a:extLst>
              </a:tr>
              <a:tr h="171450">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dirty="0">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7"/>
                  </a:ext>
                </a:extLst>
              </a:tr>
              <a:tr h="171450">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DM</a:t>
                      </a:r>
                    </a:p>
                  </a:txBody>
                  <a:tcPr marL="9797" marR="9797" marT="57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DL</a:t>
                      </a:r>
                    </a:p>
                  </a:txBody>
                  <a:tcPr marL="9797" marR="9797" marT="57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OH</a:t>
                      </a:r>
                    </a:p>
                  </a:txBody>
                  <a:tcPr marL="9797" marR="9797" marT="571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71450">
                <a:tc>
                  <a:txBody>
                    <a:bodyPr/>
                    <a:lstStyle/>
                    <a:p>
                      <a:pPr algn="l" fontAlgn="b"/>
                      <a:r>
                        <a:rPr lang="en-US" sz="1100" b="0" i="0" u="none" strike="noStrike">
                          <a:solidFill>
                            <a:srgbClr val="000000"/>
                          </a:solidFill>
                          <a:effectLst/>
                          <a:latin typeface="Calibri"/>
                        </a:rPr>
                        <a:t>Transferred out</a:t>
                      </a:r>
                    </a:p>
                  </a:txBody>
                  <a:tcPr marL="9797" marR="9797" marT="5715" marB="0" anchor="b">
                    <a:lnL>
                      <a:noFill/>
                    </a:lnL>
                    <a:lnR>
                      <a:noFill/>
                    </a:lnR>
                    <a:lnT>
                      <a:noFill/>
                    </a:lnT>
                    <a:lnB>
                      <a:noFill/>
                    </a:lnB>
                  </a:tcPr>
                </a:tc>
                <a:tc gridSpan="3">
                  <a:txBody>
                    <a:bodyPr/>
                    <a:lstStyle/>
                    <a:p>
                      <a:pPr algn="l" fontAlgn="b"/>
                      <a:r>
                        <a:rPr lang="en-US" sz="1100" b="0" i="0" u="none" strike="noStrike">
                          <a:solidFill>
                            <a:srgbClr val="000000"/>
                          </a:solidFill>
                          <a:effectLst/>
                          <a:latin typeface="Calibri"/>
                        </a:rPr>
                        <a:t>(Units x % Complete)</a:t>
                      </a:r>
                    </a:p>
                  </a:txBody>
                  <a:tcPr marL="9797" marR="9797" marT="5715"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a:txBody>
                    <a:bodyPr/>
                    <a:lstStyle/>
                    <a:p>
                      <a:pPr algn="l" fontAlgn="b"/>
                      <a:r>
                        <a:rPr lang="en-US" sz="1100" b="0" i="0" u="none" strike="noStrike">
                          <a:solidFill>
                            <a:srgbClr val="000000"/>
                          </a:solidFill>
                          <a:effectLst/>
                          <a:latin typeface="Calibri"/>
                        </a:rPr>
                        <a:t>          -   </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   </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   </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171450">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0"/>
                  </a:ext>
                </a:extLst>
              </a:tr>
              <a:tr h="171450">
                <a:tc>
                  <a:txBody>
                    <a:bodyPr/>
                    <a:lstStyle/>
                    <a:p>
                      <a:pPr algn="l" fontAlgn="b"/>
                      <a:r>
                        <a:rPr lang="en-US" sz="1100" b="0" i="0" u="none" strike="noStrike">
                          <a:solidFill>
                            <a:srgbClr val="000000"/>
                          </a:solidFill>
                          <a:effectLst/>
                          <a:latin typeface="Calibri"/>
                        </a:rPr>
                        <a:t>Ending WIP</a:t>
                      </a:r>
                    </a:p>
                  </a:txBody>
                  <a:tcPr marL="9797" marR="9797" marT="5715" marB="0" anchor="b">
                    <a:lnL>
                      <a:noFill/>
                    </a:lnL>
                    <a:lnR>
                      <a:noFill/>
                    </a:lnR>
                    <a:lnT>
                      <a:noFill/>
                    </a:lnT>
                    <a:lnB>
                      <a:noFill/>
                    </a:lnB>
                  </a:tcPr>
                </a:tc>
                <a:tc gridSpan="2">
                  <a:txBody>
                    <a:bodyPr/>
                    <a:lstStyle/>
                    <a:p>
                      <a:pPr algn="l" fontAlgn="b"/>
                      <a:r>
                        <a:rPr lang="en-US" sz="1100" b="0" i="0" u="none" strike="noStrike">
                          <a:solidFill>
                            <a:srgbClr val="000000"/>
                          </a:solidFill>
                          <a:effectLst/>
                          <a:latin typeface="Calibri"/>
                        </a:rPr>
                        <a:t>(Units x % Complete)</a:t>
                      </a:r>
                    </a:p>
                  </a:txBody>
                  <a:tcPr marL="9797" marR="9797" marT="5715" marB="0" anchor="b">
                    <a:lnL>
                      <a:noFill/>
                    </a:lnL>
                    <a:lnR>
                      <a:noFill/>
                    </a:lnR>
                    <a:lnT>
                      <a:noFill/>
                    </a:lnT>
                    <a:lnB>
                      <a:noFill/>
                    </a:lnB>
                  </a:tcPr>
                </a:tc>
                <a:tc hMerge="1">
                  <a:txBody>
                    <a:bodyPr/>
                    <a:lstStyle/>
                    <a:p>
                      <a:endParaRPr lang="en-US"/>
                    </a:p>
                  </a:txBody>
                  <a:tcPr/>
                </a:tc>
                <a:tc>
                  <a:txBody>
                    <a:bodyPr/>
                    <a:lstStyle/>
                    <a:p>
                      <a:pPr algn="ctr" fontAlgn="b"/>
                      <a:r>
                        <a:rPr lang="en-US" sz="1100" b="0" i="0" u="none" strike="noStrike">
                          <a:solidFill>
                            <a:srgbClr val="000000"/>
                          </a:solidFill>
                          <a:effectLst/>
                          <a:latin typeface="Calibri"/>
                        </a:rPr>
                        <a:t>DM</a:t>
                      </a:r>
                    </a:p>
                  </a:txBody>
                  <a:tcPr marL="9797" marR="9797" marT="571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a:solidFill>
                            <a:srgbClr val="000000"/>
                          </a:solidFill>
                          <a:effectLst/>
                          <a:latin typeface="Calibri"/>
                        </a:rPr>
                        <a:t>          -   </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797" marR="9797" marT="571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extLst>
                  <a:ext uri="{0D108BD9-81ED-4DB2-BD59-A6C34878D82A}">
                    <a16:rowId xmlns:a16="http://schemas.microsoft.com/office/drawing/2014/main" val="10011"/>
                  </a:ext>
                </a:extLst>
              </a:tr>
              <a:tr h="171450">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gridSpan="2">
                  <a:txBody>
                    <a:bodyPr/>
                    <a:lstStyle/>
                    <a:p>
                      <a:pPr algn="l" fontAlgn="b"/>
                      <a:r>
                        <a:rPr lang="en-US" sz="1100" b="0" i="0" u="none" strike="noStrike">
                          <a:solidFill>
                            <a:srgbClr val="000000"/>
                          </a:solidFill>
                          <a:effectLst/>
                          <a:latin typeface="Calibri"/>
                        </a:rPr>
                        <a:t>(Units x % Complete)</a:t>
                      </a:r>
                    </a:p>
                  </a:txBody>
                  <a:tcPr marL="9797" marR="9797" marT="5715" marB="0" anchor="b">
                    <a:lnL>
                      <a:noFill/>
                    </a:lnL>
                    <a:lnR>
                      <a:noFill/>
                    </a:lnR>
                    <a:lnT>
                      <a:noFill/>
                    </a:lnT>
                    <a:lnB>
                      <a:noFill/>
                    </a:lnB>
                  </a:tcPr>
                </a:tc>
                <a:tc hMerge="1">
                  <a:txBody>
                    <a:bodyPr/>
                    <a:lstStyle/>
                    <a:p>
                      <a:endParaRPr lang="en-US"/>
                    </a:p>
                  </a:txBody>
                  <a:tcPr/>
                </a:tc>
                <a:tc>
                  <a:txBody>
                    <a:bodyPr/>
                    <a:lstStyle/>
                    <a:p>
                      <a:pPr algn="ctr" fontAlgn="b"/>
                      <a:r>
                        <a:rPr lang="en-US" sz="1100" b="0" i="0" u="none" strike="noStrike">
                          <a:solidFill>
                            <a:srgbClr val="000000"/>
                          </a:solidFill>
                          <a:effectLst/>
                          <a:latin typeface="Calibri"/>
                        </a:rPr>
                        <a:t>DL</a:t>
                      </a: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a:solidFill>
                            <a:srgbClr val="000000"/>
                          </a:solidFill>
                          <a:effectLst/>
                          <a:latin typeface="Calibri"/>
                        </a:rPr>
                        <a:t>          -   </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797" marR="9797" marT="571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171450">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gridSpan="2">
                  <a:txBody>
                    <a:bodyPr/>
                    <a:lstStyle/>
                    <a:p>
                      <a:pPr algn="l" fontAlgn="b"/>
                      <a:r>
                        <a:rPr lang="en-US" sz="1100" b="0" i="0" u="none" strike="noStrike">
                          <a:solidFill>
                            <a:srgbClr val="000000"/>
                          </a:solidFill>
                          <a:effectLst/>
                          <a:latin typeface="Calibri"/>
                        </a:rPr>
                        <a:t>(Units x % Complete)</a:t>
                      </a:r>
                    </a:p>
                  </a:txBody>
                  <a:tcPr marL="9797" marR="9797" marT="5715" marB="0" anchor="b">
                    <a:lnL>
                      <a:noFill/>
                    </a:lnL>
                    <a:lnR>
                      <a:noFill/>
                    </a:lnR>
                    <a:lnT>
                      <a:noFill/>
                    </a:lnT>
                    <a:lnB>
                      <a:noFill/>
                    </a:lnB>
                  </a:tcPr>
                </a:tc>
                <a:tc hMerge="1">
                  <a:txBody>
                    <a:bodyPr/>
                    <a:lstStyle/>
                    <a:p>
                      <a:endParaRPr lang="en-US"/>
                    </a:p>
                  </a:txBody>
                  <a:tcPr/>
                </a:tc>
                <a:tc>
                  <a:txBody>
                    <a:bodyPr/>
                    <a:lstStyle/>
                    <a:p>
                      <a:pPr algn="ctr" fontAlgn="b"/>
                      <a:r>
                        <a:rPr lang="en-US" sz="1100" b="0" i="0" u="none" strike="noStrike">
                          <a:solidFill>
                            <a:srgbClr val="000000"/>
                          </a:solidFill>
                          <a:effectLst/>
                          <a:latin typeface="Calibri"/>
                        </a:rPr>
                        <a:t>OH</a:t>
                      </a: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   </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177165">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EUP</a:t>
                      </a:r>
                    </a:p>
                  </a:txBody>
                  <a:tcPr marL="9797" marR="9797" marT="5715"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          -   </a:t>
                      </a:r>
                    </a:p>
                  </a:txBody>
                  <a:tcPr marL="9797" marR="9797" marT="5715"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   </a:t>
                      </a:r>
                    </a:p>
                  </a:txBody>
                  <a:tcPr marL="9797" marR="9797" marT="5715"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   </a:t>
                      </a:r>
                    </a:p>
                  </a:txBody>
                  <a:tcPr marL="9797" marR="9797" marT="5715"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19536718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457198"/>
            <a:ext cx="8077200" cy="3776418"/>
          </a:xfrm>
          <a:prstGeom prst="rect">
            <a:avLst/>
          </a:prstGeom>
        </p:spPr>
        <p:txBody>
          <a:bodyPr wrap="square">
            <a:spAutoFit/>
          </a:bodyPr>
          <a:lstStyle/>
          <a:p>
            <a:pPr algn="just"/>
            <a:r>
              <a:rPr lang="en-US" b="1" dirty="0">
                <a:latin typeface="Calibri" panose="020F0502020204030204" pitchFamily="34" charset="0"/>
                <a:ea typeface="Times New Roman" panose="02020603050405020304" pitchFamily="18" charset="0"/>
              </a:rPr>
              <a:t>Process Costing</a:t>
            </a:r>
            <a:endParaRPr lang="en-US" sz="2000" dirty="0">
              <a:latin typeface="Times New Roman" panose="02020603050405020304" pitchFamily="18" charset="0"/>
              <a:ea typeface="Times New Roman" panose="02020603050405020304" pitchFamily="18" charset="0"/>
            </a:endParaRPr>
          </a:p>
          <a:p>
            <a:pPr algn="just"/>
            <a:r>
              <a:rPr lang="en-US" b="1" dirty="0">
                <a:latin typeface="Calibri" panose="020F0502020204030204" pitchFamily="34" charset="0"/>
                <a:ea typeface="Times New Roman" panose="02020603050405020304" pitchFamily="18" charset="0"/>
              </a:rPr>
              <a:t>Job-order costing and process costing are</a:t>
            </a:r>
            <a:r>
              <a:rPr lang="en-US" dirty="0">
                <a:latin typeface="Calibri" panose="020F0502020204030204" pitchFamily="34" charset="0"/>
                <a:ea typeface="Times New Roman" panose="02020603050405020304" pitchFamily="18" charset="0"/>
              </a:rPr>
              <a:t> two common methods for determining unit product costs. Job-order costing is used when many different jobs or products are worked on each period. Examples of industries that use job-order costing include furniture manufacturing, special-order printing, shipbuilding, and many types of service organizations.</a:t>
            </a:r>
            <a:endParaRPr lang="en-US" sz="2000" dirty="0">
              <a:latin typeface="Times New Roman" panose="02020603050405020304" pitchFamily="18" charset="0"/>
              <a:ea typeface="Times New Roman" panose="02020603050405020304" pitchFamily="18" charset="0"/>
            </a:endParaRPr>
          </a:p>
          <a:p>
            <a:pPr algn="just"/>
            <a:r>
              <a:rPr lang="en-US" dirty="0">
                <a:latin typeface="Calibri" panose="020F0502020204030204" pitchFamily="34" charset="0"/>
                <a:ea typeface="Times New Roman" panose="02020603050405020304" pitchFamily="18" charset="0"/>
              </a:rPr>
              <a:t>By contrast, process costing is used most commonly in industries that convert raw materials into homogeneous (i.e., uniform) products, such as bricks, soda, or paper, on a continuous basis. In addition, process costing is sometimes used in companies with assembly operations. A form of process costing may also be used in utilities that produce gas, water, and electricity.</a:t>
            </a:r>
            <a:endParaRPr lang="en-US" sz="2000" dirty="0">
              <a:latin typeface="Times New Roman" panose="02020603050405020304" pitchFamily="18" charset="0"/>
              <a:ea typeface="Times New Roman" panose="02020603050405020304" pitchFamily="18" charset="0"/>
            </a:endParaRPr>
          </a:p>
          <a:p>
            <a:pPr algn="just">
              <a:lnSpc>
                <a:spcPct val="115000"/>
              </a:lnSpc>
              <a:spcAft>
                <a:spcPts val="1000"/>
              </a:spcAft>
            </a:pPr>
            <a:r>
              <a:rPr lang="en-US" dirty="0">
                <a:latin typeface="Calibri" panose="020F0502020204030204" pitchFamily="34" charset="0"/>
                <a:ea typeface="Times New Roman" panose="02020603050405020304" pitchFamily="18" charset="0"/>
                <a:cs typeface="Times New Roman" panose="02020603050405020304" pitchFamily="18" charset="0"/>
              </a:rPr>
              <a:t>In some ways process costing is very similar to job-order costing, and in some ways it is very different. </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727063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400" b="1" dirty="0" smtClean="0"/>
              <a:t>To calculate </a:t>
            </a:r>
            <a:br>
              <a:rPr lang="en-US" sz="1400" b="1" dirty="0" smtClean="0"/>
            </a:br>
            <a:r>
              <a:rPr lang="en-US" sz="1400" b="1" dirty="0" smtClean="0"/>
              <a:t>Weighted average Equivalent Units of Production, </a:t>
            </a:r>
            <a:br>
              <a:rPr lang="en-US" sz="1400" b="1" dirty="0" smtClean="0"/>
            </a:br>
            <a:r>
              <a:rPr lang="en-US" sz="1400" b="1" dirty="0" smtClean="0"/>
              <a:t>we use  Transferred out units and Ending WIP units</a:t>
            </a:r>
            <a:endParaRPr lang="en-US" sz="1400" b="1" dirty="0"/>
          </a:p>
        </p:txBody>
      </p:sp>
      <p:graphicFrame>
        <p:nvGraphicFramePr>
          <p:cNvPr id="13" name="Content Placeholder 12"/>
          <p:cNvGraphicFramePr>
            <a:graphicFrameLocks noGrp="1"/>
          </p:cNvGraphicFramePr>
          <p:nvPr>
            <p:ph idx="1"/>
            <p:extLst>
              <p:ext uri="{D42A27DB-BD31-4B8C-83A1-F6EECF244321}">
                <p14:modId xmlns:p14="http://schemas.microsoft.com/office/powerpoint/2010/main" val="3538840434"/>
              </p:ext>
            </p:extLst>
          </p:nvPr>
        </p:nvGraphicFramePr>
        <p:xfrm>
          <a:off x="457200" y="1600200"/>
          <a:ext cx="8229600" cy="2916555"/>
        </p:xfrm>
        <a:graphic>
          <a:graphicData uri="http://schemas.openxmlformats.org/drawingml/2006/table">
            <a:tbl>
              <a:tblPr/>
              <a:tblGrid>
                <a:gridCol w="2174393">
                  <a:extLst>
                    <a:ext uri="{9D8B030D-6E8A-4147-A177-3AD203B41FA5}">
                      <a16:colId xmlns:a16="http://schemas.microsoft.com/office/drawing/2014/main" val="20000"/>
                    </a:ext>
                  </a:extLst>
                </a:gridCol>
                <a:gridCol w="472694">
                  <a:extLst>
                    <a:ext uri="{9D8B030D-6E8A-4147-A177-3AD203B41FA5}">
                      <a16:colId xmlns:a16="http://schemas.microsoft.com/office/drawing/2014/main" val="20001"/>
                    </a:ext>
                  </a:extLst>
                </a:gridCol>
                <a:gridCol w="1725333">
                  <a:extLst>
                    <a:ext uri="{9D8B030D-6E8A-4147-A177-3AD203B41FA5}">
                      <a16:colId xmlns:a16="http://schemas.microsoft.com/office/drawing/2014/main" val="20002"/>
                    </a:ext>
                  </a:extLst>
                </a:gridCol>
                <a:gridCol w="1134467">
                  <a:extLst>
                    <a:ext uri="{9D8B030D-6E8A-4147-A177-3AD203B41FA5}">
                      <a16:colId xmlns:a16="http://schemas.microsoft.com/office/drawing/2014/main" val="20003"/>
                    </a:ext>
                  </a:extLst>
                </a:gridCol>
                <a:gridCol w="907571">
                  <a:extLst>
                    <a:ext uri="{9D8B030D-6E8A-4147-A177-3AD203B41FA5}">
                      <a16:colId xmlns:a16="http://schemas.microsoft.com/office/drawing/2014/main" val="20004"/>
                    </a:ext>
                  </a:extLst>
                </a:gridCol>
                <a:gridCol w="907571">
                  <a:extLst>
                    <a:ext uri="{9D8B030D-6E8A-4147-A177-3AD203B41FA5}">
                      <a16:colId xmlns:a16="http://schemas.microsoft.com/office/drawing/2014/main" val="20005"/>
                    </a:ext>
                  </a:extLst>
                </a:gridCol>
                <a:gridCol w="907571">
                  <a:extLst>
                    <a:ext uri="{9D8B030D-6E8A-4147-A177-3AD203B41FA5}">
                      <a16:colId xmlns:a16="http://schemas.microsoft.com/office/drawing/2014/main" val="20006"/>
                    </a:ext>
                  </a:extLst>
                </a:gridCol>
              </a:tblGrid>
              <a:tr h="171450">
                <a:tc>
                  <a:txBody>
                    <a:bodyPr/>
                    <a:lstStyle/>
                    <a:p>
                      <a:pPr algn="l" fontAlgn="b"/>
                      <a:endParaRPr lang="en-US" sz="1100" b="0" i="0" u="none" strike="noStrike" dirty="0">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Units</a:t>
                      </a:r>
                    </a:p>
                  </a:txBody>
                  <a:tcPr marL="9797" marR="9797"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w="6350" cap="flat" cmpd="sng" algn="ctr">
                      <a:solidFill>
                        <a:srgbClr val="000000"/>
                      </a:solidFill>
                      <a:prstDash val="solid"/>
                      <a:round/>
                      <a:headEnd type="none" w="med" len="med"/>
                      <a:tailEnd type="none" w="med" len="med"/>
                    </a:lnR>
                    <a:lnT>
                      <a:noFill/>
                    </a:lnT>
                    <a:lnB>
                      <a:noFill/>
                    </a:lnB>
                  </a:tcPr>
                </a:tc>
                <a:tc gridSpan="3">
                  <a:txBody>
                    <a:bodyPr/>
                    <a:lstStyle/>
                    <a:p>
                      <a:pPr algn="ctr" fontAlgn="ctr"/>
                      <a:r>
                        <a:rPr lang="en-US" sz="1100" b="0" i="0" u="none" strike="noStrike">
                          <a:solidFill>
                            <a:srgbClr val="000000"/>
                          </a:solidFill>
                          <a:effectLst/>
                          <a:latin typeface="Calibri"/>
                        </a:rPr>
                        <a:t>Percentage Complete</a:t>
                      </a:r>
                    </a:p>
                  </a:txBody>
                  <a:tcPr marL="9797" marR="9797" marT="5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71450">
                <a:tc>
                  <a:txBody>
                    <a:bodyPr/>
                    <a:lstStyle/>
                    <a:p>
                      <a:pPr algn="l" fontAlgn="b"/>
                      <a:endParaRPr lang="en-US" sz="1100" b="0" i="0" u="none" strike="noStrike" dirty="0">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171450">
                <a:tc>
                  <a:txBody>
                    <a:bodyPr/>
                    <a:lstStyle/>
                    <a:p>
                      <a:pPr algn="l" fontAlgn="b"/>
                      <a:endParaRPr lang="en-US" sz="1100" b="0" i="0" u="none" strike="noStrike" dirty="0">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DM</a:t>
                      </a:r>
                    </a:p>
                  </a:txBody>
                  <a:tcPr marL="9797" marR="9797" marT="57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DL</a:t>
                      </a:r>
                    </a:p>
                  </a:txBody>
                  <a:tcPr marL="9797" marR="9797" marT="57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OH</a:t>
                      </a:r>
                    </a:p>
                  </a:txBody>
                  <a:tcPr marL="9797" marR="9797" marT="571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71450">
                <a:tc>
                  <a:txBody>
                    <a:bodyPr/>
                    <a:lstStyle/>
                    <a:p>
                      <a:pPr algn="l" fontAlgn="b"/>
                      <a:r>
                        <a:rPr lang="en-US" sz="1100" b="0" i="0" u="none" strike="noStrike" dirty="0">
                          <a:solidFill>
                            <a:srgbClr val="000000"/>
                          </a:solidFill>
                          <a:effectLst/>
                          <a:latin typeface="Calibri"/>
                        </a:rPr>
                        <a:t>Transferred out</a:t>
                      </a:r>
                    </a:p>
                  </a:txBody>
                  <a:tcPr marL="9797" marR="9797" marT="5715"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a:endParaRPr>
                    </a:p>
                  </a:txBody>
                  <a:tcPr marL="9797" marR="9797" marT="571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             370,000</a:t>
                      </a:r>
                      <a:endParaRPr lang="en-US" sz="1100" b="0" i="0" u="none" strike="noStrike" dirty="0">
                        <a:solidFill>
                          <a:srgbClr val="000000"/>
                        </a:solidFill>
                        <a:effectLst/>
                        <a:latin typeface="Calibri"/>
                      </a:endParaRP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dirty="0">
                        <a:solidFill>
                          <a:srgbClr val="000000"/>
                        </a:solidFill>
                        <a:effectLst/>
                        <a:latin typeface="Calibri"/>
                      </a:endParaRP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100%</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Calibri"/>
                        </a:rPr>
                        <a:t>100%</a:t>
                      </a:r>
                      <a:r>
                        <a:rPr lang="en-US" sz="1100" b="0" i="0" u="none" strike="noStrike" dirty="0">
                          <a:solidFill>
                            <a:srgbClr val="000000"/>
                          </a:solidFill>
                          <a:effectLst/>
                          <a:latin typeface="Calibri"/>
                        </a:rPr>
                        <a:t> </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100%</a:t>
                      </a:r>
                      <a:endParaRPr lang="en-US" sz="1100" b="0" i="0" u="none" strike="noStrike" dirty="0">
                        <a:solidFill>
                          <a:srgbClr val="000000"/>
                        </a:solidFill>
                        <a:effectLst/>
                        <a:latin typeface="Calibri"/>
                      </a:endParaRP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71450">
                <a:tc>
                  <a:txBody>
                    <a:bodyPr/>
                    <a:lstStyle/>
                    <a:p>
                      <a:pPr algn="l" fontAlgn="b"/>
                      <a:r>
                        <a:rPr lang="en-US" sz="1100" b="0" i="0" u="none" strike="noStrike" dirty="0">
                          <a:solidFill>
                            <a:srgbClr val="000000"/>
                          </a:solidFill>
                          <a:effectLst/>
                          <a:latin typeface="Calibri"/>
                        </a:rPr>
                        <a:t>Ending WIP</a:t>
                      </a: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               80,000</a:t>
                      </a:r>
                      <a:endParaRPr lang="en-US" sz="1100" b="0" i="0" u="none" strike="noStrike" dirty="0">
                        <a:solidFill>
                          <a:srgbClr val="000000"/>
                        </a:solidFill>
                        <a:effectLst/>
                        <a:latin typeface="Calibri"/>
                      </a:endParaRP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a:endParaRP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50%</a:t>
                      </a:r>
                      <a:endParaRPr lang="en-US" sz="1100" b="0" i="0" u="none" strike="noStrike" dirty="0">
                        <a:solidFill>
                          <a:srgbClr val="000000"/>
                        </a:solidFill>
                        <a:effectLst/>
                        <a:latin typeface="Calibri"/>
                      </a:endParaRP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 </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 </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71450">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85775">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w="6350" cap="flat" cmpd="sng" algn="ctr">
                      <a:solidFill>
                        <a:srgbClr val="000000"/>
                      </a:solidFill>
                      <a:prstDash val="solid"/>
                      <a:round/>
                      <a:headEnd type="none" w="med" len="med"/>
                      <a:tailEnd type="none" w="med" len="med"/>
                    </a:lnR>
                    <a:lnT>
                      <a:noFill/>
                    </a:lnT>
                    <a:lnB>
                      <a:noFill/>
                    </a:lnB>
                  </a:tcPr>
                </a:tc>
                <a:tc gridSpan="3">
                  <a:txBody>
                    <a:bodyPr/>
                    <a:lstStyle/>
                    <a:p>
                      <a:pPr algn="ctr" fontAlgn="b"/>
                      <a:r>
                        <a:rPr lang="en-US" sz="1100" b="0" i="0" u="none" strike="noStrike" dirty="0" smtClean="0">
                          <a:solidFill>
                            <a:srgbClr val="000000"/>
                          </a:solidFill>
                          <a:effectLst/>
                          <a:latin typeface="Calibri"/>
                        </a:rPr>
                        <a:t>Calculation </a:t>
                      </a:r>
                      <a:r>
                        <a:rPr lang="en-US" sz="1100" b="0" i="0" u="none" strike="noStrike" dirty="0">
                          <a:solidFill>
                            <a:srgbClr val="000000"/>
                          </a:solidFill>
                          <a:effectLst/>
                          <a:latin typeface="Calibri"/>
                        </a:rPr>
                        <a:t>of Weighted </a:t>
                      </a:r>
                      <a:r>
                        <a:rPr lang="en-US" sz="1100" b="0" i="0" u="none" strike="noStrike" dirty="0" err="1">
                          <a:solidFill>
                            <a:srgbClr val="000000"/>
                          </a:solidFill>
                          <a:effectLst/>
                          <a:latin typeface="Calibri"/>
                        </a:rPr>
                        <a:t>Avg</a:t>
                      </a:r>
                      <a:r>
                        <a:rPr lang="en-US" sz="1100" b="0" i="0" u="none" strike="noStrike" dirty="0">
                          <a:solidFill>
                            <a:srgbClr val="000000"/>
                          </a:solidFill>
                          <a:effectLst/>
                          <a:latin typeface="Calibri"/>
                        </a:rPr>
                        <a:t> Equivalent Units of Production (EUP)</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6"/>
                  </a:ext>
                </a:extLst>
              </a:tr>
              <a:tr h="171450">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dirty="0">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7"/>
                  </a:ext>
                </a:extLst>
              </a:tr>
              <a:tr h="171450">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DM</a:t>
                      </a:r>
                    </a:p>
                  </a:txBody>
                  <a:tcPr marL="9797" marR="9797" marT="57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DL</a:t>
                      </a:r>
                    </a:p>
                  </a:txBody>
                  <a:tcPr marL="9797" marR="9797" marT="57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OH</a:t>
                      </a:r>
                    </a:p>
                  </a:txBody>
                  <a:tcPr marL="9797" marR="9797" marT="571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71450">
                <a:tc>
                  <a:txBody>
                    <a:bodyPr/>
                    <a:lstStyle/>
                    <a:p>
                      <a:pPr algn="l" fontAlgn="b"/>
                      <a:r>
                        <a:rPr lang="en-US" sz="1100" b="0" i="0" u="none" strike="noStrike">
                          <a:solidFill>
                            <a:srgbClr val="000000"/>
                          </a:solidFill>
                          <a:effectLst/>
                          <a:latin typeface="Calibri"/>
                        </a:rPr>
                        <a:t>Transferred out</a:t>
                      </a:r>
                    </a:p>
                  </a:txBody>
                  <a:tcPr marL="9797" marR="9797" marT="5715" marB="0" anchor="b">
                    <a:lnL>
                      <a:noFill/>
                    </a:lnL>
                    <a:lnR>
                      <a:noFill/>
                    </a:lnR>
                    <a:lnT>
                      <a:noFill/>
                    </a:lnT>
                    <a:lnB>
                      <a:noFill/>
                    </a:lnB>
                  </a:tcPr>
                </a:tc>
                <a:tc gridSpan="3">
                  <a:txBody>
                    <a:bodyPr/>
                    <a:lstStyle/>
                    <a:p>
                      <a:pPr algn="l" fontAlgn="b"/>
                      <a:r>
                        <a:rPr lang="en-US" sz="1100" b="0" i="0" u="none" strike="noStrike">
                          <a:solidFill>
                            <a:srgbClr val="000000"/>
                          </a:solidFill>
                          <a:effectLst/>
                          <a:latin typeface="Calibri"/>
                        </a:rPr>
                        <a:t>(Units x % Complete)</a:t>
                      </a:r>
                    </a:p>
                  </a:txBody>
                  <a:tcPr marL="9797" marR="9797" marT="5715"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a:txBody>
                    <a:bodyPr/>
                    <a:lstStyle/>
                    <a:p>
                      <a:pPr algn="l" fontAlgn="b"/>
                      <a:r>
                        <a:rPr lang="en-US" sz="1100" b="0" i="0" u="none" strike="noStrike">
                          <a:solidFill>
                            <a:srgbClr val="000000"/>
                          </a:solidFill>
                          <a:effectLst/>
                          <a:latin typeface="Calibri"/>
                        </a:rPr>
                        <a:t>          -   </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   </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   </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171450">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0"/>
                  </a:ext>
                </a:extLst>
              </a:tr>
              <a:tr h="171450">
                <a:tc>
                  <a:txBody>
                    <a:bodyPr/>
                    <a:lstStyle/>
                    <a:p>
                      <a:pPr algn="l" fontAlgn="b"/>
                      <a:r>
                        <a:rPr lang="en-US" sz="1100" b="0" i="0" u="none" strike="noStrike">
                          <a:solidFill>
                            <a:srgbClr val="000000"/>
                          </a:solidFill>
                          <a:effectLst/>
                          <a:latin typeface="Calibri"/>
                        </a:rPr>
                        <a:t>Ending WIP</a:t>
                      </a:r>
                    </a:p>
                  </a:txBody>
                  <a:tcPr marL="9797" marR="9797" marT="5715" marB="0" anchor="b">
                    <a:lnL>
                      <a:noFill/>
                    </a:lnL>
                    <a:lnR>
                      <a:noFill/>
                    </a:lnR>
                    <a:lnT>
                      <a:noFill/>
                    </a:lnT>
                    <a:lnB>
                      <a:noFill/>
                    </a:lnB>
                  </a:tcPr>
                </a:tc>
                <a:tc gridSpan="2">
                  <a:txBody>
                    <a:bodyPr/>
                    <a:lstStyle/>
                    <a:p>
                      <a:pPr algn="l" fontAlgn="b"/>
                      <a:r>
                        <a:rPr lang="en-US" sz="1100" b="0" i="0" u="none" strike="noStrike">
                          <a:solidFill>
                            <a:srgbClr val="000000"/>
                          </a:solidFill>
                          <a:effectLst/>
                          <a:latin typeface="Calibri"/>
                        </a:rPr>
                        <a:t>(Units x % Complete)</a:t>
                      </a:r>
                    </a:p>
                  </a:txBody>
                  <a:tcPr marL="9797" marR="9797" marT="5715" marB="0" anchor="b">
                    <a:lnL>
                      <a:noFill/>
                    </a:lnL>
                    <a:lnR>
                      <a:noFill/>
                    </a:lnR>
                    <a:lnT>
                      <a:noFill/>
                    </a:lnT>
                    <a:lnB>
                      <a:noFill/>
                    </a:lnB>
                  </a:tcPr>
                </a:tc>
                <a:tc hMerge="1">
                  <a:txBody>
                    <a:bodyPr/>
                    <a:lstStyle/>
                    <a:p>
                      <a:endParaRPr lang="en-US"/>
                    </a:p>
                  </a:txBody>
                  <a:tcPr/>
                </a:tc>
                <a:tc>
                  <a:txBody>
                    <a:bodyPr/>
                    <a:lstStyle/>
                    <a:p>
                      <a:pPr algn="ctr" fontAlgn="b"/>
                      <a:r>
                        <a:rPr lang="en-US" sz="1100" b="0" i="0" u="none" strike="noStrike">
                          <a:solidFill>
                            <a:srgbClr val="000000"/>
                          </a:solidFill>
                          <a:effectLst/>
                          <a:latin typeface="Calibri"/>
                        </a:rPr>
                        <a:t>DM</a:t>
                      </a:r>
                    </a:p>
                  </a:txBody>
                  <a:tcPr marL="9797" marR="9797" marT="571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a:solidFill>
                            <a:srgbClr val="000000"/>
                          </a:solidFill>
                          <a:effectLst/>
                          <a:latin typeface="Calibri"/>
                        </a:rPr>
                        <a:t>          -   </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797" marR="9797" marT="571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extLst>
                  <a:ext uri="{0D108BD9-81ED-4DB2-BD59-A6C34878D82A}">
                    <a16:rowId xmlns:a16="http://schemas.microsoft.com/office/drawing/2014/main" val="10011"/>
                  </a:ext>
                </a:extLst>
              </a:tr>
              <a:tr h="171450">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gridSpan="2">
                  <a:txBody>
                    <a:bodyPr/>
                    <a:lstStyle/>
                    <a:p>
                      <a:pPr algn="l" fontAlgn="b"/>
                      <a:r>
                        <a:rPr lang="en-US" sz="1100" b="0" i="0" u="none" strike="noStrike">
                          <a:solidFill>
                            <a:srgbClr val="000000"/>
                          </a:solidFill>
                          <a:effectLst/>
                          <a:latin typeface="Calibri"/>
                        </a:rPr>
                        <a:t>(Units x % Complete)</a:t>
                      </a:r>
                    </a:p>
                  </a:txBody>
                  <a:tcPr marL="9797" marR="9797" marT="5715" marB="0" anchor="b">
                    <a:lnL>
                      <a:noFill/>
                    </a:lnL>
                    <a:lnR>
                      <a:noFill/>
                    </a:lnR>
                    <a:lnT>
                      <a:noFill/>
                    </a:lnT>
                    <a:lnB>
                      <a:noFill/>
                    </a:lnB>
                  </a:tcPr>
                </a:tc>
                <a:tc hMerge="1">
                  <a:txBody>
                    <a:bodyPr/>
                    <a:lstStyle/>
                    <a:p>
                      <a:endParaRPr lang="en-US"/>
                    </a:p>
                  </a:txBody>
                  <a:tcPr/>
                </a:tc>
                <a:tc>
                  <a:txBody>
                    <a:bodyPr/>
                    <a:lstStyle/>
                    <a:p>
                      <a:pPr algn="ctr" fontAlgn="b"/>
                      <a:r>
                        <a:rPr lang="en-US" sz="1100" b="0" i="0" u="none" strike="noStrike">
                          <a:solidFill>
                            <a:srgbClr val="000000"/>
                          </a:solidFill>
                          <a:effectLst/>
                          <a:latin typeface="Calibri"/>
                        </a:rPr>
                        <a:t>DL</a:t>
                      </a: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a:solidFill>
                            <a:srgbClr val="000000"/>
                          </a:solidFill>
                          <a:effectLst/>
                          <a:latin typeface="Calibri"/>
                        </a:rPr>
                        <a:t>          -   </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797" marR="9797" marT="571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171450">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gridSpan="2">
                  <a:txBody>
                    <a:bodyPr/>
                    <a:lstStyle/>
                    <a:p>
                      <a:pPr algn="l" fontAlgn="b"/>
                      <a:r>
                        <a:rPr lang="en-US" sz="1100" b="0" i="0" u="none" strike="noStrike">
                          <a:solidFill>
                            <a:srgbClr val="000000"/>
                          </a:solidFill>
                          <a:effectLst/>
                          <a:latin typeface="Calibri"/>
                        </a:rPr>
                        <a:t>(Units x % Complete)</a:t>
                      </a:r>
                    </a:p>
                  </a:txBody>
                  <a:tcPr marL="9797" marR="9797" marT="5715" marB="0" anchor="b">
                    <a:lnL>
                      <a:noFill/>
                    </a:lnL>
                    <a:lnR>
                      <a:noFill/>
                    </a:lnR>
                    <a:lnT>
                      <a:noFill/>
                    </a:lnT>
                    <a:lnB>
                      <a:noFill/>
                    </a:lnB>
                  </a:tcPr>
                </a:tc>
                <a:tc hMerge="1">
                  <a:txBody>
                    <a:bodyPr/>
                    <a:lstStyle/>
                    <a:p>
                      <a:endParaRPr lang="en-US"/>
                    </a:p>
                  </a:txBody>
                  <a:tcPr/>
                </a:tc>
                <a:tc>
                  <a:txBody>
                    <a:bodyPr/>
                    <a:lstStyle/>
                    <a:p>
                      <a:pPr algn="ctr" fontAlgn="b"/>
                      <a:r>
                        <a:rPr lang="en-US" sz="1100" b="0" i="0" u="none" strike="noStrike">
                          <a:solidFill>
                            <a:srgbClr val="000000"/>
                          </a:solidFill>
                          <a:effectLst/>
                          <a:latin typeface="Calibri"/>
                        </a:rPr>
                        <a:t>OH</a:t>
                      </a: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   </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177165">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EUP</a:t>
                      </a:r>
                    </a:p>
                  </a:txBody>
                  <a:tcPr marL="9797" marR="9797" marT="5715"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          -   </a:t>
                      </a:r>
                    </a:p>
                  </a:txBody>
                  <a:tcPr marL="9797" marR="9797" marT="5715"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   </a:t>
                      </a:r>
                    </a:p>
                  </a:txBody>
                  <a:tcPr marL="9797" marR="9797" marT="5715"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   </a:t>
                      </a:r>
                    </a:p>
                  </a:txBody>
                  <a:tcPr marL="9797" marR="9797" marT="5715"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21275444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400" b="1" dirty="0" smtClean="0"/>
              <a:t>To calculate </a:t>
            </a:r>
            <a:br>
              <a:rPr lang="en-US" sz="1400" b="1" dirty="0" smtClean="0"/>
            </a:br>
            <a:r>
              <a:rPr lang="en-US" sz="1400" b="1" dirty="0" smtClean="0"/>
              <a:t>Weighted average Equivalent Units of Production, </a:t>
            </a:r>
            <a:br>
              <a:rPr lang="en-US" sz="1400" b="1" dirty="0" smtClean="0"/>
            </a:br>
            <a:r>
              <a:rPr lang="en-US" sz="1400" b="1" dirty="0" smtClean="0"/>
              <a:t>we use  Transferred out units and Ending WIP units</a:t>
            </a:r>
            <a:endParaRPr lang="en-US" sz="1400" b="1" dirty="0"/>
          </a:p>
        </p:txBody>
      </p:sp>
      <p:graphicFrame>
        <p:nvGraphicFramePr>
          <p:cNvPr id="13" name="Content Placeholder 12"/>
          <p:cNvGraphicFramePr>
            <a:graphicFrameLocks noGrp="1"/>
          </p:cNvGraphicFramePr>
          <p:nvPr>
            <p:ph idx="1"/>
            <p:extLst>
              <p:ext uri="{D42A27DB-BD31-4B8C-83A1-F6EECF244321}">
                <p14:modId xmlns:p14="http://schemas.microsoft.com/office/powerpoint/2010/main" val="1577101052"/>
              </p:ext>
            </p:extLst>
          </p:nvPr>
        </p:nvGraphicFramePr>
        <p:xfrm>
          <a:off x="457200" y="1600200"/>
          <a:ext cx="8229600" cy="2916555"/>
        </p:xfrm>
        <a:graphic>
          <a:graphicData uri="http://schemas.openxmlformats.org/drawingml/2006/table">
            <a:tbl>
              <a:tblPr/>
              <a:tblGrid>
                <a:gridCol w="2174393">
                  <a:extLst>
                    <a:ext uri="{9D8B030D-6E8A-4147-A177-3AD203B41FA5}">
                      <a16:colId xmlns:a16="http://schemas.microsoft.com/office/drawing/2014/main" val="20000"/>
                    </a:ext>
                  </a:extLst>
                </a:gridCol>
                <a:gridCol w="472694">
                  <a:extLst>
                    <a:ext uri="{9D8B030D-6E8A-4147-A177-3AD203B41FA5}">
                      <a16:colId xmlns:a16="http://schemas.microsoft.com/office/drawing/2014/main" val="20001"/>
                    </a:ext>
                  </a:extLst>
                </a:gridCol>
                <a:gridCol w="1725333">
                  <a:extLst>
                    <a:ext uri="{9D8B030D-6E8A-4147-A177-3AD203B41FA5}">
                      <a16:colId xmlns:a16="http://schemas.microsoft.com/office/drawing/2014/main" val="20002"/>
                    </a:ext>
                  </a:extLst>
                </a:gridCol>
                <a:gridCol w="1134467">
                  <a:extLst>
                    <a:ext uri="{9D8B030D-6E8A-4147-A177-3AD203B41FA5}">
                      <a16:colId xmlns:a16="http://schemas.microsoft.com/office/drawing/2014/main" val="20003"/>
                    </a:ext>
                  </a:extLst>
                </a:gridCol>
                <a:gridCol w="907571">
                  <a:extLst>
                    <a:ext uri="{9D8B030D-6E8A-4147-A177-3AD203B41FA5}">
                      <a16:colId xmlns:a16="http://schemas.microsoft.com/office/drawing/2014/main" val="20004"/>
                    </a:ext>
                  </a:extLst>
                </a:gridCol>
                <a:gridCol w="907571">
                  <a:extLst>
                    <a:ext uri="{9D8B030D-6E8A-4147-A177-3AD203B41FA5}">
                      <a16:colId xmlns:a16="http://schemas.microsoft.com/office/drawing/2014/main" val="20005"/>
                    </a:ext>
                  </a:extLst>
                </a:gridCol>
                <a:gridCol w="907571">
                  <a:extLst>
                    <a:ext uri="{9D8B030D-6E8A-4147-A177-3AD203B41FA5}">
                      <a16:colId xmlns:a16="http://schemas.microsoft.com/office/drawing/2014/main" val="20006"/>
                    </a:ext>
                  </a:extLst>
                </a:gridCol>
              </a:tblGrid>
              <a:tr h="171450">
                <a:tc>
                  <a:txBody>
                    <a:bodyPr/>
                    <a:lstStyle/>
                    <a:p>
                      <a:pPr algn="l" fontAlgn="b"/>
                      <a:endParaRPr lang="en-US" sz="1100" b="0" i="0" u="none" strike="noStrike" dirty="0">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Units</a:t>
                      </a:r>
                    </a:p>
                  </a:txBody>
                  <a:tcPr marL="9797" marR="9797"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w="6350" cap="flat" cmpd="sng" algn="ctr">
                      <a:solidFill>
                        <a:srgbClr val="000000"/>
                      </a:solidFill>
                      <a:prstDash val="solid"/>
                      <a:round/>
                      <a:headEnd type="none" w="med" len="med"/>
                      <a:tailEnd type="none" w="med" len="med"/>
                    </a:lnR>
                    <a:lnT>
                      <a:noFill/>
                    </a:lnT>
                    <a:lnB>
                      <a:noFill/>
                    </a:lnB>
                  </a:tcPr>
                </a:tc>
                <a:tc gridSpan="3">
                  <a:txBody>
                    <a:bodyPr/>
                    <a:lstStyle/>
                    <a:p>
                      <a:pPr algn="ctr" fontAlgn="ctr"/>
                      <a:r>
                        <a:rPr lang="en-US" sz="1100" b="0" i="0" u="none" strike="noStrike">
                          <a:solidFill>
                            <a:srgbClr val="000000"/>
                          </a:solidFill>
                          <a:effectLst/>
                          <a:latin typeface="Calibri"/>
                        </a:rPr>
                        <a:t>Percentage Complete</a:t>
                      </a:r>
                    </a:p>
                  </a:txBody>
                  <a:tcPr marL="9797" marR="9797" marT="5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71450">
                <a:tc>
                  <a:txBody>
                    <a:bodyPr/>
                    <a:lstStyle/>
                    <a:p>
                      <a:pPr algn="l" fontAlgn="b"/>
                      <a:endParaRPr lang="en-US" sz="1100" b="0" i="0" u="none" strike="noStrike" dirty="0">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171450">
                <a:tc>
                  <a:txBody>
                    <a:bodyPr/>
                    <a:lstStyle/>
                    <a:p>
                      <a:pPr algn="l" fontAlgn="b"/>
                      <a:endParaRPr lang="en-US" sz="1100" b="0" i="0" u="none" strike="noStrike" dirty="0">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DM</a:t>
                      </a:r>
                    </a:p>
                  </a:txBody>
                  <a:tcPr marL="9797" marR="9797" marT="57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DL</a:t>
                      </a:r>
                    </a:p>
                  </a:txBody>
                  <a:tcPr marL="9797" marR="9797" marT="57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OH</a:t>
                      </a:r>
                    </a:p>
                  </a:txBody>
                  <a:tcPr marL="9797" marR="9797" marT="571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71450">
                <a:tc>
                  <a:txBody>
                    <a:bodyPr/>
                    <a:lstStyle/>
                    <a:p>
                      <a:pPr algn="l" fontAlgn="b"/>
                      <a:r>
                        <a:rPr lang="en-US" sz="1100" b="0" i="0" u="none" strike="noStrike" dirty="0">
                          <a:solidFill>
                            <a:srgbClr val="000000"/>
                          </a:solidFill>
                          <a:effectLst/>
                          <a:latin typeface="Calibri"/>
                        </a:rPr>
                        <a:t>Transferred out</a:t>
                      </a:r>
                    </a:p>
                  </a:txBody>
                  <a:tcPr marL="9797" marR="9797" marT="5715"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a:endParaRPr>
                    </a:p>
                  </a:txBody>
                  <a:tcPr marL="9797" marR="9797" marT="571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             370,000</a:t>
                      </a:r>
                      <a:endParaRPr lang="en-US" sz="1100" b="0" i="0" u="none" strike="noStrike" dirty="0">
                        <a:solidFill>
                          <a:srgbClr val="000000"/>
                        </a:solidFill>
                        <a:effectLst/>
                        <a:latin typeface="Calibri"/>
                      </a:endParaRP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dirty="0">
                        <a:solidFill>
                          <a:srgbClr val="000000"/>
                        </a:solidFill>
                        <a:effectLst/>
                        <a:latin typeface="Calibri"/>
                      </a:endParaRP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100%</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Calibri"/>
                        </a:rPr>
                        <a:t>100%</a:t>
                      </a:r>
                      <a:r>
                        <a:rPr lang="en-US" sz="1100" b="0" i="0" u="none" strike="noStrike" dirty="0">
                          <a:solidFill>
                            <a:srgbClr val="000000"/>
                          </a:solidFill>
                          <a:effectLst/>
                          <a:latin typeface="Calibri"/>
                        </a:rPr>
                        <a:t> </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100%</a:t>
                      </a:r>
                      <a:endParaRPr lang="en-US" sz="1100" b="0" i="0" u="none" strike="noStrike" dirty="0">
                        <a:solidFill>
                          <a:srgbClr val="000000"/>
                        </a:solidFill>
                        <a:effectLst/>
                        <a:latin typeface="Calibri"/>
                      </a:endParaRP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71450">
                <a:tc>
                  <a:txBody>
                    <a:bodyPr/>
                    <a:lstStyle/>
                    <a:p>
                      <a:pPr algn="l" fontAlgn="b"/>
                      <a:r>
                        <a:rPr lang="en-US" sz="1100" b="0" i="0" u="none" strike="noStrike" dirty="0">
                          <a:solidFill>
                            <a:srgbClr val="000000"/>
                          </a:solidFill>
                          <a:effectLst/>
                          <a:latin typeface="Calibri"/>
                        </a:rPr>
                        <a:t>Ending WIP</a:t>
                      </a: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               80,000</a:t>
                      </a:r>
                      <a:endParaRPr lang="en-US" sz="1100" b="0" i="0" u="none" strike="noStrike" dirty="0">
                        <a:solidFill>
                          <a:srgbClr val="000000"/>
                        </a:solidFill>
                        <a:effectLst/>
                        <a:latin typeface="Calibri"/>
                      </a:endParaRP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a:endParaRP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50%</a:t>
                      </a:r>
                      <a:endParaRPr lang="en-US" sz="1100" b="0" i="0" u="none" strike="noStrike" dirty="0">
                        <a:solidFill>
                          <a:srgbClr val="000000"/>
                        </a:solidFill>
                        <a:effectLst/>
                        <a:latin typeface="Calibri"/>
                      </a:endParaRP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25%</a:t>
                      </a:r>
                      <a:endParaRPr lang="en-US" sz="1100" b="0" i="0" u="none" strike="noStrike" dirty="0">
                        <a:solidFill>
                          <a:srgbClr val="000000"/>
                        </a:solidFill>
                        <a:effectLst/>
                        <a:latin typeface="Calibri"/>
                      </a:endParaRP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 </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71450">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85775">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w="6350" cap="flat" cmpd="sng" algn="ctr">
                      <a:solidFill>
                        <a:srgbClr val="000000"/>
                      </a:solidFill>
                      <a:prstDash val="solid"/>
                      <a:round/>
                      <a:headEnd type="none" w="med" len="med"/>
                      <a:tailEnd type="none" w="med" len="med"/>
                    </a:lnR>
                    <a:lnT>
                      <a:noFill/>
                    </a:lnT>
                    <a:lnB>
                      <a:noFill/>
                    </a:lnB>
                  </a:tcPr>
                </a:tc>
                <a:tc gridSpan="3">
                  <a:txBody>
                    <a:bodyPr/>
                    <a:lstStyle/>
                    <a:p>
                      <a:pPr algn="ctr" fontAlgn="b"/>
                      <a:r>
                        <a:rPr lang="en-US" sz="1100" b="0" i="0" u="none" strike="noStrike" dirty="0" smtClean="0">
                          <a:solidFill>
                            <a:srgbClr val="000000"/>
                          </a:solidFill>
                          <a:effectLst/>
                          <a:latin typeface="Calibri"/>
                        </a:rPr>
                        <a:t>Calculation </a:t>
                      </a:r>
                      <a:r>
                        <a:rPr lang="en-US" sz="1100" b="0" i="0" u="none" strike="noStrike" dirty="0">
                          <a:solidFill>
                            <a:srgbClr val="000000"/>
                          </a:solidFill>
                          <a:effectLst/>
                          <a:latin typeface="Calibri"/>
                        </a:rPr>
                        <a:t>of Weighted </a:t>
                      </a:r>
                      <a:r>
                        <a:rPr lang="en-US" sz="1100" b="0" i="0" u="none" strike="noStrike" dirty="0" err="1">
                          <a:solidFill>
                            <a:srgbClr val="000000"/>
                          </a:solidFill>
                          <a:effectLst/>
                          <a:latin typeface="Calibri"/>
                        </a:rPr>
                        <a:t>Avg</a:t>
                      </a:r>
                      <a:r>
                        <a:rPr lang="en-US" sz="1100" b="0" i="0" u="none" strike="noStrike" dirty="0">
                          <a:solidFill>
                            <a:srgbClr val="000000"/>
                          </a:solidFill>
                          <a:effectLst/>
                          <a:latin typeface="Calibri"/>
                        </a:rPr>
                        <a:t> Equivalent Units of Production (EUP)</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6"/>
                  </a:ext>
                </a:extLst>
              </a:tr>
              <a:tr h="171450">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dirty="0">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7"/>
                  </a:ext>
                </a:extLst>
              </a:tr>
              <a:tr h="171450">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r>
                        <a:rPr lang="en-US" sz="1100" b="0" i="0" u="none" strike="noStrike" dirty="0">
                          <a:solidFill>
                            <a:srgbClr val="000000"/>
                          </a:solidFill>
                          <a:effectLst/>
                          <a:latin typeface="Calibri"/>
                        </a:rPr>
                        <a:t>DM</a:t>
                      </a:r>
                    </a:p>
                  </a:txBody>
                  <a:tcPr marL="9797" marR="9797" marT="57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DL</a:t>
                      </a:r>
                    </a:p>
                  </a:txBody>
                  <a:tcPr marL="9797" marR="9797" marT="57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OH</a:t>
                      </a:r>
                    </a:p>
                  </a:txBody>
                  <a:tcPr marL="9797" marR="9797" marT="571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71450">
                <a:tc>
                  <a:txBody>
                    <a:bodyPr/>
                    <a:lstStyle/>
                    <a:p>
                      <a:pPr algn="l" fontAlgn="b"/>
                      <a:r>
                        <a:rPr lang="en-US" sz="1100" b="0" i="0" u="none" strike="noStrike">
                          <a:solidFill>
                            <a:srgbClr val="000000"/>
                          </a:solidFill>
                          <a:effectLst/>
                          <a:latin typeface="Calibri"/>
                        </a:rPr>
                        <a:t>Transferred out</a:t>
                      </a:r>
                    </a:p>
                  </a:txBody>
                  <a:tcPr marL="9797" marR="9797" marT="5715" marB="0" anchor="b">
                    <a:lnL>
                      <a:noFill/>
                    </a:lnL>
                    <a:lnR>
                      <a:noFill/>
                    </a:lnR>
                    <a:lnT>
                      <a:noFill/>
                    </a:lnT>
                    <a:lnB>
                      <a:noFill/>
                    </a:lnB>
                  </a:tcPr>
                </a:tc>
                <a:tc gridSpan="3">
                  <a:txBody>
                    <a:bodyPr/>
                    <a:lstStyle/>
                    <a:p>
                      <a:pPr algn="l" fontAlgn="b"/>
                      <a:r>
                        <a:rPr lang="en-US" sz="1100" b="0" i="0" u="none" strike="noStrike">
                          <a:solidFill>
                            <a:srgbClr val="000000"/>
                          </a:solidFill>
                          <a:effectLst/>
                          <a:latin typeface="Calibri"/>
                        </a:rPr>
                        <a:t>(Units x % Complete)</a:t>
                      </a:r>
                    </a:p>
                  </a:txBody>
                  <a:tcPr marL="9797" marR="9797" marT="5715"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a:txBody>
                    <a:bodyPr/>
                    <a:lstStyle/>
                    <a:p>
                      <a:pPr algn="l" fontAlgn="b"/>
                      <a:r>
                        <a:rPr lang="en-US" sz="1100" b="0" i="0" u="none" strike="noStrike">
                          <a:solidFill>
                            <a:srgbClr val="000000"/>
                          </a:solidFill>
                          <a:effectLst/>
                          <a:latin typeface="Calibri"/>
                        </a:rPr>
                        <a:t>          -   </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   </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   </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171450">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0"/>
                  </a:ext>
                </a:extLst>
              </a:tr>
              <a:tr h="171450">
                <a:tc>
                  <a:txBody>
                    <a:bodyPr/>
                    <a:lstStyle/>
                    <a:p>
                      <a:pPr algn="l" fontAlgn="b"/>
                      <a:r>
                        <a:rPr lang="en-US" sz="1100" b="0" i="0" u="none" strike="noStrike">
                          <a:solidFill>
                            <a:srgbClr val="000000"/>
                          </a:solidFill>
                          <a:effectLst/>
                          <a:latin typeface="Calibri"/>
                        </a:rPr>
                        <a:t>Ending WIP</a:t>
                      </a:r>
                    </a:p>
                  </a:txBody>
                  <a:tcPr marL="9797" marR="9797" marT="5715" marB="0" anchor="b">
                    <a:lnL>
                      <a:noFill/>
                    </a:lnL>
                    <a:lnR>
                      <a:noFill/>
                    </a:lnR>
                    <a:lnT>
                      <a:noFill/>
                    </a:lnT>
                    <a:lnB>
                      <a:noFill/>
                    </a:lnB>
                  </a:tcPr>
                </a:tc>
                <a:tc gridSpan="2">
                  <a:txBody>
                    <a:bodyPr/>
                    <a:lstStyle/>
                    <a:p>
                      <a:pPr algn="l" fontAlgn="b"/>
                      <a:r>
                        <a:rPr lang="en-US" sz="1100" b="0" i="0" u="none" strike="noStrike">
                          <a:solidFill>
                            <a:srgbClr val="000000"/>
                          </a:solidFill>
                          <a:effectLst/>
                          <a:latin typeface="Calibri"/>
                        </a:rPr>
                        <a:t>(Units x % Complete)</a:t>
                      </a:r>
                    </a:p>
                  </a:txBody>
                  <a:tcPr marL="9797" marR="9797" marT="5715" marB="0" anchor="b">
                    <a:lnL>
                      <a:noFill/>
                    </a:lnL>
                    <a:lnR>
                      <a:noFill/>
                    </a:lnR>
                    <a:lnT>
                      <a:noFill/>
                    </a:lnT>
                    <a:lnB>
                      <a:noFill/>
                    </a:lnB>
                  </a:tcPr>
                </a:tc>
                <a:tc hMerge="1">
                  <a:txBody>
                    <a:bodyPr/>
                    <a:lstStyle/>
                    <a:p>
                      <a:endParaRPr lang="en-US"/>
                    </a:p>
                  </a:txBody>
                  <a:tcPr/>
                </a:tc>
                <a:tc>
                  <a:txBody>
                    <a:bodyPr/>
                    <a:lstStyle/>
                    <a:p>
                      <a:pPr algn="ctr" fontAlgn="b"/>
                      <a:r>
                        <a:rPr lang="en-US" sz="1100" b="0" i="0" u="none" strike="noStrike">
                          <a:solidFill>
                            <a:srgbClr val="000000"/>
                          </a:solidFill>
                          <a:effectLst/>
                          <a:latin typeface="Calibri"/>
                        </a:rPr>
                        <a:t>DM</a:t>
                      </a:r>
                    </a:p>
                  </a:txBody>
                  <a:tcPr marL="9797" marR="9797" marT="571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a:solidFill>
                            <a:srgbClr val="000000"/>
                          </a:solidFill>
                          <a:effectLst/>
                          <a:latin typeface="Calibri"/>
                        </a:rPr>
                        <a:t>          -   </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797" marR="9797" marT="571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extLst>
                  <a:ext uri="{0D108BD9-81ED-4DB2-BD59-A6C34878D82A}">
                    <a16:rowId xmlns:a16="http://schemas.microsoft.com/office/drawing/2014/main" val="10011"/>
                  </a:ext>
                </a:extLst>
              </a:tr>
              <a:tr h="171450">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gridSpan="2">
                  <a:txBody>
                    <a:bodyPr/>
                    <a:lstStyle/>
                    <a:p>
                      <a:pPr algn="l" fontAlgn="b"/>
                      <a:r>
                        <a:rPr lang="en-US" sz="1100" b="0" i="0" u="none" strike="noStrike">
                          <a:solidFill>
                            <a:srgbClr val="000000"/>
                          </a:solidFill>
                          <a:effectLst/>
                          <a:latin typeface="Calibri"/>
                        </a:rPr>
                        <a:t>(Units x % Complete)</a:t>
                      </a:r>
                    </a:p>
                  </a:txBody>
                  <a:tcPr marL="9797" marR="9797" marT="5715" marB="0" anchor="b">
                    <a:lnL>
                      <a:noFill/>
                    </a:lnL>
                    <a:lnR>
                      <a:noFill/>
                    </a:lnR>
                    <a:lnT>
                      <a:noFill/>
                    </a:lnT>
                    <a:lnB>
                      <a:noFill/>
                    </a:lnB>
                  </a:tcPr>
                </a:tc>
                <a:tc hMerge="1">
                  <a:txBody>
                    <a:bodyPr/>
                    <a:lstStyle/>
                    <a:p>
                      <a:endParaRPr lang="en-US"/>
                    </a:p>
                  </a:txBody>
                  <a:tcPr/>
                </a:tc>
                <a:tc>
                  <a:txBody>
                    <a:bodyPr/>
                    <a:lstStyle/>
                    <a:p>
                      <a:pPr algn="ctr" fontAlgn="b"/>
                      <a:r>
                        <a:rPr lang="en-US" sz="1100" b="0" i="0" u="none" strike="noStrike">
                          <a:solidFill>
                            <a:srgbClr val="000000"/>
                          </a:solidFill>
                          <a:effectLst/>
                          <a:latin typeface="Calibri"/>
                        </a:rPr>
                        <a:t>DL</a:t>
                      </a: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a:solidFill>
                            <a:srgbClr val="000000"/>
                          </a:solidFill>
                          <a:effectLst/>
                          <a:latin typeface="Calibri"/>
                        </a:rPr>
                        <a:t>          -   </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797" marR="9797" marT="571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171450">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gridSpan="2">
                  <a:txBody>
                    <a:bodyPr/>
                    <a:lstStyle/>
                    <a:p>
                      <a:pPr algn="l" fontAlgn="b"/>
                      <a:r>
                        <a:rPr lang="en-US" sz="1100" b="0" i="0" u="none" strike="noStrike">
                          <a:solidFill>
                            <a:srgbClr val="000000"/>
                          </a:solidFill>
                          <a:effectLst/>
                          <a:latin typeface="Calibri"/>
                        </a:rPr>
                        <a:t>(Units x % Complete)</a:t>
                      </a:r>
                    </a:p>
                  </a:txBody>
                  <a:tcPr marL="9797" marR="9797" marT="5715" marB="0" anchor="b">
                    <a:lnL>
                      <a:noFill/>
                    </a:lnL>
                    <a:lnR>
                      <a:noFill/>
                    </a:lnR>
                    <a:lnT>
                      <a:noFill/>
                    </a:lnT>
                    <a:lnB>
                      <a:noFill/>
                    </a:lnB>
                  </a:tcPr>
                </a:tc>
                <a:tc hMerge="1">
                  <a:txBody>
                    <a:bodyPr/>
                    <a:lstStyle/>
                    <a:p>
                      <a:endParaRPr lang="en-US"/>
                    </a:p>
                  </a:txBody>
                  <a:tcPr/>
                </a:tc>
                <a:tc>
                  <a:txBody>
                    <a:bodyPr/>
                    <a:lstStyle/>
                    <a:p>
                      <a:pPr algn="ctr" fontAlgn="b"/>
                      <a:r>
                        <a:rPr lang="en-US" sz="1100" b="0" i="0" u="none" strike="noStrike">
                          <a:solidFill>
                            <a:srgbClr val="000000"/>
                          </a:solidFill>
                          <a:effectLst/>
                          <a:latin typeface="Calibri"/>
                        </a:rPr>
                        <a:t>OH</a:t>
                      </a: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   </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177165">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EUP</a:t>
                      </a:r>
                    </a:p>
                  </a:txBody>
                  <a:tcPr marL="9797" marR="9797" marT="5715"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          -   </a:t>
                      </a:r>
                    </a:p>
                  </a:txBody>
                  <a:tcPr marL="9797" marR="9797" marT="5715"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   </a:t>
                      </a:r>
                    </a:p>
                  </a:txBody>
                  <a:tcPr marL="9797" marR="9797" marT="5715"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   </a:t>
                      </a:r>
                    </a:p>
                  </a:txBody>
                  <a:tcPr marL="9797" marR="9797" marT="5715"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32820296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400" b="1" dirty="0" smtClean="0"/>
              <a:t>To calculate </a:t>
            </a:r>
            <a:br>
              <a:rPr lang="en-US" sz="1400" b="1" dirty="0" smtClean="0"/>
            </a:br>
            <a:r>
              <a:rPr lang="en-US" sz="1400" b="1" dirty="0" smtClean="0"/>
              <a:t>Weighted average Equivalent Units of Production, </a:t>
            </a:r>
            <a:br>
              <a:rPr lang="en-US" sz="1400" b="1" dirty="0" smtClean="0"/>
            </a:br>
            <a:r>
              <a:rPr lang="en-US" sz="1400" b="1" dirty="0" smtClean="0"/>
              <a:t>we use  Transferred out units and Ending WIP units</a:t>
            </a:r>
            <a:endParaRPr lang="en-US" sz="1400" b="1" dirty="0"/>
          </a:p>
        </p:txBody>
      </p:sp>
      <p:graphicFrame>
        <p:nvGraphicFramePr>
          <p:cNvPr id="13" name="Content Placeholder 12"/>
          <p:cNvGraphicFramePr>
            <a:graphicFrameLocks noGrp="1"/>
          </p:cNvGraphicFramePr>
          <p:nvPr>
            <p:ph idx="1"/>
            <p:extLst>
              <p:ext uri="{D42A27DB-BD31-4B8C-83A1-F6EECF244321}">
                <p14:modId xmlns:p14="http://schemas.microsoft.com/office/powerpoint/2010/main" val="3037958826"/>
              </p:ext>
            </p:extLst>
          </p:nvPr>
        </p:nvGraphicFramePr>
        <p:xfrm>
          <a:off x="457200" y="1600200"/>
          <a:ext cx="8229600" cy="2916555"/>
        </p:xfrm>
        <a:graphic>
          <a:graphicData uri="http://schemas.openxmlformats.org/drawingml/2006/table">
            <a:tbl>
              <a:tblPr/>
              <a:tblGrid>
                <a:gridCol w="2174393">
                  <a:extLst>
                    <a:ext uri="{9D8B030D-6E8A-4147-A177-3AD203B41FA5}">
                      <a16:colId xmlns:a16="http://schemas.microsoft.com/office/drawing/2014/main" val="20000"/>
                    </a:ext>
                  </a:extLst>
                </a:gridCol>
                <a:gridCol w="472694">
                  <a:extLst>
                    <a:ext uri="{9D8B030D-6E8A-4147-A177-3AD203B41FA5}">
                      <a16:colId xmlns:a16="http://schemas.microsoft.com/office/drawing/2014/main" val="20001"/>
                    </a:ext>
                  </a:extLst>
                </a:gridCol>
                <a:gridCol w="1725333">
                  <a:extLst>
                    <a:ext uri="{9D8B030D-6E8A-4147-A177-3AD203B41FA5}">
                      <a16:colId xmlns:a16="http://schemas.microsoft.com/office/drawing/2014/main" val="20002"/>
                    </a:ext>
                  </a:extLst>
                </a:gridCol>
                <a:gridCol w="1134467">
                  <a:extLst>
                    <a:ext uri="{9D8B030D-6E8A-4147-A177-3AD203B41FA5}">
                      <a16:colId xmlns:a16="http://schemas.microsoft.com/office/drawing/2014/main" val="20003"/>
                    </a:ext>
                  </a:extLst>
                </a:gridCol>
                <a:gridCol w="907571">
                  <a:extLst>
                    <a:ext uri="{9D8B030D-6E8A-4147-A177-3AD203B41FA5}">
                      <a16:colId xmlns:a16="http://schemas.microsoft.com/office/drawing/2014/main" val="20004"/>
                    </a:ext>
                  </a:extLst>
                </a:gridCol>
                <a:gridCol w="907571">
                  <a:extLst>
                    <a:ext uri="{9D8B030D-6E8A-4147-A177-3AD203B41FA5}">
                      <a16:colId xmlns:a16="http://schemas.microsoft.com/office/drawing/2014/main" val="20005"/>
                    </a:ext>
                  </a:extLst>
                </a:gridCol>
                <a:gridCol w="907571">
                  <a:extLst>
                    <a:ext uri="{9D8B030D-6E8A-4147-A177-3AD203B41FA5}">
                      <a16:colId xmlns:a16="http://schemas.microsoft.com/office/drawing/2014/main" val="20006"/>
                    </a:ext>
                  </a:extLst>
                </a:gridCol>
              </a:tblGrid>
              <a:tr h="171450">
                <a:tc>
                  <a:txBody>
                    <a:bodyPr/>
                    <a:lstStyle/>
                    <a:p>
                      <a:pPr algn="l" fontAlgn="b"/>
                      <a:endParaRPr lang="en-US" sz="1100" b="0" i="0" u="none" strike="noStrike" dirty="0">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Units</a:t>
                      </a:r>
                    </a:p>
                  </a:txBody>
                  <a:tcPr marL="9797" marR="9797"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w="6350" cap="flat" cmpd="sng" algn="ctr">
                      <a:solidFill>
                        <a:srgbClr val="000000"/>
                      </a:solidFill>
                      <a:prstDash val="solid"/>
                      <a:round/>
                      <a:headEnd type="none" w="med" len="med"/>
                      <a:tailEnd type="none" w="med" len="med"/>
                    </a:lnR>
                    <a:lnT>
                      <a:noFill/>
                    </a:lnT>
                    <a:lnB>
                      <a:noFill/>
                    </a:lnB>
                  </a:tcPr>
                </a:tc>
                <a:tc gridSpan="3">
                  <a:txBody>
                    <a:bodyPr/>
                    <a:lstStyle/>
                    <a:p>
                      <a:pPr algn="ctr" fontAlgn="ctr"/>
                      <a:r>
                        <a:rPr lang="en-US" sz="1100" b="0" i="0" u="none" strike="noStrike">
                          <a:solidFill>
                            <a:srgbClr val="000000"/>
                          </a:solidFill>
                          <a:effectLst/>
                          <a:latin typeface="Calibri"/>
                        </a:rPr>
                        <a:t>Percentage Complete</a:t>
                      </a:r>
                    </a:p>
                  </a:txBody>
                  <a:tcPr marL="9797" marR="9797" marT="5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71450">
                <a:tc>
                  <a:txBody>
                    <a:bodyPr/>
                    <a:lstStyle/>
                    <a:p>
                      <a:pPr algn="l" fontAlgn="b"/>
                      <a:endParaRPr lang="en-US" sz="1100" b="0" i="0" u="none" strike="noStrike" dirty="0">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171450">
                <a:tc>
                  <a:txBody>
                    <a:bodyPr/>
                    <a:lstStyle/>
                    <a:p>
                      <a:pPr algn="l" fontAlgn="b"/>
                      <a:endParaRPr lang="en-US" sz="1100" b="0" i="0" u="none" strike="noStrike" dirty="0">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DM</a:t>
                      </a:r>
                    </a:p>
                  </a:txBody>
                  <a:tcPr marL="9797" marR="9797" marT="57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DL</a:t>
                      </a:r>
                    </a:p>
                  </a:txBody>
                  <a:tcPr marL="9797" marR="9797" marT="57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OH</a:t>
                      </a:r>
                    </a:p>
                  </a:txBody>
                  <a:tcPr marL="9797" marR="9797" marT="571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71450">
                <a:tc>
                  <a:txBody>
                    <a:bodyPr/>
                    <a:lstStyle/>
                    <a:p>
                      <a:pPr algn="l" fontAlgn="b"/>
                      <a:r>
                        <a:rPr lang="en-US" sz="1100" b="0" i="0" u="none" strike="noStrike" dirty="0">
                          <a:solidFill>
                            <a:srgbClr val="000000"/>
                          </a:solidFill>
                          <a:effectLst/>
                          <a:latin typeface="Calibri"/>
                        </a:rPr>
                        <a:t>Transferred out</a:t>
                      </a:r>
                    </a:p>
                  </a:txBody>
                  <a:tcPr marL="9797" marR="9797" marT="5715"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a:endParaRPr>
                    </a:p>
                  </a:txBody>
                  <a:tcPr marL="9797" marR="9797" marT="571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             370,000</a:t>
                      </a:r>
                      <a:endParaRPr lang="en-US" sz="1100" b="0" i="0" u="none" strike="noStrike" dirty="0">
                        <a:solidFill>
                          <a:srgbClr val="000000"/>
                        </a:solidFill>
                        <a:effectLst/>
                        <a:latin typeface="Calibri"/>
                      </a:endParaRP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dirty="0">
                        <a:solidFill>
                          <a:srgbClr val="000000"/>
                        </a:solidFill>
                        <a:effectLst/>
                        <a:latin typeface="Calibri"/>
                      </a:endParaRP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100%</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Calibri"/>
                        </a:rPr>
                        <a:t>100%</a:t>
                      </a:r>
                      <a:r>
                        <a:rPr lang="en-US" sz="1100" b="0" i="0" u="none" strike="noStrike" dirty="0">
                          <a:solidFill>
                            <a:srgbClr val="000000"/>
                          </a:solidFill>
                          <a:effectLst/>
                          <a:latin typeface="Calibri"/>
                        </a:rPr>
                        <a:t> </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100%</a:t>
                      </a:r>
                      <a:endParaRPr lang="en-US" sz="1100" b="0" i="0" u="none" strike="noStrike" dirty="0">
                        <a:solidFill>
                          <a:srgbClr val="000000"/>
                        </a:solidFill>
                        <a:effectLst/>
                        <a:latin typeface="Calibri"/>
                      </a:endParaRP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71450">
                <a:tc>
                  <a:txBody>
                    <a:bodyPr/>
                    <a:lstStyle/>
                    <a:p>
                      <a:pPr algn="l" fontAlgn="b"/>
                      <a:r>
                        <a:rPr lang="en-US" sz="1100" b="0" i="0" u="none" strike="noStrike" dirty="0">
                          <a:solidFill>
                            <a:srgbClr val="000000"/>
                          </a:solidFill>
                          <a:effectLst/>
                          <a:latin typeface="Calibri"/>
                        </a:rPr>
                        <a:t>Ending WIP</a:t>
                      </a: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               80,000</a:t>
                      </a:r>
                      <a:endParaRPr lang="en-US" sz="1100" b="0" i="0" u="none" strike="noStrike" dirty="0">
                        <a:solidFill>
                          <a:srgbClr val="000000"/>
                        </a:solidFill>
                        <a:effectLst/>
                        <a:latin typeface="Calibri"/>
                      </a:endParaRP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a:endParaRP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50%</a:t>
                      </a:r>
                      <a:endParaRPr lang="en-US" sz="1100" b="0" i="0" u="none" strike="noStrike" dirty="0">
                        <a:solidFill>
                          <a:srgbClr val="000000"/>
                        </a:solidFill>
                        <a:effectLst/>
                        <a:latin typeface="Calibri"/>
                      </a:endParaRP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25%</a:t>
                      </a:r>
                      <a:endParaRPr lang="en-US" sz="1100" b="0" i="0" u="none" strike="noStrike" dirty="0">
                        <a:solidFill>
                          <a:srgbClr val="000000"/>
                        </a:solidFill>
                        <a:effectLst/>
                        <a:latin typeface="Calibri"/>
                      </a:endParaRP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25%</a:t>
                      </a:r>
                      <a:endParaRPr lang="en-US" sz="1100" b="0" i="0" u="none" strike="noStrike" dirty="0">
                        <a:solidFill>
                          <a:srgbClr val="000000"/>
                        </a:solidFill>
                        <a:effectLst/>
                        <a:latin typeface="Calibri"/>
                      </a:endParaRP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71450">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85775">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w="6350" cap="flat" cmpd="sng" algn="ctr">
                      <a:solidFill>
                        <a:srgbClr val="000000"/>
                      </a:solidFill>
                      <a:prstDash val="solid"/>
                      <a:round/>
                      <a:headEnd type="none" w="med" len="med"/>
                      <a:tailEnd type="none" w="med" len="med"/>
                    </a:lnR>
                    <a:lnT>
                      <a:noFill/>
                    </a:lnT>
                    <a:lnB>
                      <a:noFill/>
                    </a:lnB>
                  </a:tcPr>
                </a:tc>
                <a:tc gridSpan="3">
                  <a:txBody>
                    <a:bodyPr/>
                    <a:lstStyle/>
                    <a:p>
                      <a:pPr algn="ctr" fontAlgn="b"/>
                      <a:r>
                        <a:rPr lang="en-US" sz="1100" b="0" i="0" u="none" strike="noStrike" dirty="0" smtClean="0">
                          <a:solidFill>
                            <a:srgbClr val="000000"/>
                          </a:solidFill>
                          <a:effectLst/>
                          <a:latin typeface="Calibri"/>
                        </a:rPr>
                        <a:t>Calculation </a:t>
                      </a:r>
                      <a:r>
                        <a:rPr lang="en-US" sz="1100" b="0" i="0" u="none" strike="noStrike" dirty="0">
                          <a:solidFill>
                            <a:srgbClr val="000000"/>
                          </a:solidFill>
                          <a:effectLst/>
                          <a:latin typeface="Calibri"/>
                        </a:rPr>
                        <a:t>of Weighted </a:t>
                      </a:r>
                      <a:r>
                        <a:rPr lang="en-US" sz="1100" b="0" i="0" u="none" strike="noStrike" dirty="0" err="1">
                          <a:solidFill>
                            <a:srgbClr val="000000"/>
                          </a:solidFill>
                          <a:effectLst/>
                          <a:latin typeface="Calibri"/>
                        </a:rPr>
                        <a:t>Avg</a:t>
                      </a:r>
                      <a:r>
                        <a:rPr lang="en-US" sz="1100" b="0" i="0" u="none" strike="noStrike" dirty="0">
                          <a:solidFill>
                            <a:srgbClr val="000000"/>
                          </a:solidFill>
                          <a:effectLst/>
                          <a:latin typeface="Calibri"/>
                        </a:rPr>
                        <a:t> Equivalent Units of Production (EUP)</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6"/>
                  </a:ext>
                </a:extLst>
              </a:tr>
              <a:tr h="171450">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dirty="0">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7"/>
                  </a:ext>
                </a:extLst>
              </a:tr>
              <a:tr h="171450">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DM</a:t>
                      </a:r>
                    </a:p>
                  </a:txBody>
                  <a:tcPr marL="9797" marR="9797" marT="57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DL</a:t>
                      </a:r>
                    </a:p>
                  </a:txBody>
                  <a:tcPr marL="9797" marR="9797" marT="57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OH</a:t>
                      </a:r>
                    </a:p>
                  </a:txBody>
                  <a:tcPr marL="9797" marR="9797" marT="571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71450">
                <a:tc>
                  <a:txBody>
                    <a:bodyPr/>
                    <a:lstStyle/>
                    <a:p>
                      <a:pPr algn="l" fontAlgn="b"/>
                      <a:r>
                        <a:rPr lang="en-US" sz="1100" b="0" i="0" u="none" strike="noStrike">
                          <a:solidFill>
                            <a:srgbClr val="000000"/>
                          </a:solidFill>
                          <a:effectLst/>
                          <a:latin typeface="Calibri"/>
                        </a:rPr>
                        <a:t>Transferred out</a:t>
                      </a:r>
                    </a:p>
                  </a:txBody>
                  <a:tcPr marL="9797" marR="9797" marT="5715" marB="0" anchor="b">
                    <a:lnL>
                      <a:noFill/>
                    </a:lnL>
                    <a:lnR>
                      <a:noFill/>
                    </a:lnR>
                    <a:lnT>
                      <a:noFill/>
                    </a:lnT>
                    <a:lnB>
                      <a:noFill/>
                    </a:lnB>
                  </a:tcPr>
                </a:tc>
                <a:tc gridSpan="3">
                  <a:txBody>
                    <a:bodyPr/>
                    <a:lstStyle/>
                    <a:p>
                      <a:pPr algn="l" fontAlgn="b"/>
                      <a:r>
                        <a:rPr lang="en-US" sz="1100" b="0" i="0" u="none" strike="noStrike">
                          <a:solidFill>
                            <a:srgbClr val="000000"/>
                          </a:solidFill>
                          <a:effectLst/>
                          <a:latin typeface="Calibri"/>
                        </a:rPr>
                        <a:t>(Units x % Complete)</a:t>
                      </a:r>
                    </a:p>
                  </a:txBody>
                  <a:tcPr marL="9797" marR="9797" marT="5715"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a:txBody>
                    <a:bodyPr/>
                    <a:lstStyle/>
                    <a:p>
                      <a:pPr algn="l" fontAlgn="b"/>
                      <a:r>
                        <a:rPr lang="en-US" sz="1100" b="0" i="0" u="none" strike="noStrike">
                          <a:solidFill>
                            <a:srgbClr val="000000"/>
                          </a:solidFill>
                          <a:effectLst/>
                          <a:latin typeface="Calibri"/>
                        </a:rPr>
                        <a:t>          -   </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   </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   </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171450">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0"/>
                  </a:ext>
                </a:extLst>
              </a:tr>
              <a:tr h="171450">
                <a:tc>
                  <a:txBody>
                    <a:bodyPr/>
                    <a:lstStyle/>
                    <a:p>
                      <a:pPr algn="l" fontAlgn="b"/>
                      <a:r>
                        <a:rPr lang="en-US" sz="1100" b="0" i="0" u="none" strike="noStrike">
                          <a:solidFill>
                            <a:srgbClr val="000000"/>
                          </a:solidFill>
                          <a:effectLst/>
                          <a:latin typeface="Calibri"/>
                        </a:rPr>
                        <a:t>Ending WIP</a:t>
                      </a:r>
                    </a:p>
                  </a:txBody>
                  <a:tcPr marL="9797" marR="9797" marT="5715" marB="0" anchor="b">
                    <a:lnL>
                      <a:noFill/>
                    </a:lnL>
                    <a:lnR>
                      <a:noFill/>
                    </a:lnR>
                    <a:lnT>
                      <a:noFill/>
                    </a:lnT>
                    <a:lnB>
                      <a:noFill/>
                    </a:lnB>
                  </a:tcPr>
                </a:tc>
                <a:tc gridSpan="2">
                  <a:txBody>
                    <a:bodyPr/>
                    <a:lstStyle/>
                    <a:p>
                      <a:pPr algn="l" fontAlgn="b"/>
                      <a:r>
                        <a:rPr lang="en-US" sz="1100" b="0" i="0" u="none" strike="noStrike">
                          <a:solidFill>
                            <a:srgbClr val="000000"/>
                          </a:solidFill>
                          <a:effectLst/>
                          <a:latin typeface="Calibri"/>
                        </a:rPr>
                        <a:t>(Units x % Complete)</a:t>
                      </a:r>
                    </a:p>
                  </a:txBody>
                  <a:tcPr marL="9797" marR="9797" marT="5715" marB="0" anchor="b">
                    <a:lnL>
                      <a:noFill/>
                    </a:lnL>
                    <a:lnR>
                      <a:noFill/>
                    </a:lnR>
                    <a:lnT>
                      <a:noFill/>
                    </a:lnT>
                    <a:lnB>
                      <a:noFill/>
                    </a:lnB>
                  </a:tcPr>
                </a:tc>
                <a:tc hMerge="1">
                  <a:txBody>
                    <a:bodyPr/>
                    <a:lstStyle/>
                    <a:p>
                      <a:endParaRPr lang="en-US"/>
                    </a:p>
                  </a:txBody>
                  <a:tcPr/>
                </a:tc>
                <a:tc>
                  <a:txBody>
                    <a:bodyPr/>
                    <a:lstStyle/>
                    <a:p>
                      <a:pPr algn="ctr" fontAlgn="b"/>
                      <a:r>
                        <a:rPr lang="en-US" sz="1100" b="0" i="0" u="none" strike="noStrike">
                          <a:solidFill>
                            <a:srgbClr val="000000"/>
                          </a:solidFill>
                          <a:effectLst/>
                          <a:latin typeface="Calibri"/>
                        </a:rPr>
                        <a:t>DM</a:t>
                      </a:r>
                    </a:p>
                  </a:txBody>
                  <a:tcPr marL="9797" marR="9797" marT="571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a:solidFill>
                            <a:srgbClr val="000000"/>
                          </a:solidFill>
                          <a:effectLst/>
                          <a:latin typeface="Calibri"/>
                        </a:rPr>
                        <a:t>          -   </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797" marR="9797" marT="571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extLst>
                  <a:ext uri="{0D108BD9-81ED-4DB2-BD59-A6C34878D82A}">
                    <a16:rowId xmlns:a16="http://schemas.microsoft.com/office/drawing/2014/main" val="10011"/>
                  </a:ext>
                </a:extLst>
              </a:tr>
              <a:tr h="171450">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gridSpan="2">
                  <a:txBody>
                    <a:bodyPr/>
                    <a:lstStyle/>
                    <a:p>
                      <a:pPr algn="l" fontAlgn="b"/>
                      <a:r>
                        <a:rPr lang="en-US" sz="1100" b="0" i="0" u="none" strike="noStrike">
                          <a:solidFill>
                            <a:srgbClr val="000000"/>
                          </a:solidFill>
                          <a:effectLst/>
                          <a:latin typeface="Calibri"/>
                        </a:rPr>
                        <a:t>(Units x % Complete)</a:t>
                      </a:r>
                    </a:p>
                  </a:txBody>
                  <a:tcPr marL="9797" marR="9797" marT="5715" marB="0" anchor="b">
                    <a:lnL>
                      <a:noFill/>
                    </a:lnL>
                    <a:lnR>
                      <a:noFill/>
                    </a:lnR>
                    <a:lnT>
                      <a:noFill/>
                    </a:lnT>
                    <a:lnB>
                      <a:noFill/>
                    </a:lnB>
                  </a:tcPr>
                </a:tc>
                <a:tc hMerge="1">
                  <a:txBody>
                    <a:bodyPr/>
                    <a:lstStyle/>
                    <a:p>
                      <a:endParaRPr lang="en-US"/>
                    </a:p>
                  </a:txBody>
                  <a:tcPr/>
                </a:tc>
                <a:tc>
                  <a:txBody>
                    <a:bodyPr/>
                    <a:lstStyle/>
                    <a:p>
                      <a:pPr algn="ctr" fontAlgn="b"/>
                      <a:r>
                        <a:rPr lang="en-US" sz="1100" b="0" i="0" u="none" strike="noStrike">
                          <a:solidFill>
                            <a:srgbClr val="000000"/>
                          </a:solidFill>
                          <a:effectLst/>
                          <a:latin typeface="Calibri"/>
                        </a:rPr>
                        <a:t>DL</a:t>
                      </a: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a:solidFill>
                            <a:srgbClr val="000000"/>
                          </a:solidFill>
                          <a:effectLst/>
                          <a:latin typeface="Calibri"/>
                        </a:rPr>
                        <a:t>          -   </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797" marR="9797" marT="571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171450">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gridSpan="2">
                  <a:txBody>
                    <a:bodyPr/>
                    <a:lstStyle/>
                    <a:p>
                      <a:pPr algn="l" fontAlgn="b"/>
                      <a:r>
                        <a:rPr lang="en-US" sz="1100" b="0" i="0" u="none" strike="noStrike">
                          <a:solidFill>
                            <a:srgbClr val="000000"/>
                          </a:solidFill>
                          <a:effectLst/>
                          <a:latin typeface="Calibri"/>
                        </a:rPr>
                        <a:t>(Units x % Complete)</a:t>
                      </a:r>
                    </a:p>
                  </a:txBody>
                  <a:tcPr marL="9797" marR="9797" marT="5715" marB="0" anchor="b">
                    <a:lnL>
                      <a:noFill/>
                    </a:lnL>
                    <a:lnR>
                      <a:noFill/>
                    </a:lnR>
                    <a:lnT>
                      <a:noFill/>
                    </a:lnT>
                    <a:lnB>
                      <a:noFill/>
                    </a:lnB>
                  </a:tcPr>
                </a:tc>
                <a:tc hMerge="1">
                  <a:txBody>
                    <a:bodyPr/>
                    <a:lstStyle/>
                    <a:p>
                      <a:endParaRPr lang="en-US"/>
                    </a:p>
                  </a:txBody>
                  <a:tcPr/>
                </a:tc>
                <a:tc>
                  <a:txBody>
                    <a:bodyPr/>
                    <a:lstStyle/>
                    <a:p>
                      <a:pPr algn="ctr" fontAlgn="b"/>
                      <a:r>
                        <a:rPr lang="en-US" sz="1100" b="0" i="0" u="none" strike="noStrike">
                          <a:solidFill>
                            <a:srgbClr val="000000"/>
                          </a:solidFill>
                          <a:effectLst/>
                          <a:latin typeface="Calibri"/>
                        </a:rPr>
                        <a:t>OH</a:t>
                      </a: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   </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177165">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EUP</a:t>
                      </a:r>
                    </a:p>
                  </a:txBody>
                  <a:tcPr marL="9797" marR="9797" marT="5715"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          -   </a:t>
                      </a:r>
                    </a:p>
                  </a:txBody>
                  <a:tcPr marL="9797" marR="9797" marT="5715"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   </a:t>
                      </a:r>
                    </a:p>
                  </a:txBody>
                  <a:tcPr marL="9797" marR="9797" marT="5715"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   </a:t>
                      </a:r>
                    </a:p>
                  </a:txBody>
                  <a:tcPr marL="9797" marR="9797" marT="5715"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17306312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400" b="1" dirty="0" smtClean="0"/>
              <a:t>To calculate </a:t>
            </a:r>
            <a:br>
              <a:rPr lang="en-US" sz="1400" b="1" dirty="0" smtClean="0"/>
            </a:br>
            <a:r>
              <a:rPr lang="en-US" sz="1400" b="1" dirty="0" smtClean="0"/>
              <a:t>Weighted average Equivalent Units of Production, </a:t>
            </a:r>
            <a:br>
              <a:rPr lang="en-US" sz="1400" b="1" dirty="0" smtClean="0"/>
            </a:br>
            <a:r>
              <a:rPr lang="en-US" sz="1400" b="1" dirty="0" smtClean="0"/>
              <a:t>we use  Transferred out units and Ending WIP units</a:t>
            </a:r>
            <a:endParaRPr lang="en-US" sz="1400" b="1" dirty="0"/>
          </a:p>
        </p:txBody>
      </p:sp>
      <p:graphicFrame>
        <p:nvGraphicFramePr>
          <p:cNvPr id="13" name="Content Placeholder 12"/>
          <p:cNvGraphicFramePr>
            <a:graphicFrameLocks noGrp="1"/>
          </p:cNvGraphicFramePr>
          <p:nvPr>
            <p:ph idx="1"/>
            <p:extLst>
              <p:ext uri="{D42A27DB-BD31-4B8C-83A1-F6EECF244321}">
                <p14:modId xmlns:p14="http://schemas.microsoft.com/office/powerpoint/2010/main" val="3848056603"/>
              </p:ext>
            </p:extLst>
          </p:nvPr>
        </p:nvGraphicFramePr>
        <p:xfrm>
          <a:off x="457200" y="1600200"/>
          <a:ext cx="8229600" cy="2916555"/>
        </p:xfrm>
        <a:graphic>
          <a:graphicData uri="http://schemas.openxmlformats.org/drawingml/2006/table">
            <a:tbl>
              <a:tblPr/>
              <a:tblGrid>
                <a:gridCol w="2174393">
                  <a:extLst>
                    <a:ext uri="{9D8B030D-6E8A-4147-A177-3AD203B41FA5}">
                      <a16:colId xmlns:a16="http://schemas.microsoft.com/office/drawing/2014/main" val="20000"/>
                    </a:ext>
                  </a:extLst>
                </a:gridCol>
                <a:gridCol w="472694">
                  <a:extLst>
                    <a:ext uri="{9D8B030D-6E8A-4147-A177-3AD203B41FA5}">
                      <a16:colId xmlns:a16="http://schemas.microsoft.com/office/drawing/2014/main" val="20001"/>
                    </a:ext>
                  </a:extLst>
                </a:gridCol>
                <a:gridCol w="1725333">
                  <a:extLst>
                    <a:ext uri="{9D8B030D-6E8A-4147-A177-3AD203B41FA5}">
                      <a16:colId xmlns:a16="http://schemas.microsoft.com/office/drawing/2014/main" val="20002"/>
                    </a:ext>
                  </a:extLst>
                </a:gridCol>
                <a:gridCol w="1134467">
                  <a:extLst>
                    <a:ext uri="{9D8B030D-6E8A-4147-A177-3AD203B41FA5}">
                      <a16:colId xmlns:a16="http://schemas.microsoft.com/office/drawing/2014/main" val="20003"/>
                    </a:ext>
                  </a:extLst>
                </a:gridCol>
                <a:gridCol w="907571">
                  <a:extLst>
                    <a:ext uri="{9D8B030D-6E8A-4147-A177-3AD203B41FA5}">
                      <a16:colId xmlns:a16="http://schemas.microsoft.com/office/drawing/2014/main" val="20004"/>
                    </a:ext>
                  </a:extLst>
                </a:gridCol>
                <a:gridCol w="907571">
                  <a:extLst>
                    <a:ext uri="{9D8B030D-6E8A-4147-A177-3AD203B41FA5}">
                      <a16:colId xmlns:a16="http://schemas.microsoft.com/office/drawing/2014/main" val="20005"/>
                    </a:ext>
                  </a:extLst>
                </a:gridCol>
                <a:gridCol w="907571">
                  <a:extLst>
                    <a:ext uri="{9D8B030D-6E8A-4147-A177-3AD203B41FA5}">
                      <a16:colId xmlns:a16="http://schemas.microsoft.com/office/drawing/2014/main" val="20006"/>
                    </a:ext>
                  </a:extLst>
                </a:gridCol>
              </a:tblGrid>
              <a:tr h="171450">
                <a:tc>
                  <a:txBody>
                    <a:bodyPr/>
                    <a:lstStyle/>
                    <a:p>
                      <a:pPr algn="l" fontAlgn="b"/>
                      <a:endParaRPr lang="en-US" sz="1100" b="0" i="0" u="none" strike="noStrike" dirty="0">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Units</a:t>
                      </a:r>
                    </a:p>
                  </a:txBody>
                  <a:tcPr marL="9797" marR="9797"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w="6350" cap="flat" cmpd="sng" algn="ctr">
                      <a:solidFill>
                        <a:srgbClr val="000000"/>
                      </a:solidFill>
                      <a:prstDash val="solid"/>
                      <a:round/>
                      <a:headEnd type="none" w="med" len="med"/>
                      <a:tailEnd type="none" w="med" len="med"/>
                    </a:lnR>
                    <a:lnT>
                      <a:noFill/>
                    </a:lnT>
                    <a:lnB>
                      <a:noFill/>
                    </a:lnB>
                  </a:tcPr>
                </a:tc>
                <a:tc gridSpan="3">
                  <a:txBody>
                    <a:bodyPr/>
                    <a:lstStyle/>
                    <a:p>
                      <a:pPr algn="ctr" fontAlgn="ctr"/>
                      <a:r>
                        <a:rPr lang="en-US" sz="1100" b="0" i="0" u="none" strike="noStrike">
                          <a:solidFill>
                            <a:srgbClr val="000000"/>
                          </a:solidFill>
                          <a:effectLst/>
                          <a:latin typeface="Calibri"/>
                        </a:rPr>
                        <a:t>Percentage Complete</a:t>
                      </a:r>
                    </a:p>
                  </a:txBody>
                  <a:tcPr marL="9797" marR="9797" marT="5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71450">
                <a:tc>
                  <a:txBody>
                    <a:bodyPr/>
                    <a:lstStyle/>
                    <a:p>
                      <a:pPr algn="l" fontAlgn="b"/>
                      <a:endParaRPr lang="en-US" sz="1100" b="0" i="0" u="none" strike="noStrike" dirty="0">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171450">
                <a:tc>
                  <a:txBody>
                    <a:bodyPr/>
                    <a:lstStyle/>
                    <a:p>
                      <a:pPr algn="l" fontAlgn="b"/>
                      <a:endParaRPr lang="en-US" sz="1100" b="0" i="0" u="none" strike="noStrike" dirty="0">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DM</a:t>
                      </a:r>
                    </a:p>
                  </a:txBody>
                  <a:tcPr marL="9797" marR="9797" marT="57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DL</a:t>
                      </a:r>
                    </a:p>
                  </a:txBody>
                  <a:tcPr marL="9797" marR="9797" marT="57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OH</a:t>
                      </a:r>
                    </a:p>
                  </a:txBody>
                  <a:tcPr marL="9797" marR="9797" marT="571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71450">
                <a:tc>
                  <a:txBody>
                    <a:bodyPr/>
                    <a:lstStyle/>
                    <a:p>
                      <a:pPr algn="l" fontAlgn="b"/>
                      <a:r>
                        <a:rPr lang="en-US" sz="1100" b="0" i="0" u="none" strike="noStrike" dirty="0">
                          <a:solidFill>
                            <a:srgbClr val="000000"/>
                          </a:solidFill>
                          <a:effectLst/>
                          <a:latin typeface="Calibri"/>
                        </a:rPr>
                        <a:t>Transferred out</a:t>
                      </a:r>
                    </a:p>
                  </a:txBody>
                  <a:tcPr marL="9797" marR="9797" marT="5715"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a:endParaRPr>
                    </a:p>
                  </a:txBody>
                  <a:tcPr marL="9797" marR="9797" marT="571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             370,000</a:t>
                      </a:r>
                      <a:endParaRPr lang="en-US" sz="1100" b="0" i="0" u="none" strike="noStrike" dirty="0">
                        <a:solidFill>
                          <a:srgbClr val="000000"/>
                        </a:solidFill>
                        <a:effectLst/>
                        <a:latin typeface="Calibri"/>
                      </a:endParaRP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dirty="0">
                        <a:solidFill>
                          <a:srgbClr val="000000"/>
                        </a:solidFill>
                        <a:effectLst/>
                        <a:latin typeface="Calibri"/>
                      </a:endParaRP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100%</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Calibri"/>
                        </a:rPr>
                        <a:t>100%</a:t>
                      </a:r>
                      <a:r>
                        <a:rPr lang="en-US" sz="1100" b="0" i="0" u="none" strike="noStrike" dirty="0">
                          <a:solidFill>
                            <a:srgbClr val="000000"/>
                          </a:solidFill>
                          <a:effectLst/>
                          <a:latin typeface="Calibri"/>
                        </a:rPr>
                        <a:t> </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100%</a:t>
                      </a:r>
                      <a:endParaRPr lang="en-US" sz="1100" b="0" i="0" u="none" strike="noStrike" dirty="0">
                        <a:solidFill>
                          <a:srgbClr val="000000"/>
                        </a:solidFill>
                        <a:effectLst/>
                        <a:latin typeface="Calibri"/>
                      </a:endParaRP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71450">
                <a:tc>
                  <a:txBody>
                    <a:bodyPr/>
                    <a:lstStyle/>
                    <a:p>
                      <a:pPr algn="l" fontAlgn="b"/>
                      <a:r>
                        <a:rPr lang="en-US" sz="1100" b="0" i="0" u="none" strike="noStrike" dirty="0">
                          <a:solidFill>
                            <a:srgbClr val="000000"/>
                          </a:solidFill>
                          <a:effectLst/>
                          <a:latin typeface="Calibri"/>
                        </a:rPr>
                        <a:t>Ending WIP</a:t>
                      </a: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               80,000</a:t>
                      </a:r>
                      <a:endParaRPr lang="en-US" sz="1100" b="0" i="0" u="none" strike="noStrike" dirty="0">
                        <a:solidFill>
                          <a:srgbClr val="000000"/>
                        </a:solidFill>
                        <a:effectLst/>
                        <a:latin typeface="Calibri"/>
                      </a:endParaRP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a:endParaRP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50%</a:t>
                      </a:r>
                      <a:endParaRPr lang="en-US" sz="1100" b="0" i="0" u="none" strike="noStrike" dirty="0">
                        <a:solidFill>
                          <a:srgbClr val="000000"/>
                        </a:solidFill>
                        <a:effectLst/>
                        <a:latin typeface="Calibri"/>
                      </a:endParaRP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25%</a:t>
                      </a:r>
                      <a:endParaRPr lang="en-US" sz="1100" b="0" i="0" u="none" strike="noStrike" dirty="0">
                        <a:solidFill>
                          <a:srgbClr val="000000"/>
                        </a:solidFill>
                        <a:effectLst/>
                        <a:latin typeface="Calibri"/>
                      </a:endParaRP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25%</a:t>
                      </a:r>
                      <a:endParaRPr lang="en-US" sz="1100" b="0" i="0" u="none" strike="noStrike" dirty="0">
                        <a:solidFill>
                          <a:srgbClr val="000000"/>
                        </a:solidFill>
                        <a:effectLst/>
                        <a:latin typeface="Calibri"/>
                      </a:endParaRP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71450">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85775">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w="6350" cap="flat" cmpd="sng" algn="ctr">
                      <a:solidFill>
                        <a:srgbClr val="000000"/>
                      </a:solidFill>
                      <a:prstDash val="solid"/>
                      <a:round/>
                      <a:headEnd type="none" w="med" len="med"/>
                      <a:tailEnd type="none" w="med" len="med"/>
                    </a:lnR>
                    <a:lnT>
                      <a:noFill/>
                    </a:lnT>
                    <a:lnB>
                      <a:noFill/>
                    </a:lnB>
                  </a:tcPr>
                </a:tc>
                <a:tc gridSpan="3">
                  <a:txBody>
                    <a:bodyPr/>
                    <a:lstStyle/>
                    <a:p>
                      <a:pPr algn="ctr" fontAlgn="b"/>
                      <a:r>
                        <a:rPr lang="en-US" sz="1100" b="0" i="0" u="none" strike="noStrike" dirty="0" smtClean="0">
                          <a:solidFill>
                            <a:srgbClr val="000000"/>
                          </a:solidFill>
                          <a:effectLst/>
                          <a:latin typeface="Calibri"/>
                        </a:rPr>
                        <a:t>Calculation </a:t>
                      </a:r>
                      <a:r>
                        <a:rPr lang="en-US" sz="1100" b="0" i="0" u="none" strike="noStrike" dirty="0">
                          <a:solidFill>
                            <a:srgbClr val="000000"/>
                          </a:solidFill>
                          <a:effectLst/>
                          <a:latin typeface="Calibri"/>
                        </a:rPr>
                        <a:t>of Weighted </a:t>
                      </a:r>
                      <a:r>
                        <a:rPr lang="en-US" sz="1100" b="0" i="0" u="none" strike="noStrike" dirty="0" err="1">
                          <a:solidFill>
                            <a:srgbClr val="000000"/>
                          </a:solidFill>
                          <a:effectLst/>
                          <a:latin typeface="Calibri"/>
                        </a:rPr>
                        <a:t>Avg</a:t>
                      </a:r>
                      <a:r>
                        <a:rPr lang="en-US" sz="1100" b="0" i="0" u="none" strike="noStrike" dirty="0">
                          <a:solidFill>
                            <a:srgbClr val="000000"/>
                          </a:solidFill>
                          <a:effectLst/>
                          <a:latin typeface="Calibri"/>
                        </a:rPr>
                        <a:t> Equivalent Units of Production (EUP)</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6"/>
                  </a:ext>
                </a:extLst>
              </a:tr>
              <a:tr h="171450">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dirty="0">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7"/>
                  </a:ext>
                </a:extLst>
              </a:tr>
              <a:tr h="171450">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DM</a:t>
                      </a:r>
                    </a:p>
                  </a:txBody>
                  <a:tcPr marL="9797" marR="9797" marT="57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DL</a:t>
                      </a:r>
                    </a:p>
                  </a:txBody>
                  <a:tcPr marL="9797" marR="9797" marT="57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OH</a:t>
                      </a:r>
                    </a:p>
                  </a:txBody>
                  <a:tcPr marL="9797" marR="9797" marT="571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71450">
                <a:tc>
                  <a:txBody>
                    <a:bodyPr/>
                    <a:lstStyle/>
                    <a:p>
                      <a:pPr algn="l" fontAlgn="b"/>
                      <a:r>
                        <a:rPr lang="en-US" sz="1100" b="0" i="0" u="none" strike="noStrike">
                          <a:solidFill>
                            <a:srgbClr val="000000"/>
                          </a:solidFill>
                          <a:effectLst/>
                          <a:latin typeface="Calibri"/>
                        </a:rPr>
                        <a:t>Transferred out</a:t>
                      </a:r>
                    </a:p>
                  </a:txBody>
                  <a:tcPr marL="9797" marR="9797" marT="5715" marB="0" anchor="b">
                    <a:lnL>
                      <a:noFill/>
                    </a:lnL>
                    <a:lnR>
                      <a:noFill/>
                    </a:lnR>
                    <a:lnT>
                      <a:noFill/>
                    </a:lnT>
                    <a:lnB>
                      <a:noFill/>
                    </a:lnB>
                  </a:tcPr>
                </a:tc>
                <a:tc gridSpan="3">
                  <a:txBody>
                    <a:bodyPr/>
                    <a:lstStyle/>
                    <a:p>
                      <a:pPr algn="l" fontAlgn="b"/>
                      <a:r>
                        <a:rPr lang="en-US" sz="1100" b="0" i="0" u="none" strike="noStrike">
                          <a:solidFill>
                            <a:srgbClr val="000000"/>
                          </a:solidFill>
                          <a:effectLst/>
                          <a:latin typeface="Calibri"/>
                        </a:rPr>
                        <a:t>(Units x % Complete)</a:t>
                      </a:r>
                    </a:p>
                  </a:txBody>
                  <a:tcPr marL="9797" marR="9797" marT="5715"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a:txBody>
                    <a:bodyPr/>
                    <a:lstStyle/>
                    <a:p>
                      <a:pPr algn="l"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370,000   </a:t>
                      </a:r>
                      <a:endParaRPr lang="en-US" sz="1100" b="0" i="0" u="none" strike="noStrike" dirty="0">
                        <a:solidFill>
                          <a:srgbClr val="000000"/>
                        </a:solidFill>
                        <a:effectLst/>
                        <a:latin typeface="Calibri"/>
                      </a:endParaRP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   </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   </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171450">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0"/>
                  </a:ext>
                </a:extLst>
              </a:tr>
              <a:tr h="171450">
                <a:tc>
                  <a:txBody>
                    <a:bodyPr/>
                    <a:lstStyle/>
                    <a:p>
                      <a:pPr algn="l" fontAlgn="b"/>
                      <a:r>
                        <a:rPr lang="en-US" sz="1100" b="0" i="0" u="none" strike="noStrike">
                          <a:solidFill>
                            <a:srgbClr val="000000"/>
                          </a:solidFill>
                          <a:effectLst/>
                          <a:latin typeface="Calibri"/>
                        </a:rPr>
                        <a:t>Ending WIP</a:t>
                      </a:r>
                    </a:p>
                  </a:txBody>
                  <a:tcPr marL="9797" marR="9797" marT="5715" marB="0" anchor="b">
                    <a:lnL>
                      <a:noFill/>
                    </a:lnL>
                    <a:lnR>
                      <a:noFill/>
                    </a:lnR>
                    <a:lnT>
                      <a:noFill/>
                    </a:lnT>
                    <a:lnB>
                      <a:noFill/>
                    </a:lnB>
                  </a:tcPr>
                </a:tc>
                <a:tc gridSpan="2">
                  <a:txBody>
                    <a:bodyPr/>
                    <a:lstStyle/>
                    <a:p>
                      <a:pPr algn="l" fontAlgn="b"/>
                      <a:r>
                        <a:rPr lang="en-US" sz="1100" b="0" i="0" u="none" strike="noStrike">
                          <a:solidFill>
                            <a:srgbClr val="000000"/>
                          </a:solidFill>
                          <a:effectLst/>
                          <a:latin typeface="Calibri"/>
                        </a:rPr>
                        <a:t>(Units x % Complete)</a:t>
                      </a:r>
                    </a:p>
                  </a:txBody>
                  <a:tcPr marL="9797" marR="9797" marT="5715" marB="0" anchor="b">
                    <a:lnL>
                      <a:noFill/>
                    </a:lnL>
                    <a:lnR>
                      <a:noFill/>
                    </a:lnR>
                    <a:lnT>
                      <a:noFill/>
                    </a:lnT>
                    <a:lnB>
                      <a:noFill/>
                    </a:lnB>
                  </a:tcPr>
                </a:tc>
                <a:tc hMerge="1">
                  <a:txBody>
                    <a:bodyPr/>
                    <a:lstStyle/>
                    <a:p>
                      <a:endParaRPr lang="en-US"/>
                    </a:p>
                  </a:txBody>
                  <a:tcPr/>
                </a:tc>
                <a:tc>
                  <a:txBody>
                    <a:bodyPr/>
                    <a:lstStyle/>
                    <a:p>
                      <a:pPr algn="ctr" fontAlgn="b"/>
                      <a:r>
                        <a:rPr lang="en-US" sz="1100" b="0" i="0" u="none" strike="noStrike">
                          <a:solidFill>
                            <a:srgbClr val="000000"/>
                          </a:solidFill>
                          <a:effectLst/>
                          <a:latin typeface="Calibri"/>
                        </a:rPr>
                        <a:t>DM</a:t>
                      </a:r>
                    </a:p>
                  </a:txBody>
                  <a:tcPr marL="9797" marR="9797" marT="571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a:solidFill>
                            <a:srgbClr val="000000"/>
                          </a:solidFill>
                          <a:effectLst/>
                          <a:latin typeface="Calibri"/>
                        </a:rPr>
                        <a:t>          -   </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797" marR="9797" marT="571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extLst>
                  <a:ext uri="{0D108BD9-81ED-4DB2-BD59-A6C34878D82A}">
                    <a16:rowId xmlns:a16="http://schemas.microsoft.com/office/drawing/2014/main" val="10011"/>
                  </a:ext>
                </a:extLst>
              </a:tr>
              <a:tr h="171450">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gridSpan="2">
                  <a:txBody>
                    <a:bodyPr/>
                    <a:lstStyle/>
                    <a:p>
                      <a:pPr algn="l" fontAlgn="b"/>
                      <a:r>
                        <a:rPr lang="en-US" sz="1100" b="0" i="0" u="none" strike="noStrike">
                          <a:solidFill>
                            <a:srgbClr val="000000"/>
                          </a:solidFill>
                          <a:effectLst/>
                          <a:latin typeface="Calibri"/>
                        </a:rPr>
                        <a:t>(Units x % Complete)</a:t>
                      </a:r>
                    </a:p>
                  </a:txBody>
                  <a:tcPr marL="9797" marR="9797" marT="5715" marB="0" anchor="b">
                    <a:lnL>
                      <a:noFill/>
                    </a:lnL>
                    <a:lnR>
                      <a:noFill/>
                    </a:lnR>
                    <a:lnT>
                      <a:noFill/>
                    </a:lnT>
                    <a:lnB>
                      <a:noFill/>
                    </a:lnB>
                  </a:tcPr>
                </a:tc>
                <a:tc hMerge="1">
                  <a:txBody>
                    <a:bodyPr/>
                    <a:lstStyle/>
                    <a:p>
                      <a:endParaRPr lang="en-US"/>
                    </a:p>
                  </a:txBody>
                  <a:tcPr/>
                </a:tc>
                <a:tc>
                  <a:txBody>
                    <a:bodyPr/>
                    <a:lstStyle/>
                    <a:p>
                      <a:pPr algn="ctr" fontAlgn="b"/>
                      <a:r>
                        <a:rPr lang="en-US" sz="1100" b="0" i="0" u="none" strike="noStrike">
                          <a:solidFill>
                            <a:srgbClr val="000000"/>
                          </a:solidFill>
                          <a:effectLst/>
                          <a:latin typeface="Calibri"/>
                        </a:rPr>
                        <a:t>DL</a:t>
                      </a: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a:solidFill>
                            <a:srgbClr val="000000"/>
                          </a:solidFill>
                          <a:effectLst/>
                          <a:latin typeface="Calibri"/>
                        </a:rPr>
                        <a:t>          -   </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797" marR="9797" marT="571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171450">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gridSpan="2">
                  <a:txBody>
                    <a:bodyPr/>
                    <a:lstStyle/>
                    <a:p>
                      <a:pPr algn="l" fontAlgn="b"/>
                      <a:r>
                        <a:rPr lang="en-US" sz="1100" b="0" i="0" u="none" strike="noStrike">
                          <a:solidFill>
                            <a:srgbClr val="000000"/>
                          </a:solidFill>
                          <a:effectLst/>
                          <a:latin typeface="Calibri"/>
                        </a:rPr>
                        <a:t>(Units x % Complete)</a:t>
                      </a:r>
                    </a:p>
                  </a:txBody>
                  <a:tcPr marL="9797" marR="9797" marT="5715" marB="0" anchor="b">
                    <a:lnL>
                      <a:noFill/>
                    </a:lnL>
                    <a:lnR>
                      <a:noFill/>
                    </a:lnR>
                    <a:lnT>
                      <a:noFill/>
                    </a:lnT>
                    <a:lnB>
                      <a:noFill/>
                    </a:lnB>
                  </a:tcPr>
                </a:tc>
                <a:tc hMerge="1">
                  <a:txBody>
                    <a:bodyPr/>
                    <a:lstStyle/>
                    <a:p>
                      <a:endParaRPr lang="en-US"/>
                    </a:p>
                  </a:txBody>
                  <a:tcPr/>
                </a:tc>
                <a:tc>
                  <a:txBody>
                    <a:bodyPr/>
                    <a:lstStyle/>
                    <a:p>
                      <a:pPr algn="ctr" fontAlgn="b"/>
                      <a:r>
                        <a:rPr lang="en-US" sz="1100" b="0" i="0" u="none" strike="noStrike">
                          <a:solidFill>
                            <a:srgbClr val="000000"/>
                          </a:solidFill>
                          <a:effectLst/>
                          <a:latin typeface="Calibri"/>
                        </a:rPr>
                        <a:t>OH</a:t>
                      </a: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   </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177165">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EUP</a:t>
                      </a:r>
                    </a:p>
                  </a:txBody>
                  <a:tcPr marL="9797" marR="9797" marT="5715"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          -   </a:t>
                      </a:r>
                    </a:p>
                  </a:txBody>
                  <a:tcPr marL="9797" marR="9797" marT="5715"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   </a:t>
                      </a:r>
                    </a:p>
                  </a:txBody>
                  <a:tcPr marL="9797" marR="9797" marT="5715"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   </a:t>
                      </a:r>
                    </a:p>
                  </a:txBody>
                  <a:tcPr marL="9797" marR="9797" marT="5715"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bl>
          </a:graphicData>
        </a:graphic>
      </p:graphicFrame>
      <p:cxnSp>
        <p:nvCxnSpPr>
          <p:cNvPr id="9" name="Straight Arrow Connector 8"/>
          <p:cNvCxnSpPr/>
          <p:nvPr/>
        </p:nvCxnSpPr>
        <p:spPr>
          <a:xfrm>
            <a:off x="4724400" y="2362200"/>
            <a:ext cx="1371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4724400" y="2362200"/>
            <a:ext cx="1295400" cy="1219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17193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400" b="1" dirty="0" smtClean="0"/>
              <a:t>To calculate </a:t>
            </a:r>
            <a:br>
              <a:rPr lang="en-US" sz="1400" b="1" dirty="0" smtClean="0"/>
            </a:br>
            <a:r>
              <a:rPr lang="en-US" sz="1400" b="1" dirty="0" smtClean="0"/>
              <a:t>Weighted average Equivalent Units of Production, </a:t>
            </a:r>
            <a:br>
              <a:rPr lang="en-US" sz="1400" b="1" dirty="0" smtClean="0"/>
            </a:br>
            <a:r>
              <a:rPr lang="en-US" sz="1400" b="1" dirty="0" smtClean="0"/>
              <a:t>we use  Transferred out units and Ending WIP units</a:t>
            </a:r>
            <a:endParaRPr lang="en-US" sz="1400" b="1" dirty="0"/>
          </a:p>
        </p:txBody>
      </p:sp>
      <p:graphicFrame>
        <p:nvGraphicFramePr>
          <p:cNvPr id="13" name="Content Placeholder 12"/>
          <p:cNvGraphicFramePr>
            <a:graphicFrameLocks noGrp="1"/>
          </p:cNvGraphicFramePr>
          <p:nvPr>
            <p:ph idx="1"/>
            <p:extLst>
              <p:ext uri="{D42A27DB-BD31-4B8C-83A1-F6EECF244321}">
                <p14:modId xmlns:p14="http://schemas.microsoft.com/office/powerpoint/2010/main" val="505881685"/>
              </p:ext>
            </p:extLst>
          </p:nvPr>
        </p:nvGraphicFramePr>
        <p:xfrm>
          <a:off x="457200" y="1600200"/>
          <a:ext cx="8229600" cy="2916555"/>
        </p:xfrm>
        <a:graphic>
          <a:graphicData uri="http://schemas.openxmlformats.org/drawingml/2006/table">
            <a:tbl>
              <a:tblPr/>
              <a:tblGrid>
                <a:gridCol w="2174393">
                  <a:extLst>
                    <a:ext uri="{9D8B030D-6E8A-4147-A177-3AD203B41FA5}">
                      <a16:colId xmlns:a16="http://schemas.microsoft.com/office/drawing/2014/main" val="20000"/>
                    </a:ext>
                  </a:extLst>
                </a:gridCol>
                <a:gridCol w="472694">
                  <a:extLst>
                    <a:ext uri="{9D8B030D-6E8A-4147-A177-3AD203B41FA5}">
                      <a16:colId xmlns:a16="http://schemas.microsoft.com/office/drawing/2014/main" val="20001"/>
                    </a:ext>
                  </a:extLst>
                </a:gridCol>
                <a:gridCol w="1725333">
                  <a:extLst>
                    <a:ext uri="{9D8B030D-6E8A-4147-A177-3AD203B41FA5}">
                      <a16:colId xmlns:a16="http://schemas.microsoft.com/office/drawing/2014/main" val="20002"/>
                    </a:ext>
                  </a:extLst>
                </a:gridCol>
                <a:gridCol w="1134467">
                  <a:extLst>
                    <a:ext uri="{9D8B030D-6E8A-4147-A177-3AD203B41FA5}">
                      <a16:colId xmlns:a16="http://schemas.microsoft.com/office/drawing/2014/main" val="20003"/>
                    </a:ext>
                  </a:extLst>
                </a:gridCol>
                <a:gridCol w="907571">
                  <a:extLst>
                    <a:ext uri="{9D8B030D-6E8A-4147-A177-3AD203B41FA5}">
                      <a16:colId xmlns:a16="http://schemas.microsoft.com/office/drawing/2014/main" val="20004"/>
                    </a:ext>
                  </a:extLst>
                </a:gridCol>
                <a:gridCol w="907571">
                  <a:extLst>
                    <a:ext uri="{9D8B030D-6E8A-4147-A177-3AD203B41FA5}">
                      <a16:colId xmlns:a16="http://schemas.microsoft.com/office/drawing/2014/main" val="20005"/>
                    </a:ext>
                  </a:extLst>
                </a:gridCol>
                <a:gridCol w="907571">
                  <a:extLst>
                    <a:ext uri="{9D8B030D-6E8A-4147-A177-3AD203B41FA5}">
                      <a16:colId xmlns:a16="http://schemas.microsoft.com/office/drawing/2014/main" val="20006"/>
                    </a:ext>
                  </a:extLst>
                </a:gridCol>
              </a:tblGrid>
              <a:tr h="171450">
                <a:tc>
                  <a:txBody>
                    <a:bodyPr/>
                    <a:lstStyle/>
                    <a:p>
                      <a:pPr algn="l" fontAlgn="b"/>
                      <a:endParaRPr lang="en-US" sz="1100" b="0" i="0" u="none" strike="noStrike" dirty="0">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Units</a:t>
                      </a:r>
                    </a:p>
                  </a:txBody>
                  <a:tcPr marL="9797" marR="9797"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w="6350" cap="flat" cmpd="sng" algn="ctr">
                      <a:solidFill>
                        <a:srgbClr val="000000"/>
                      </a:solidFill>
                      <a:prstDash val="solid"/>
                      <a:round/>
                      <a:headEnd type="none" w="med" len="med"/>
                      <a:tailEnd type="none" w="med" len="med"/>
                    </a:lnR>
                    <a:lnT>
                      <a:noFill/>
                    </a:lnT>
                    <a:lnB>
                      <a:noFill/>
                    </a:lnB>
                  </a:tcPr>
                </a:tc>
                <a:tc gridSpan="3">
                  <a:txBody>
                    <a:bodyPr/>
                    <a:lstStyle/>
                    <a:p>
                      <a:pPr algn="ctr" fontAlgn="ctr"/>
                      <a:r>
                        <a:rPr lang="en-US" sz="1100" b="0" i="0" u="none" strike="noStrike">
                          <a:solidFill>
                            <a:srgbClr val="000000"/>
                          </a:solidFill>
                          <a:effectLst/>
                          <a:latin typeface="Calibri"/>
                        </a:rPr>
                        <a:t>Percentage Complete</a:t>
                      </a:r>
                    </a:p>
                  </a:txBody>
                  <a:tcPr marL="9797" marR="9797" marT="5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71450">
                <a:tc>
                  <a:txBody>
                    <a:bodyPr/>
                    <a:lstStyle/>
                    <a:p>
                      <a:pPr algn="l" fontAlgn="b"/>
                      <a:endParaRPr lang="en-US" sz="1100" b="0" i="0" u="none" strike="noStrike" dirty="0">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171450">
                <a:tc>
                  <a:txBody>
                    <a:bodyPr/>
                    <a:lstStyle/>
                    <a:p>
                      <a:pPr algn="l" fontAlgn="b"/>
                      <a:endParaRPr lang="en-US" sz="1100" b="0" i="0" u="none" strike="noStrike" dirty="0">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DM</a:t>
                      </a:r>
                    </a:p>
                  </a:txBody>
                  <a:tcPr marL="9797" marR="9797" marT="57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DL</a:t>
                      </a:r>
                    </a:p>
                  </a:txBody>
                  <a:tcPr marL="9797" marR="9797" marT="57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OH</a:t>
                      </a:r>
                    </a:p>
                  </a:txBody>
                  <a:tcPr marL="9797" marR="9797" marT="571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71450">
                <a:tc>
                  <a:txBody>
                    <a:bodyPr/>
                    <a:lstStyle/>
                    <a:p>
                      <a:pPr algn="l" fontAlgn="b"/>
                      <a:r>
                        <a:rPr lang="en-US" sz="1100" b="0" i="0" u="none" strike="noStrike" dirty="0">
                          <a:solidFill>
                            <a:srgbClr val="000000"/>
                          </a:solidFill>
                          <a:effectLst/>
                          <a:latin typeface="Calibri"/>
                        </a:rPr>
                        <a:t>Transferred out</a:t>
                      </a:r>
                    </a:p>
                  </a:txBody>
                  <a:tcPr marL="9797" marR="9797" marT="5715"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a:endParaRPr>
                    </a:p>
                  </a:txBody>
                  <a:tcPr marL="9797" marR="9797" marT="571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             370,000</a:t>
                      </a:r>
                      <a:endParaRPr lang="en-US" sz="1100" b="0" i="0" u="none" strike="noStrike" dirty="0">
                        <a:solidFill>
                          <a:srgbClr val="000000"/>
                        </a:solidFill>
                        <a:effectLst/>
                        <a:latin typeface="Calibri"/>
                      </a:endParaRP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dirty="0">
                        <a:solidFill>
                          <a:srgbClr val="000000"/>
                        </a:solidFill>
                        <a:effectLst/>
                        <a:latin typeface="Calibri"/>
                      </a:endParaRP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100%</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Calibri"/>
                        </a:rPr>
                        <a:t>100%</a:t>
                      </a:r>
                      <a:r>
                        <a:rPr lang="en-US" sz="1100" b="0" i="0" u="none" strike="noStrike" dirty="0">
                          <a:solidFill>
                            <a:srgbClr val="000000"/>
                          </a:solidFill>
                          <a:effectLst/>
                          <a:latin typeface="Calibri"/>
                        </a:rPr>
                        <a:t> </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100%</a:t>
                      </a:r>
                      <a:endParaRPr lang="en-US" sz="1100" b="0" i="0" u="none" strike="noStrike" dirty="0">
                        <a:solidFill>
                          <a:srgbClr val="000000"/>
                        </a:solidFill>
                        <a:effectLst/>
                        <a:latin typeface="Calibri"/>
                      </a:endParaRP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71450">
                <a:tc>
                  <a:txBody>
                    <a:bodyPr/>
                    <a:lstStyle/>
                    <a:p>
                      <a:pPr algn="l" fontAlgn="b"/>
                      <a:r>
                        <a:rPr lang="en-US" sz="1100" b="0" i="0" u="none" strike="noStrike" dirty="0">
                          <a:solidFill>
                            <a:srgbClr val="000000"/>
                          </a:solidFill>
                          <a:effectLst/>
                          <a:latin typeface="Calibri"/>
                        </a:rPr>
                        <a:t>Ending WIP</a:t>
                      </a: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               80,000</a:t>
                      </a:r>
                      <a:endParaRPr lang="en-US" sz="1100" b="0" i="0" u="none" strike="noStrike" dirty="0">
                        <a:solidFill>
                          <a:srgbClr val="000000"/>
                        </a:solidFill>
                        <a:effectLst/>
                        <a:latin typeface="Calibri"/>
                      </a:endParaRP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a:endParaRP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50%</a:t>
                      </a:r>
                      <a:endParaRPr lang="en-US" sz="1100" b="0" i="0" u="none" strike="noStrike" dirty="0">
                        <a:solidFill>
                          <a:srgbClr val="000000"/>
                        </a:solidFill>
                        <a:effectLst/>
                        <a:latin typeface="Calibri"/>
                      </a:endParaRP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25%</a:t>
                      </a:r>
                      <a:endParaRPr lang="en-US" sz="1100" b="0" i="0" u="none" strike="noStrike" dirty="0">
                        <a:solidFill>
                          <a:srgbClr val="000000"/>
                        </a:solidFill>
                        <a:effectLst/>
                        <a:latin typeface="Calibri"/>
                      </a:endParaRP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25%</a:t>
                      </a:r>
                      <a:endParaRPr lang="en-US" sz="1100" b="0" i="0" u="none" strike="noStrike" dirty="0">
                        <a:solidFill>
                          <a:srgbClr val="000000"/>
                        </a:solidFill>
                        <a:effectLst/>
                        <a:latin typeface="Calibri"/>
                      </a:endParaRP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71450">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85775">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w="6350" cap="flat" cmpd="sng" algn="ctr">
                      <a:solidFill>
                        <a:srgbClr val="000000"/>
                      </a:solidFill>
                      <a:prstDash val="solid"/>
                      <a:round/>
                      <a:headEnd type="none" w="med" len="med"/>
                      <a:tailEnd type="none" w="med" len="med"/>
                    </a:lnR>
                    <a:lnT>
                      <a:noFill/>
                    </a:lnT>
                    <a:lnB>
                      <a:noFill/>
                    </a:lnB>
                  </a:tcPr>
                </a:tc>
                <a:tc gridSpan="3">
                  <a:txBody>
                    <a:bodyPr/>
                    <a:lstStyle/>
                    <a:p>
                      <a:pPr algn="ctr" fontAlgn="b"/>
                      <a:r>
                        <a:rPr lang="en-US" sz="1100" b="0" i="0" u="none" strike="noStrike" dirty="0" smtClean="0">
                          <a:solidFill>
                            <a:srgbClr val="000000"/>
                          </a:solidFill>
                          <a:effectLst/>
                          <a:latin typeface="Calibri"/>
                        </a:rPr>
                        <a:t>Calculation </a:t>
                      </a:r>
                      <a:r>
                        <a:rPr lang="en-US" sz="1100" b="0" i="0" u="none" strike="noStrike" dirty="0">
                          <a:solidFill>
                            <a:srgbClr val="000000"/>
                          </a:solidFill>
                          <a:effectLst/>
                          <a:latin typeface="Calibri"/>
                        </a:rPr>
                        <a:t>of Weighted </a:t>
                      </a:r>
                      <a:r>
                        <a:rPr lang="en-US" sz="1100" b="0" i="0" u="none" strike="noStrike" dirty="0" err="1">
                          <a:solidFill>
                            <a:srgbClr val="000000"/>
                          </a:solidFill>
                          <a:effectLst/>
                          <a:latin typeface="Calibri"/>
                        </a:rPr>
                        <a:t>Avg</a:t>
                      </a:r>
                      <a:r>
                        <a:rPr lang="en-US" sz="1100" b="0" i="0" u="none" strike="noStrike" dirty="0">
                          <a:solidFill>
                            <a:srgbClr val="000000"/>
                          </a:solidFill>
                          <a:effectLst/>
                          <a:latin typeface="Calibri"/>
                        </a:rPr>
                        <a:t> Equivalent Units of Production (EUP)</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6"/>
                  </a:ext>
                </a:extLst>
              </a:tr>
              <a:tr h="171450">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dirty="0">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7"/>
                  </a:ext>
                </a:extLst>
              </a:tr>
              <a:tr h="171450">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DM</a:t>
                      </a:r>
                    </a:p>
                  </a:txBody>
                  <a:tcPr marL="9797" marR="9797" marT="57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DL</a:t>
                      </a:r>
                    </a:p>
                  </a:txBody>
                  <a:tcPr marL="9797" marR="9797" marT="57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OH</a:t>
                      </a:r>
                    </a:p>
                  </a:txBody>
                  <a:tcPr marL="9797" marR="9797" marT="571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71450">
                <a:tc>
                  <a:txBody>
                    <a:bodyPr/>
                    <a:lstStyle/>
                    <a:p>
                      <a:pPr algn="l" fontAlgn="b"/>
                      <a:r>
                        <a:rPr lang="en-US" sz="1100" b="0" i="0" u="none" strike="noStrike">
                          <a:solidFill>
                            <a:srgbClr val="000000"/>
                          </a:solidFill>
                          <a:effectLst/>
                          <a:latin typeface="Calibri"/>
                        </a:rPr>
                        <a:t>Transferred out</a:t>
                      </a:r>
                    </a:p>
                  </a:txBody>
                  <a:tcPr marL="9797" marR="9797" marT="5715" marB="0" anchor="b">
                    <a:lnL>
                      <a:noFill/>
                    </a:lnL>
                    <a:lnR>
                      <a:noFill/>
                    </a:lnR>
                    <a:lnT>
                      <a:noFill/>
                    </a:lnT>
                    <a:lnB>
                      <a:noFill/>
                    </a:lnB>
                  </a:tcPr>
                </a:tc>
                <a:tc gridSpan="3">
                  <a:txBody>
                    <a:bodyPr/>
                    <a:lstStyle/>
                    <a:p>
                      <a:pPr algn="l" fontAlgn="b"/>
                      <a:r>
                        <a:rPr lang="en-US" sz="1100" b="0" i="0" u="none" strike="noStrike">
                          <a:solidFill>
                            <a:srgbClr val="000000"/>
                          </a:solidFill>
                          <a:effectLst/>
                          <a:latin typeface="Calibri"/>
                        </a:rPr>
                        <a:t>(Units x % Complete)</a:t>
                      </a:r>
                    </a:p>
                  </a:txBody>
                  <a:tcPr marL="9797" marR="9797" marT="5715"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a:txBody>
                    <a:bodyPr/>
                    <a:lstStyle/>
                    <a:p>
                      <a:pPr algn="l"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370,000   </a:t>
                      </a:r>
                      <a:endParaRPr lang="en-US" sz="1100" b="0" i="0" u="none" strike="noStrike" dirty="0">
                        <a:solidFill>
                          <a:srgbClr val="000000"/>
                        </a:solidFill>
                        <a:effectLst/>
                        <a:latin typeface="Calibri"/>
                      </a:endParaRP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370,000 </a:t>
                      </a:r>
                      <a:endParaRPr lang="en-US" sz="1100" b="0" i="0" u="none" strike="noStrike" dirty="0">
                        <a:solidFill>
                          <a:srgbClr val="000000"/>
                        </a:solidFill>
                        <a:effectLst/>
                        <a:latin typeface="Calibri"/>
                      </a:endParaRP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   </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171450">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0"/>
                  </a:ext>
                </a:extLst>
              </a:tr>
              <a:tr h="171450">
                <a:tc>
                  <a:txBody>
                    <a:bodyPr/>
                    <a:lstStyle/>
                    <a:p>
                      <a:pPr algn="l" fontAlgn="b"/>
                      <a:r>
                        <a:rPr lang="en-US" sz="1100" b="0" i="0" u="none" strike="noStrike">
                          <a:solidFill>
                            <a:srgbClr val="000000"/>
                          </a:solidFill>
                          <a:effectLst/>
                          <a:latin typeface="Calibri"/>
                        </a:rPr>
                        <a:t>Ending WIP</a:t>
                      </a:r>
                    </a:p>
                  </a:txBody>
                  <a:tcPr marL="9797" marR="9797" marT="5715" marB="0" anchor="b">
                    <a:lnL>
                      <a:noFill/>
                    </a:lnL>
                    <a:lnR>
                      <a:noFill/>
                    </a:lnR>
                    <a:lnT>
                      <a:noFill/>
                    </a:lnT>
                    <a:lnB>
                      <a:noFill/>
                    </a:lnB>
                  </a:tcPr>
                </a:tc>
                <a:tc gridSpan="2">
                  <a:txBody>
                    <a:bodyPr/>
                    <a:lstStyle/>
                    <a:p>
                      <a:pPr algn="l" fontAlgn="b"/>
                      <a:r>
                        <a:rPr lang="en-US" sz="1100" b="0" i="0" u="none" strike="noStrike">
                          <a:solidFill>
                            <a:srgbClr val="000000"/>
                          </a:solidFill>
                          <a:effectLst/>
                          <a:latin typeface="Calibri"/>
                        </a:rPr>
                        <a:t>(Units x % Complete)</a:t>
                      </a:r>
                    </a:p>
                  </a:txBody>
                  <a:tcPr marL="9797" marR="9797" marT="5715" marB="0" anchor="b">
                    <a:lnL>
                      <a:noFill/>
                    </a:lnL>
                    <a:lnR>
                      <a:noFill/>
                    </a:lnR>
                    <a:lnT>
                      <a:noFill/>
                    </a:lnT>
                    <a:lnB>
                      <a:noFill/>
                    </a:lnB>
                  </a:tcPr>
                </a:tc>
                <a:tc hMerge="1">
                  <a:txBody>
                    <a:bodyPr/>
                    <a:lstStyle/>
                    <a:p>
                      <a:endParaRPr lang="en-US"/>
                    </a:p>
                  </a:txBody>
                  <a:tcPr/>
                </a:tc>
                <a:tc>
                  <a:txBody>
                    <a:bodyPr/>
                    <a:lstStyle/>
                    <a:p>
                      <a:pPr algn="ctr" fontAlgn="b"/>
                      <a:r>
                        <a:rPr lang="en-US" sz="1100" b="0" i="0" u="none" strike="noStrike">
                          <a:solidFill>
                            <a:srgbClr val="000000"/>
                          </a:solidFill>
                          <a:effectLst/>
                          <a:latin typeface="Calibri"/>
                        </a:rPr>
                        <a:t>DM</a:t>
                      </a:r>
                    </a:p>
                  </a:txBody>
                  <a:tcPr marL="9797" marR="9797" marT="571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a:solidFill>
                            <a:srgbClr val="000000"/>
                          </a:solidFill>
                          <a:effectLst/>
                          <a:latin typeface="Calibri"/>
                        </a:rPr>
                        <a:t>          -   </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797" marR="9797" marT="571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extLst>
                  <a:ext uri="{0D108BD9-81ED-4DB2-BD59-A6C34878D82A}">
                    <a16:rowId xmlns:a16="http://schemas.microsoft.com/office/drawing/2014/main" val="10011"/>
                  </a:ext>
                </a:extLst>
              </a:tr>
              <a:tr h="171450">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gridSpan="2">
                  <a:txBody>
                    <a:bodyPr/>
                    <a:lstStyle/>
                    <a:p>
                      <a:pPr algn="l" fontAlgn="b"/>
                      <a:r>
                        <a:rPr lang="en-US" sz="1100" b="0" i="0" u="none" strike="noStrike">
                          <a:solidFill>
                            <a:srgbClr val="000000"/>
                          </a:solidFill>
                          <a:effectLst/>
                          <a:latin typeface="Calibri"/>
                        </a:rPr>
                        <a:t>(Units x % Complete)</a:t>
                      </a:r>
                    </a:p>
                  </a:txBody>
                  <a:tcPr marL="9797" marR="9797" marT="5715" marB="0" anchor="b">
                    <a:lnL>
                      <a:noFill/>
                    </a:lnL>
                    <a:lnR>
                      <a:noFill/>
                    </a:lnR>
                    <a:lnT>
                      <a:noFill/>
                    </a:lnT>
                    <a:lnB>
                      <a:noFill/>
                    </a:lnB>
                  </a:tcPr>
                </a:tc>
                <a:tc hMerge="1">
                  <a:txBody>
                    <a:bodyPr/>
                    <a:lstStyle/>
                    <a:p>
                      <a:endParaRPr lang="en-US"/>
                    </a:p>
                  </a:txBody>
                  <a:tcPr/>
                </a:tc>
                <a:tc>
                  <a:txBody>
                    <a:bodyPr/>
                    <a:lstStyle/>
                    <a:p>
                      <a:pPr algn="ctr" fontAlgn="b"/>
                      <a:r>
                        <a:rPr lang="en-US" sz="1100" b="0" i="0" u="none" strike="noStrike">
                          <a:solidFill>
                            <a:srgbClr val="000000"/>
                          </a:solidFill>
                          <a:effectLst/>
                          <a:latin typeface="Calibri"/>
                        </a:rPr>
                        <a:t>DL</a:t>
                      </a: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a:solidFill>
                            <a:srgbClr val="000000"/>
                          </a:solidFill>
                          <a:effectLst/>
                          <a:latin typeface="Calibri"/>
                        </a:rPr>
                        <a:t>          -   </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797" marR="9797" marT="571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171450">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gridSpan="2">
                  <a:txBody>
                    <a:bodyPr/>
                    <a:lstStyle/>
                    <a:p>
                      <a:pPr algn="l" fontAlgn="b"/>
                      <a:r>
                        <a:rPr lang="en-US" sz="1100" b="0" i="0" u="none" strike="noStrike">
                          <a:solidFill>
                            <a:srgbClr val="000000"/>
                          </a:solidFill>
                          <a:effectLst/>
                          <a:latin typeface="Calibri"/>
                        </a:rPr>
                        <a:t>(Units x % Complete)</a:t>
                      </a:r>
                    </a:p>
                  </a:txBody>
                  <a:tcPr marL="9797" marR="9797" marT="5715" marB="0" anchor="b">
                    <a:lnL>
                      <a:noFill/>
                    </a:lnL>
                    <a:lnR>
                      <a:noFill/>
                    </a:lnR>
                    <a:lnT>
                      <a:noFill/>
                    </a:lnT>
                    <a:lnB>
                      <a:noFill/>
                    </a:lnB>
                  </a:tcPr>
                </a:tc>
                <a:tc hMerge="1">
                  <a:txBody>
                    <a:bodyPr/>
                    <a:lstStyle/>
                    <a:p>
                      <a:endParaRPr lang="en-US"/>
                    </a:p>
                  </a:txBody>
                  <a:tcPr/>
                </a:tc>
                <a:tc>
                  <a:txBody>
                    <a:bodyPr/>
                    <a:lstStyle/>
                    <a:p>
                      <a:pPr algn="ctr" fontAlgn="b"/>
                      <a:r>
                        <a:rPr lang="en-US" sz="1100" b="0" i="0" u="none" strike="noStrike">
                          <a:solidFill>
                            <a:srgbClr val="000000"/>
                          </a:solidFill>
                          <a:effectLst/>
                          <a:latin typeface="Calibri"/>
                        </a:rPr>
                        <a:t>OH</a:t>
                      </a: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   </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177165">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EUP</a:t>
                      </a:r>
                    </a:p>
                  </a:txBody>
                  <a:tcPr marL="9797" marR="9797" marT="5715"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          -   </a:t>
                      </a:r>
                    </a:p>
                  </a:txBody>
                  <a:tcPr marL="9797" marR="9797" marT="5715"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   </a:t>
                      </a:r>
                    </a:p>
                  </a:txBody>
                  <a:tcPr marL="9797" marR="9797" marT="5715"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   </a:t>
                      </a:r>
                    </a:p>
                  </a:txBody>
                  <a:tcPr marL="9797" marR="9797" marT="5715"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bl>
          </a:graphicData>
        </a:graphic>
      </p:graphicFrame>
      <p:cxnSp>
        <p:nvCxnSpPr>
          <p:cNvPr id="4" name="Straight Arrow Connector 3"/>
          <p:cNvCxnSpPr/>
          <p:nvPr/>
        </p:nvCxnSpPr>
        <p:spPr>
          <a:xfrm flipV="1">
            <a:off x="4667250" y="2314575"/>
            <a:ext cx="2336800" cy="571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4343400" y="2362200"/>
            <a:ext cx="2641600" cy="1146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02157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400" b="1" dirty="0" smtClean="0"/>
              <a:t>To calculate </a:t>
            </a:r>
            <a:br>
              <a:rPr lang="en-US" sz="1400" b="1" dirty="0" smtClean="0"/>
            </a:br>
            <a:r>
              <a:rPr lang="en-US" sz="1400" b="1" dirty="0" smtClean="0"/>
              <a:t>Weighted average Equivalent Units of Production, </a:t>
            </a:r>
            <a:br>
              <a:rPr lang="en-US" sz="1400" b="1" dirty="0" smtClean="0"/>
            </a:br>
            <a:r>
              <a:rPr lang="en-US" sz="1400" b="1" dirty="0" smtClean="0"/>
              <a:t>we use  Transferred out units and Ending WIP units</a:t>
            </a:r>
            <a:endParaRPr lang="en-US" sz="1400" b="1" dirty="0"/>
          </a:p>
        </p:txBody>
      </p:sp>
      <p:graphicFrame>
        <p:nvGraphicFramePr>
          <p:cNvPr id="13" name="Content Placeholder 12"/>
          <p:cNvGraphicFramePr>
            <a:graphicFrameLocks noGrp="1"/>
          </p:cNvGraphicFramePr>
          <p:nvPr>
            <p:ph idx="1"/>
            <p:extLst>
              <p:ext uri="{D42A27DB-BD31-4B8C-83A1-F6EECF244321}">
                <p14:modId xmlns:p14="http://schemas.microsoft.com/office/powerpoint/2010/main" val="3576167862"/>
              </p:ext>
            </p:extLst>
          </p:nvPr>
        </p:nvGraphicFramePr>
        <p:xfrm>
          <a:off x="457200" y="1600200"/>
          <a:ext cx="8229600" cy="2916555"/>
        </p:xfrm>
        <a:graphic>
          <a:graphicData uri="http://schemas.openxmlformats.org/drawingml/2006/table">
            <a:tbl>
              <a:tblPr/>
              <a:tblGrid>
                <a:gridCol w="2174393">
                  <a:extLst>
                    <a:ext uri="{9D8B030D-6E8A-4147-A177-3AD203B41FA5}">
                      <a16:colId xmlns:a16="http://schemas.microsoft.com/office/drawing/2014/main" val="20000"/>
                    </a:ext>
                  </a:extLst>
                </a:gridCol>
                <a:gridCol w="472694">
                  <a:extLst>
                    <a:ext uri="{9D8B030D-6E8A-4147-A177-3AD203B41FA5}">
                      <a16:colId xmlns:a16="http://schemas.microsoft.com/office/drawing/2014/main" val="20001"/>
                    </a:ext>
                  </a:extLst>
                </a:gridCol>
                <a:gridCol w="1725333">
                  <a:extLst>
                    <a:ext uri="{9D8B030D-6E8A-4147-A177-3AD203B41FA5}">
                      <a16:colId xmlns:a16="http://schemas.microsoft.com/office/drawing/2014/main" val="20002"/>
                    </a:ext>
                  </a:extLst>
                </a:gridCol>
                <a:gridCol w="1134467">
                  <a:extLst>
                    <a:ext uri="{9D8B030D-6E8A-4147-A177-3AD203B41FA5}">
                      <a16:colId xmlns:a16="http://schemas.microsoft.com/office/drawing/2014/main" val="20003"/>
                    </a:ext>
                  </a:extLst>
                </a:gridCol>
                <a:gridCol w="907571">
                  <a:extLst>
                    <a:ext uri="{9D8B030D-6E8A-4147-A177-3AD203B41FA5}">
                      <a16:colId xmlns:a16="http://schemas.microsoft.com/office/drawing/2014/main" val="20004"/>
                    </a:ext>
                  </a:extLst>
                </a:gridCol>
                <a:gridCol w="907571">
                  <a:extLst>
                    <a:ext uri="{9D8B030D-6E8A-4147-A177-3AD203B41FA5}">
                      <a16:colId xmlns:a16="http://schemas.microsoft.com/office/drawing/2014/main" val="20005"/>
                    </a:ext>
                  </a:extLst>
                </a:gridCol>
                <a:gridCol w="907571">
                  <a:extLst>
                    <a:ext uri="{9D8B030D-6E8A-4147-A177-3AD203B41FA5}">
                      <a16:colId xmlns:a16="http://schemas.microsoft.com/office/drawing/2014/main" val="20006"/>
                    </a:ext>
                  </a:extLst>
                </a:gridCol>
              </a:tblGrid>
              <a:tr h="171450">
                <a:tc>
                  <a:txBody>
                    <a:bodyPr/>
                    <a:lstStyle/>
                    <a:p>
                      <a:pPr algn="l" fontAlgn="b"/>
                      <a:endParaRPr lang="en-US" sz="1100" b="0" i="0" u="none" strike="noStrike" dirty="0">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Units</a:t>
                      </a:r>
                    </a:p>
                  </a:txBody>
                  <a:tcPr marL="9797" marR="9797"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w="6350" cap="flat" cmpd="sng" algn="ctr">
                      <a:solidFill>
                        <a:srgbClr val="000000"/>
                      </a:solidFill>
                      <a:prstDash val="solid"/>
                      <a:round/>
                      <a:headEnd type="none" w="med" len="med"/>
                      <a:tailEnd type="none" w="med" len="med"/>
                    </a:lnR>
                    <a:lnT>
                      <a:noFill/>
                    </a:lnT>
                    <a:lnB>
                      <a:noFill/>
                    </a:lnB>
                  </a:tcPr>
                </a:tc>
                <a:tc gridSpan="3">
                  <a:txBody>
                    <a:bodyPr/>
                    <a:lstStyle/>
                    <a:p>
                      <a:pPr algn="ctr" fontAlgn="ctr"/>
                      <a:r>
                        <a:rPr lang="en-US" sz="1100" b="0" i="0" u="none" strike="noStrike">
                          <a:solidFill>
                            <a:srgbClr val="000000"/>
                          </a:solidFill>
                          <a:effectLst/>
                          <a:latin typeface="Calibri"/>
                        </a:rPr>
                        <a:t>Percentage Complete</a:t>
                      </a:r>
                    </a:p>
                  </a:txBody>
                  <a:tcPr marL="9797" marR="9797" marT="5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71450">
                <a:tc>
                  <a:txBody>
                    <a:bodyPr/>
                    <a:lstStyle/>
                    <a:p>
                      <a:pPr algn="l" fontAlgn="b"/>
                      <a:endParaRPr lang="en-US" sz="1100" b="0" i="0" u="none" strike="noStrike" dirty="0">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171450">
                <a:tc>
                  <a:txBody>
                    <a:bodyPr/>
                    <a:lstStyle/>
                    <a:p>
                      <a:pPr algn="l" fontAlgn="b"/>
                      <a:endParaRPr lang="en-US" sz="1100" b="0" i="0" u="none" strike="noStrike" dirty="0">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r>
                        <a:rPr lang="en-US" sz="1100" b="0" i="0" u="none" strike="noStrike" dirty="0">
                          <a:solidFill>
                            <a:srgbClr val="000000"/>
                          </a:solidFill>
                          <a:effectLst/>
                          <a:latin typeface="Calibri"/>
                        </a:rPr>
                        <a:t>DM</a:t>
                      </a:r>
                    </a:p>
                  </a:txBody>
                  <a:tcPr marL="9797" marR="9797" marT="57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DL</a:t>
                      </a:r>
                    </a:p>
                  </a:txBody>
                  <a:tcPr marL="9797" marR="9797" marT="57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OH</a:t>
                      </a:r>
                    </a:p>
                  </a:txBody>
                  <a:tcPr marL="9797" marR="9797" marT="571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71450">
                <a:tc>
                  <a:txBody>
                    <a:bodyPr/>
                    <a:lstStyle/>
                    <a:p>
                      <a:pPr algn="l" fontAlgn="b"/>
                      <a:r>
                        <a:rPr lang="en-US" sz="1100" b="0" i="0" u="none" strike="noStrike" dirty="0">
                          <a:solidFill>
                            <a:srgbClr val="000000"/>
                          </a:solidFill>
                          <a:effectLst/>
                          <a:latin typeface="Calibri"/>
                        </a:rPr>
                        <a:t>Transferred out</a:t>
                      </a:r>
                    </a:p>
                  </a:txBody>
                  <a:tcPr marL="9797" marR="9797" marT="5715"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a:endParaRPr>
                    </a:p>
                  </a:txBody>
                  <a:tcPr marL="9797" marR="9797" marT="571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             370,000</a:t>
                      </a:r>
                      <a:endParaRPr lang="en-US" sz="1100" b="0" i="0" u="none" strike="noStrike" dirty="0">
                        <a:solidFill>
                          <a:srgbClr val="000000"/>
                        </a:solidFill>
                        <a:effectLst/>
                        <a:latin typeface="Calibri"/>
                      </a:endParaRP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dirty="0">
                        <a:solidFill>
                          <a:srgbClr val="000000"/>
                        </a:solidFill>
                        <a:effectLst/>
                        <a:latin typeface="Calibri"/>
                      </a:endParaRP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100%</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Calibri"/>
                        </a:rPr>
                        <a:t>100%</a:t>
                      </a:r>
                      <a:r>
                        <a:rPr lang="en-US" sz="1100" b="0" i="0" u="none" strike="noStrike" dirty="0">
                          <a:solidFill>
                            <a:srgbClr val="000000"/>
                          </a:solidFill>
                          <a:effectLst/>
                          <a:latin typeface="Calibri"/>
                        </a:rPr>
                        <a:t> </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100%</a:t>
                      </a:r>
                      <a:endParaRPr lang="en-US" sz="1100" b="0" i="0" u="none" strike="noStrike" dirty="0">
                        <a:solidFill>
                          <a:srgbClr val="000000"/>
                        </a:solidFill>
                        <a:effectLst/>
                        <a:latin typeface="Calibri"/>
                      </a:endParaRP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71450">
                <a:tc>
                  <a:txBody>
                    <a:bodyPr/>
                    <a:lstStyle/>
                    <a:p>
                      <a:pPr algn="l" fontAlgn="b"/>
                      <a:r>
                        <a:rPr lang="en-US" sz="1100" b="0" i="0" u="none" strike="noStrike" dirty="0">
                          <a:solidFill>
                            <a:srgbClr val="000000"/>
                          </a:solidFill>
                          <a:effectLst/>
                          <a:latin typeface="Calibri"/>
                        </a:rPr>
                        <a:t>Ending WIP</a:t>
                      </a: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               80,000</a:t>
                      </a:r>
                      <a:endParaRPr lang="en-US" sz="1100" b="0" i="0" u="none" strike="noStrike" dirty="0">
                        <a:solidFill>
                          <a:srgbClr val="000000"/>
                        </a:solidFill>
                        <a:effectLst/>
                        <a:latin typeface="Calibri"/>
                      </a:endParaRP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a:endParaRP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50%</a:t>
                      </a:r>
                      <a:endParaRPr lang="en-US" sz="1100" b="0" i="0" u="none" strike="noStrike" dirty="0">
                        <a:solidFill>
                          <a:srgbClr val="000000"/>
                        </a:solidFill>
                        <a:effectLst/>
                        <a:latin typeface="Calibri"/>
                      </a:endParaRP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25%</a:t>
                      </a:r>
                      <a:endParaRPr lang="en-US" sz="1100" b="0" i="0" u="none" strike="noStrike" dirty="0">
                        <a:solidFill>
                          <a:srgbClr val="000000"/>
                        </a:solidFill>
                        <a:effectLst/>
                        <a:latin typeface="Calibri"/>
                      </a:endParaRP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25%</a:t>
                      </a:r>
                      <a:endParaRPr lang="en-US" sz="1100" b="0" i="0" u="none" strike="noStrike" dirty="0">
                        <a:solidFill>
                          <a:srgbClr val="000000"/>
                        </a:solidFill>
                        <a:effectLst/>
                        <a:latin typeface="Calibri"/>
                      </a:endParaRP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71450">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85775">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w="6350" cap="flat" cmpd="sng" algn="ctr">
                      <a:solidFill>
                        <a:srgbClr val="000000"/>
                      </a:solidFill>
                      <a:prstDash val="solid"/>
                      <a:round/>
                      <a:headEnd type="none" w="med" len="med"/>
                      <a:tailEnd type="none" w="med" len="med"/>
                    </a:lnR>
                    <a:lnT>
                      <a:noFill/>
                    </a:lnT>
                    <a:lnB>
                      <a:noFill/>
                    </a:lnB>
                  </a:tcPr>
                </a:tc>
                <a:tc gridSpan="3">
                  <a:txBody>
                    <a:bodyPr/>
                    <a:lstStyle/>
                    <a:p>
                      <a:pPr algn="ctr" fontAlgn="b"/>
                      <a:r>
                        <a:rPr lang="en-US" sz="1100" b="0" i="0" u="none" strike="noStrike" dirty="0" smtClean="0">
                          <a:solidFill>
                            <a:srgbClr val="000000"/>
                          </a:solidFill>
                          <a:effectLst/>
                          <a:latin typeface="Calibri"/>
                        </a:rPr>
                        <a:t>Calculation </a:t>
                      </a:r>
                      <a:r>
                        <a:rPr lang="en-US" sz="1100" b="0" i="0" u="none" strike="noStrike" dirty="0">
                          <a:solidFill>
                            <a:srgbClr val="000000"/>
                          </a:solidFill>
                          <a:effectLst/>
                          <a:latin typeface="Calibri"/>
                        </a:rPr>
                        <a:t>of Weighted </a:t>
                      </a:r>
                      <a:r>
                        <a:rPr lang="en-US" sz="1100" b="0" i="0" u="none" strike="noStrike" dirty="0" err="1">
                          <a:solidFill>
                            <a:srgbClr val="000000"/>
                          </a:solidFill>
                          <a:effectLst/>
                          <a:latin typeface="Calibri"/>
                        </a:rPr>
                        <a:t>Avg</a:t>
                      </a:r>
                      <a:r>
                        <a:rPr lang="en-US" sz="1100" b="0" i="0" u="none" strike="noStrike" dirty="0">
                          <a:solidFill>
                            <a:srgbClr val="000000"/>
                          </a:solidFill>
                          <a:effectLst/>
                          <a:latin typeface="Calibri"/>
                        </a:rPr>
                        <a:t> Equivalent Units of Production (EUP)</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6"/>
                  </a:ext>
                </a:extLst>
              </a:tr>
              <a:tr h="171450">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dirty="0">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7"/>
                  </a:ext>
                </a:extLst>
              </a:tr>
              <a:tr h="171450">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DM</a:t>
                      </a:r>
                    </a:p>
                  </a:txBody>
                  <a:tcPr marL="9797" marR="9797" marT="57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DL</a:t>
                      </a:r>
                    </a:p>
                  </a:txBody>
                  <a:tcPr marL="9797" marR="9797" marT="57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OH</a:t>
                      </a:r>
                    </a:p>
                  </a:txBody>
                  <a:tcPr marL="9797" marR="9797" marT="571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71450">
                <a:tc>
                  <a:txBody>
                    <a:bodyPr/>
                    <a:lstStyle/>
                    <a:p>
                      <a:pPr algn="l" fontAlgn="b"/>
                      <a:r>
                        <a:rPr lang="en-US" sz="1100" b="0" i="0" u="none" strike="noStrike">
                          <a:solidFill>
                            <a:srgbClr val="000000"/>
                          </a:solidFill>
                          <a:effectLst/>
                          <a:latin typeface="Calibri"/>
                        </a:rPr>
                        <a:t>Transferred out</a:t>
                      </a:r>
                    </a:p>
                  </a:txBody>
                  <a:tcPr marL="9797" marR="9797" marT="5715" marB="0" anchor="b">
                    <a:lnL>
                      <a:noFill/>
                    </a:lnL>
                    <a:lnR>
                      <a:noFill/>
                    </a:lnR>
                    <a:lnT>
                      <a:noFill/>
                    </a:lnT>
                    <a:lnB>
                      <a:noFill/>
                    </a:lnB>
                  </a:tcPr>
                </a:tc>
                <a:tc gridSpan="3">
                  <a:txBody>
                    <a:bodyPr/>
                    <a:lstStyle/>
                    <a:p>
                      <a:pPr algn="l" fontAlgn="b"/>
                      <a:r>
                        <a:rPr lang="en-US" sz="1100" b="0" i="0" u="none" strike="noStrike">
                          <a:solidFill>
                            <a:srgbClr val="000000"/>
                          </a:solidFill>
                          <a:effectLst/>
                          <a:latin typeface="Calibri"/>
                        </a:rPr>
                        <a:t>(Units x % Complete)</a:t>
                      </a:r>
                    </a:p>
                  </a:txBody>
                  <a:tcPr marL="9797" marR="9797" marT="5715"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a:txBody>
                    <a:bodyPr/>
                    <a:lstStyle/>
                    <a:p>
                      <a:pPr algn="l"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370,000   </a:t>
                      </a:r>
                      <a:endParaRPr lang="en-US" sz="1100" b="0" i="0" u="none" strike="noStrike" dirty="0">
                        <a:solidFill>
                          <a:srgbClr val="000000"/>
                        </a:solidFill>
                        <a:effectLst/>
                        <a:latin typeface="Calibri"/>
                      </a:endParaRP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370,000 </a:t>
                      </a:r>
                      <a:endParaRPr lang="en-US" sz="1100" b="0" i="0" u="none" strike="noStrike" dirty="0">
                        <a:solidFill>
                          <a:srgbClr val="000000"/>
                        </a:solidFill>
                        <a:effectLst/>
                        <a:latin typeface="Calibri"/>
                      </a:endParaRP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370,000  </a:t>
                      </a:r>
                      <a:endParaRPr lang="en-US" sz="1100" b="0" i="0" u="none" strike="noStrike" dirty="0">
                        <a:solidFill>
                          <a:srgbClr val="000000"/>
                        </a:solidFill>
                        <a:effectLst/>
                        <a:latin typeface="Calibri"/>
                      </a:endParaRP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171450">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0"/>
                  </a:ext>
                </a:extLst>
              </a:tr>
              <a:tr h="171450">
                <a:tc>
                  <a:txBody>
                    <a:bodyPr/>
                    <a:lstStyle/>
                    <a:p>
                      <a:pPr algn="l" fontAlgn="b"/>
                      <a:r>
                        <a:rPr lang="en-US" sz="1100" b="0" i="0" u="none" strike="noStrike">
                          <a:solidFill>
                            <a:srgbClr val="000000"/>
                          </a:solidFill>
                          <a:effectLst/>
                          <a:latin typeface="Calibri"/>
                        </a:rPr>
                        <a:t>Ending WIP</a:t>
                      </a:r>
                    </a:p>
                  </a:txBody>
                  <a:tcPr marL="9797" marR="9797" marT="5715" marB="0" anchor="b">
                    <a:lnL>
                      <a:noFill/>
                    </a:lnL>
                    <a:lnR>
                      <a:noFill/>
                    </a:lnR>
                    <a:lnT>
                      <a:noFill/>
                    </a:lnT>
                    <a:lnB>
                      <a:noFill/>
                    </a:lnB>
                  </a:tcPr>
                </a:tc>
                <a:tc gridSpan="2">
                  <a:txBody>
                    <a:bodyPr/>
                    <a:lstStyle/>
                    <a:p>
                      <a:pPr algn="l" fontAlgn="b"/>
                      <a:r>
                        <a:rPr lang="en-US" sz="1100" b="0" i="0" u="none" strike="noStrike">
                          <a:solidFill>
                            <a:srgbClr val="000000"/>
                          </a:solidFill>
                          <a:effectLst/>
                          <a:latin typeface="Calibri"/>
                        </a:rPr>
                        <a:t>(Units x % Complete)</a:t>
                      </a:r>
                    </a:p>
                  </a:txBody>
                  <a:tcPr marL="9797" marR="9797" marT="5715" marB="0" anchor="b">
                    <a:lnL>
                      <a:noFill/>
                    </a:lnL>
                    <a:lnR>
                      <a:noFill/>
                    </a:lnR>
                    <a:lnT>
                      <a:noFill/>
                    </a:lnT>
                    <a:lnB>
                      <a:noFill/>
                    </a:lnB>
                  </a:tcPr>
                </a:tc>
                <a:tc hMerge="1">
                  <a:txBody>
                    <a:bodyPr/>
                    <a:lstStyle/>
                    <a:p>
                      <a:endParaRPr lang="en-US"/>
                    </a:p>
                  </a:txBody>
                  <a:tcPr/>
                </a:tc>
                <a:tc>
                  <a:txBody>
                    <a:bodyPr/>
                    <a:lstStyle/>
                    <a:p>
                      <a:pPr algn="ctr" fontAlgn="b"/>
                      <a:r>
                        <a:rPr lang="en-US" sz="1100" b="0" i="0" u="none" strike="noStrike">
                          <a:solidFill>
                            <a:srgbClr val="000000"/>
                          </a:solidFill>
                          <a:effectLst/>
                          <a:latin typeface="Calibri"/>
                        </a:rPr>
                        <a:t>DM</a:t>
                      </a:r>
                    </a:p>
                  </a:txBody>
                  <a:tcPr marL="9797" marR="9797" marT="571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a:solidFill>
                            <a:srgbClr val="000000"/>
                          </a:solidFill>
                          <a:effectLst/>
                          <a:latin typeface="Calibri"/>
                        </a:rPr>
                        <a:t>          -   </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797" marR="9797" marT="571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a:endParaRPr>
                    </a:p>
                  </a:txBody>
                  <a:tcPr marL="9797" marR="9797" marT="5715" marB="0" anchor="b">
                    <a:lnL>
                      <a:noFill/>
                    </a:lnL>
                    <a:lnR>
                      <a:noFill/>
                    </a:lnR>
                    <a:lnT>
                      <a:noFill/>
                    </a:lnT>
                    <a:lnB>
                      <a:noFill/>
                    </a:lnB>
                  </a:tcPr>
                </a:tc>
                <a:extLst>
                  <a:ext uri="{0D108BD9-81ED-4DB2-BD59-A6C34878D82A}">
                    <a16:rowId xmlns:a16="http://schemas.microsoft.com/office/drawing/2014/main" val="10011"/>
                  </a:ext>
                </a:extLst>
              </a:tr>
              <a:tr h="171450">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gridSpan="2">
                  <a:txBody>
                    <a:bodyPr/>
                    <a:lstStyle/>
                    <a:p>
                      <a:pPr algn="l" fontAlgn="b"/>
                      <a:r>
                        <a:rPr lang="en-US" sz="1100" b="0" i="0" u="none" strike="noStrike">
                          <a:solidFill>
                            <a:srgbClr val="000000"/>
                          </a:solidFill>
                          <a:effectLst/>
                          <a:latin typeface="Calibri"/>
                        </a:rPr>
                        <a:t>(Units x % Complete)</a:t>
                      </a:r>
                    </a:p>
                  </a:txBody>
                  <a:tcPr marL="9797" marR="9797" marT="5715" marB="0" anchor="b">
                    <a:lnL>
                      <a:noFill/>
                    </a:lnL>
                    <a:lnR>
                      <a:noFill/>
                    </a:lnR>
                    <a:lnT>
                      <a:noFill/>
                    </a:lnT>
                    <a:lnB>
                      <a:noFill/>
                    </a:lnB>
                  </a:tcPr>
                </a:tc>
                <a:tc hMerge="1">
                  <a:txBody>
                    <a:bodyPr/>
                    <a:lstStyle/>
                    <a:p>
                      <a:endParaRPr lang="en-US"/>
                    </a:p>
                  </a:txBody>
                  <a:tcPr/>
                </a:tc>
                <a:tc>
                  <a:txBody>
                    <a:bodyPr/>
                    <a:lstStyle/>
                    <a:p>
                      <a:pPr algn="ctr" fontAlgn="b"/>
                      <a:r>
                        <a:rPr lang="en-US" sz="1100" b="0" i="0" u="none" strike="noStrike">
                          <a:solidFill>
                            <a:srgbClr val="000000"/>
                          </a:solidFill>
                          <a:effectLst/>
                          <a:latin typeface="Calibri"/>
                        </a:rPr>
                        <a:t>DL</a:t>
                      </a: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a:solidFill>
                            <a:srgbClr val="000000"/>
                          </a:solidFill>
                          <a:effectLst/>
                          <a:latin typeface="Calibri"/>
                        </a:rPr>
                        <a:t>          -   </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a:endParaRPr>
                    </a:p>
                  </a:txBody>
                  <a:tcPr marL="9797" marR="9797" marT="571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171450">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gridSpan="2">
                  <a:txBody>
                    <a:bodyPr/>
                    <a:lstStyle/>
                    <a:p>
                      <a:pPr algn="l" fontAlgn="b"/>
                      <a:r>
                        <a:rPr lang="en-US" sz="1100" b="0" i="0" u="none" strike="noStrike">
                          <a:solidFill>
                            <a:srgbClr val="000000"/>
                          </a:solidFill>
                          <a:effectLst/>
                          <a:latin typeface="Calibri"/>
                        </a:rPr>
                        <a:t>(Units x % Complete)</a:t>
                      </a:r>
                    </a:p>
                  </a:txBody>
                  <a:tcPr marL="9797" marR="9797" marT="5715" marB="0" anchor="b">
                    <a:lnL>
                      <a:noFill/>
                    </a:lnL>
                    <a:lnR>
                      <a:noFill/>
                    </a:lnR>
                    <a:lnT>
                      <a:noFill/>
                    </a:lnT>
                    <a:lnB>
                      <a:noFill/>
                    </a:lnB>
                  </a:tcPr>
                </a:tc>
                <a:tc hMerge="1">
                  <a:txBody>
                    <a:bodyPr/>
                    <a:lstStyle/>
                    <a:p>
                      <a:endParaRPr lang="en-US"/>
                    </a:p>
                  </a:txBody>
                  <a:tcPr/>
                </a:tc>
                <a:tc>
                  <a:txBody>
                    <a:bodyPr/>
                    <a:lstStyle/>
                    <a:p>
                      <a:pPr algn="ctr" fontAlgn="b"/>
                      <a:r>
                        <a:rPr lang="en-US" sz="1100" b="0" i="0" u="none" strike="noStrike">
                          <a:solidFill>
                            <a:srgbClr val="000000"/>
                          </a:solidFill>
                          <a:effectLst/>
                          <a:latin typeface="Calibri"/>
                        </a:rPr>
                        <a:t>OH</a:t>
                      </a: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   </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177165">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EUP</a:t>
                      </a:r>
                    </a:p>
                  </a:txBody>
                  <a:tcPr marL="9797" marR="9797" marT="5715"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          -   </a:t>
                      </a:r>
                    </a:p>
                  </a:txBody>
                  <a:tcPr marL="9797" marR="9797" marT="5715"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   </a:t>
                      </a:r>
                    </a:p>
                  </a:txBody>
                  <a:tcPr marL="9797" marR="9797" marT="5715"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   </a:t>
                      </a:r>
                    </a:p>
                  </a:txBody>
                  <a:tcPr marL="9797" marR="9797" marT="5715"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bl>
          </a:graphicData>
        </a:graphic>
      </p:graphicFrame>
      <p:cxnSp>
        <p:nvCxnSpPr>
          <p:cNvPr id="4" name="Straight Arrow Connector 3"/>
          <p:cNvCxnSpPr/>
          <p:nvPr/>
        </p:nvCxnSpPr>
        <p:spPr>
          <a:xfrm flipV="1">
            <a:off x="4643784" y="2209800"/>
            <a:ext cx="3454400" cy="571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4733149" y="2057400"/>
            <a:ext cx="3275669" cy="149843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173631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400" b="1" dirty="0" smtClean="0"/>
              <a:t>To calculate </a:t>
            </a:r>
            <a:br>
              <a:rPr lang="en-US" sz="1400" b="1" dirty="0" smtClean="0"/>
            </a:br>
            <a:r>
              <a:rPr lang="en-US" sz="1400" b="1" dirty="0" smtClean="0"/>
              <a:t>Weighted average Equivalent Units of Production, </a:t>
            </a:r>
            <a:br>
              <a:rPr lang="en-US" sz="1400" b="1" dirty="0" smtClean="0"/>
            </a:br>
            <a:r>
              <a:rPr lang="en-US" sz="1400" b="1" dirty="0" smtClean="0"/>
              <a:t>we use  Transferred out units and Ending WIP units</a:t>
            </a:r>
            <a:endParaRPr lang="en-US" sz="1400" b="1" dirty="0"/>
          </a:p>
        </p:txBody>
      </p:sp>
      <p:graphicFrame>
        <p:nvGraphicFramePr>
          <p:cNvPr id="13" name="Content Placeholder 12"/>
          <p:cNvGraphicFramePr>
            <a:graphicFrameLocks noGrp="1"/>
          </p:cNvGraphicFramePr>
          <p:nvPr>
            <p:ph idx="1"/>
            <p:extLst>
              <p:ext uri="{D42A27DB-BD31-4B8C-83A1-F6EECF244321}">
                <p14:modId xmlns:p14="http://schemas.microsoft.com/office/powerpoint/2010/main" val="1225563019"/>
              </p:ext>
            </p:extLst>
          </p:nvPr>
        </p:nvGraphicFramePr>
        <p:xfrm>
          <a:off x="457200" y="1600200"/>
          <a:ext cx="8229602" cy="2916555"/>
        </p:xfrm>
        <a:graphic>
          <a:graphicData uri="http://schemas.openxmlformats.org/drawingml/2006/table">
            <a:tbl>
              <a:tblPr/>
              <a:tblGrid>
                <a:gridCol w="2174393">
                  <a:extLst>
                    <a:ext uri="{9D8B030D-6E8A-4147-A177-3AD203B41FA5}">
                      <a16:colId xmlns:a16="http://schemas.microsoft.com/office/drawing/2014/main" val="20000"/>
                    </a:ext>
                  </a:extLst>
                </a:gridCol>
                <a:gridCol w="472694">
                  <a:extLst>
                    <a:ext uri="{9D8B030D-6E8A-4147-A177-3AD203B41FA5}">
                      <a16:colId xmlns:a16="http://schemas.microsoft.com/office/drawing/2014/main" val="20001"/>
                    </a:ext>
                  </a:extLst>
                </a:gridCol>
                <a:gridCol w="1725333">
                  <a:extLst>
                    <a:ext uri="{9D8B030D-6E8A-4147-A177-3AD203B41FA5}">
                      <a16:colId xmlns:a16="http://schemas.microsoft.com/office/drawing/2014/main" val="20002"/>
                    </a:ext>
                  </a:extLst>
                </a:gridCol>
                <a:gridCol w="1134467">
                  <a:extLst>
                    <a:ext uri="{9D8B030D-6E8A-4147-A177-3AD203B41FA5}">
                      <a16:colId xmlns:a16="http://schemas.microsoft.com/office/drawing/2014/main" val="20003"/>
                    </a:ext>
                  </a:extLst>
                </a:gridCol>
                <a:gridCol w="907571">
                  <a:extLst>
                    <a:ext uri="{9D8B030D-6E8A-4147-A177-3AD203B41FA5}">
                      <a16:colId xmlns:a16="http://schemas.microsoft.com/office/drawing/2014/main" val="20004"/>
                    </a:ext>
                  </a:extLst>
                </a:gridCol>
                <a:gridCol w="907571">
                  <a:extLst>
                    <a:ext uri="{9D8B030D-6E8A-4147-A177-3AD203B41FA5}">
                      <a16:colId xmlns:a16="http://schemas.microsoft.com/office/drawing/2014/main" val="20005"/>
                    </a:ext>
                  </a:extLst>
                </a:gridCol>
                <a:gridCol w="907573">
                  <a:extLst>
                    <a:ext uri="{9D8B030D-6E8A-4147-A177-3AD203B41FA5}">
                      <a16:colId xmlns:a16="http://schemas.microsoft.com/office/drawing/2014/main" val="20006"/>
                    </a:ext>
                  </a:extLst>
                </a:gridCol>
              </a:tblGrid>
              <a:tr h="171450">
                <a:tc>
                  <a:txBody>
                    <a:bodyPr/>
                    <a:lstStyle/>
                    <a:p>
                      <a:pPr algn="l" fontAlgn="b"/>
                      <a:endParaRPr lang="en-US" sz="1100" b="0" i="0" u="none" strike="noStrike" dirty="0">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Units</a:t>
                      </a:r>
                    </a:p>
                  </a:txBody>
                  <a:tcPr marL="9797" marR="9797"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w="6350" cap="flat" cmpd="sng" algn="ctr">
                      <a:solidFill>
                        <a:srgbClr val="000000"/>
                      </a:solidFill>
                      <a:prstDash val="solid"/>
                      <a:round/>
                      <a:headEnd type="none" w="med" len="med"/>
                      <a:tailEnd type="none" w="med" len="med"/>
                    </a:lnR>
                    <a:lnT>
                      <a:noFill/>
                    </a:lnT>
                    <a:lnB>
                      <a:noFill/>
                    </a:lnB>
                  </a:tcPr>
                </a:tc>
                <a:tc gridSpan="3">
                  <a:txBody>
                    <a:bodyPr/>
                    <a:lstStyle/>
                    <a:p>
                      <a:pPr algn="ctr" fontAlgn="ctr"/>
                      <a:r>
                        <a:rPr lang="en-US" sz="1100" b="0" i="0" u="none" strike="noStrike">
                          <a:solidFill>
                            <a:srgbClr val="000000"/>
                          </a:solidFill>
                          <a:effectLst/>
                          <a:latin typeface="Calibri"/>
                        </a:rPr>
                        <a:t>Percentage Complete</a:t>
                      </a:r>
                    </a:p>
                  </a:txBody>
                  <a:tcPr marL="9797" marR="9797" marT="5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71450">
                <a:tc>
                  <a:txBody>
                    <a:bodyPr/>
                    <a:lstStyle/>
                    <a:p>
                      <a:pPr algn="l" fontAlgn="b"/>
                      <a:endParaRPr lang="en-US" sz="1100" b="0" i="0" u="none" strike="noStrike" dirty="0">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171450">
                <a:tc>
                  <a:txBody>
                    <a:bodyPr/>
                    <a:lstStyle/>
                    <a:p>
                      <a:pPr algn="l" fontAlgn="b"/>
                      <a:endParaRPr lang="en-US" sz="1100" b="0" i="0" u="none" strike="noStrike" dirty="0">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DM</a:t>
                      </a:r>
                    </a:p>
                  </a:txBody>
                  <a:tcPr marL="9797" marR="9797" marT="57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DL</a:t>
                      </a:r>
                    </a:p>
                  </a:txBody>
                  <a:tcPr marL="9797" marR="9797" marT="57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OH</a:t>
                      </a:r>
                    </a:p>
                  </a:txBody>
                  <a:tcPr marL="9797" marR="9797" marT="571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71450">
                <a:tc>
                  <a:txBody>
                    <a:bodyPr/>
                    <a:lstStyle/>
                    <a:p>
                      <a:pPr algn="l" fontAlgn="b"/>
                      <a:r>
                        <a:rPr lang="en-US" sz="1100" b="0" i="0" u="none" strike="noStrike" dirty="0">
                          <a:solidFill>
                            <a:srgbClr val="000000"/>
                          </a:solidFill>
                          <a:effectLst/>
                          <a:latin typeface="Calibri"/>
                        </a:rPr>
                        <a:t>Transferred out</a:t>
                      </a:r>
                    </a:p>
                  </a:txBody>
                  <a:tcPr marL="9797" marR="9797" marT="5715"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a:endParaRPr>
                    </a:p>
                  </a:txBody>
                  <a:tcPr marL="9797" marR="9797" marT="571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             370,000</a:t>
                      </a:r>
                      <a:endParaRPr lang="en-US" sz="1100" b="0" i="0" u="none" strike="noStrike" dirty="0">
                        <a:solidFill>
                          <a:srgbClr val="000000"/>
                        </a:solidFill>
                        <a:effectLst/>
                        <a:latin typeface="Calibri"/>
                      </a:endParaRP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dirty="0">
                        <a:solidFill>
                          <a:srgbClr val="000000"/>
                        </a:solidFill>
                        <a:effectLst/>
                        <a:latin typeface="Calibri"/>
                      </a:endParaRP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100%</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Calibri"/>
                        </a:rPr>
                        <a:t>100%</a:t>
                      </a:r>
                      <a:r>
                        <a:rPr lang="en-US" sz="1100" b="0" i="0" u="none" strike="noStrike" dirty="0">
                          <a:solidFill>
                            <a:srgbClr val="000000"/>
                          </a:solidFill>
                          <a:effectLst/>
                          <a:latin typeface="Calibri"/>
                        </a:rPr>
                        <a:t> </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100%</a:t>
                      </a:r>
                      <a:endParaRPr lang="en-US" sz="1100" b="0" i="0" u="none" strike="noStrike" dirty="0">
                        <a:solidFill>
                          <a:srgbClr val="000000"/>
                        </a:solidFill>
                        <a:effectLst/>
                        <a:latin typeface="Calibri"/>
                      </a:endParaRP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71450">
                <a:tc>
                  <a:txBody>
                    <a:bodyPr/>
                    <a:lstStyle/>
                    <a:p>
                      <a:pPr algn="l" fontAlgn="b"/>
                      <a:r>
                        <a:rPr lang="en-US" sz="1100" b="0" i="0" u="none" strike="noStrike" dirty="0">
                          <a:solidFill>
                            <a:srgbClr val="000000"/>
                          </a:solidFill>
                          <a:effectLst/>
                          <a:latin typeface="Calibri"/>
                        </a:rPr>
                        <a:t>Ending WIP</a:t>
                      </a: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               80,000</a:t>
                      </a:r>
                      <a:endParaRPr lang="en-US" sz="1100" b="0" i="0" u="none" strike="noStrike" dirty="0">
                        <a:solidFill>
                          <a:srgbClr val="000000"/>
                        </a:solidFill>
                        <a:effectLst/>
                        <a:latin typeface="Calibri"/>
                      </a:endParaRP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dirty="0">
                        <a:solidFill>
                          <a:srgbClr val="000000"/>
                        </a:solidFill>
                        <a:effectLst/>
                        <a:latin typeface="Calibri"/>
                      </a:endParaRP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50%</a:t>
                      </a:r>
                      <a:endParaRPr lang="en-US" sz="1100" b="0" i="0" u="none" strike="noStrike" dirty="0">
                        <a:solidFill>
                          <a:srgbClr val="000000"/>
                        </a:solidFill>
                        <a:effectLst/>
                        <a:latin typeface="Calibri"/>
                      </a:endParaRP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25%</a:t>
                      </a:r>
                      <a:endParaRPr lang="en-US" sz="1100" b="0" i="0" u="none" strike="noStrike" dirty="0">
                        <a:solidFill>
                          <a:srgbClr val="000000"/>
                        </a:solidFill>
                        <a:effectLst/>
                        <a:latin typeface="Calibri"/>
                      </a:endParaRP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25%</a:t>
                      </a:r>
                      <a:endParaRPr lang="en-US" sz="1100" b="0" i="0" u="none" strike="noStrike" dirty="0">
                        <a:solidFill>
                          <a:srgbClr val="000000"/>
                        </a:solidFill>
                        <a:effectLst/>
                        <a:latin typeface="Calibri"/>
                      </a:endParaRP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71450">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85775">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endParaRPr lang="en-US" sz="1100" b="0" i="0" u="none" strike="noStrike" dirty="0">
                        <a:solidFill>
                          <a:srgbClr val="000000"/>
                        </a:solidFill>
                        <a:effectLst/>
                        <a:latin typeface="Calibri"/>
                      </a:endParaRPr>
                    </a:p>
                  </a:txBody>
                  <a:tcPr marL="9797" marR="9797" marT="5715" marB="0" anchor="b">
                    <a:lnL>
                      <a:noFill/>
                    </a:lnL>
                    <a:lnR w="6350" cap="flat" cmpd="sng" algn="ctr">
                      <a:solidFill>
                        <a:srgbClr val="000000"/>
                      </a:solidFill>
                      <a:prstDash val="solid"/>
                      <a:round/>
                      <a:headEnd type="none" w="med" len="med"/>
                      <a:tailEnd type="none" w="med" len="med"/>
                    </a:lnR>
                    <a:lnT>
                      <a:noFill/>
                    </a:lnT>
                    <a:lnB>
                      <a:noFill/>
                    </a:lnB>
                  </a:tcPr>
                </a:tc>
                <a:tc gridSpan="3">
                  <a:txBody>
                    <a:bodyPr/>
                    <a:lstStyle/>
                    <a:p>
                      <a:pPr algn="ctr" fontAlgn="b"/>
                      <a:r>
                        <a:rPr lang="en-US" sz="1100" b="0" i="0" u="none" strike="noStrike" dirty="0" smtClean="0">
                          <a:solidFill>
                            <a:srgbClr val="000000"/>
                          </a:solidFill>
                          <a:effectLst/>
                          <a:latin typeface="Calibri"/>
                        </a:rPr>
                        <a:t>Calculation </a:t>
                      </a:r>
                      <a:r>
                        <a:rPr lang="en-US" sz="1100" b="0" i="0" u="none" strike="noStrike" dirty="0">
                          <a:solidFill>
                            <a:srgbClr val="000000"/>
                          </a:solidFill>
                          <a:effectLst/>
                          <a:latin typeface="Calibri"/>
                        </a:rPr>
                        <a:t>of Weighted </a:t>
                      </a:r>
                      <a:r>
                        <a:rPr lang="en-US" sz="1100" b="0" i="0" u="none" strike="noStrike" dirty="0" err="1">
                          <a:solidFill>
                            <a:srgbClr val="000000"/>
                          </a:solidFill>
                          <a:effectLst/>
                          <a:latin typeface="Calibri"/>
                        </a:rPr>
                        <a:t>Avg</a:t>
                      </a:r>
                      <a:r>
                        <a:rPr lang="en-US" sz="1100" b="0" i="0" u="none" strike="noStrike" dirty="0">
                          <a:solidFill>
                            <a:srgbClr val="000000"/>
                          </a:solidFill>
                          <a:effectLst/>
                          <a:latin typeface="Calibri"/>
                        </a:rPr>
                        <a:t> Equivalent Units of Production (EUP)</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6"/>
                  </a:ext>
                </a:extLst>
              </a:tr>
              <a:tr h="171450">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dirty="0">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7"/>
                  </a:ext>
                </a:extLst>
              </a:tr>
              <a:tr h="171450">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DM</a:t>
                      </a:r>
                    </a:p>
                  </a:txBody>
                  <a:tcPr marL="9797" marR="9797" marT="57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DL</a:t>
                      </a:r>
                    </a:p>
                  </a:txBody>
                  <a:tcPr marL="9797" marR="9797" marT="57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OH</a:t>
                      </a:r>
                    </a:p>
                  </a:txBody>
                  <a:tcPr marL="9797" marR="9797" marT="571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71450">
                <a:tc>
                  <a:txBody>
                    <a:bodyPr/>
                    <a:lstStyle/>
                    <a:p>
                      <a:pPr algn="l" fontAlgn="b"/>
                      <a:r>
                        <a:rPr lang="en-US" sz="1100" b="0" i="0" u="none" strike="noStrike">
                          <a:solidFill>
                            <a:srgbClr val="000000"/>
                          </a:solidFill>
                          <a:effectLst/>
                          <a:latin typeface="Calibri"/>
                        </a:rPr>
                        <a:t>Transferred out</a:t>
                      </a:r>
                    </a:p>
                  </a:txBody>
                  <a:tcPr marL="9797" marR="9797" marT="5715" marB="0" anchor="b">
                    <a:lnL>
                      <a:noFill/>
                    </a:lnL>
                    <a:lnR>
                      <a:noFill/>
                    </a:lnR>
                    <a:lnT>
                      <a:noFill/>
                    </a:lnT>
                    <a:lnB>
                      <a:noFill/>
                    </a:lnB>
                  </a:tcPr>
                </a:tc>
                <a:tc gridSpan="3">
                  <a:txBody>
                    <a:bodyPr/>
                    <a:lstStyle/>
                    <a:p>
                      <a:pPr algn="l" fontAlgn="b"/>
                      <a:r>
                        <a:rPr lang="en-US" sz="1100" b="0" i="0" u="none" strike="noStrike">
                          <a:solidFill>
                            <a:srgbClr val="000000"/>
                          </a:solidFill>
                          <a:effectLst/>
                          <a:latin typeface="Calibri"/>
                        </a:rPr>
                        <a:t>(Units x % Complete)</a:t>
                      </a:r>
                    </a:p>
                  </a:txBody>
                  <a:tcPr marL="9797" marR="9797" marT="5715"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a:txBody>
                    <a:bodyPr/>
                    <a:lstStyle/>
                    <a:p>
                      <a:pPr algn="l"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370,000   </a:t>
                      </a:r>
                      <a:endParaRPr lang="en-US" sz="1100" b="0" i="0" u="none" strike="noStrike" dirty="0">
                        <a:solidFill>
                          <a:srgbClr val="000000"/>
                        </a:solidFill>
                        <a:effectLst/>
                        <a:latin typeface="Calibri"/>
                      </a:endParaRP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370,000 </a:t>
                      </a:r>
                      <a:endParaRPr lang="en-US" sz="1100" b="0" i="0" u="none" strike="noStrike" dirty="0">
                        <a:solidFill>
                          <a:srgbClr val="000000"/>
                        </a:solidFill>
                        <a:effectLst/>
                        <a:latin typeface="Calibri"/>
                      </a:endParaRP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370,000  </a:t>
                      </a:r>
                      <a:endParaRPr lang="en-US" sz="1100" b="0" i="0" u="none" strike="noStrike" dirty="0">
                        <a:solidFill>
                          <a:srgbClr val="000000"/>
                        </a:solidFill>
                        <a:effectLst/>
                        <a:latin typeface="Calibri"/>
                      </a:endParaRP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171450">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0"/>
                  </a:ext>
                </a:extLst>
              </a:tr>
              <a:tr h="171450">
                <a:tc>
                  <a:txBody>
                    <a:bodyPr/>
                    <a:lstStyle/>
                    <a:p>
                      <a:pPr algn="l" fontAlgn="b"/>
                      <a:r>
                        <a:rPr lang="en-US" sz="1100" b="0" i="0" u="none" strike="noStrike">
                          <a:solidFill>
                            <a:srgbClr val="000000"/>
                          </a:solidFill>
                          <a:effectLst/>
                          <a:latin typeface="Calibri"/>
                        </a:rPr>
                        <a:t>Ending WIP</a:t>
                      </a:r>
                    </a:p>
                  </a:txBody>
                  <a:tcPr marL="9797" marR="9797" marT="5715" marB="0" anchor="b">
                    <a:lnL>
                      <a:noFill/>
                    </a:lnL>
                    <a:lnR>
                      <a:noFill/>
                    </a:lnR>
                    <a:lnT>
                      <a:noFill/>
                    </a:lnT>
                    <a:lnB>
                      <a:noFill/>
                    </a:lnB>
                  </a:tcPr>
                </a:tc>
                <a:tc gridSpan="2">
                  <a:txBody>
                    <a:bodyPr/>
                    <a:lstStyle/>
                    <a:p>
                      <a:pPr algn="l" fontAlgn="b"/>
                      <a:r>
                        <a:rPr lang="en-US" sz="1100" b="0" i="0" u="none" strike="noStrike">
                          <a:solidFill>
                            <a:srgbClr val="000000"/>
                          </a:solidFill>
                          <a:effectLst/>
                          <a:latin typeface="Calibri"/>
                        </a:rPr>
                        <a:t>(Units x % Complete)</a:t>
                      </a:r>
                    </a:p>
                  </a:txBody>
                  <a:tcPr marL="9797" marR="9797" marT="5715" marB="0" anchor="b">
                    <a:lnL>
                      <a:noFill/>
                    </a:lnL>
                    <a:lnR>
                      <a:noFill/>
                    </a:lnR>
                    <a:lnT>
                      <a:noFill/>
                    </a:lnT>
                    <a:lnB>
                      <a:noFill/>
                    </a:lnB>
                  </a:tcPr>
                </a:tc>
                <a:tc hMerge="1">
                  <a:txBody>
                    <a:bodyPr/>
                    <a:lstStyle/>
                    <a:p>
                      <a:endParaRPr lang="en-US"/>
                    </a:p>
                  </a:txBody>
                  <a:tcPr/>
                </a:tc>
                <a:tc>
                  <a:txBody>
                    <a:bodyPr/>
                    <a:lstStyle/>
                    <a:p>
                      <a:pPr algn="ctr" fontAlgn="b"/>
                      <a:r>
                        <a:rPr lang="en-US" sz="1100" b="0" i="0" u="none" strike="noStrike">
                          <a:solidFill>
                            <a:srgbClr val="000000"/>
                          </a:solidFill>
                          <a:effectLst/>
                          <a:latin typeface="Calibri"/>
                        </a:rPr>
                        <a:t>DM</a:t>
                      </a:r>
                    </a:p>
                  </a:txBody>
                  <a:tcPr marL="9797" marR="9797" marT="571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40,000   </a:t>
                      </a:r>
                      <a:endParaRPr lang="en-US" sz="1100" b="0" i="0" u="none" strike="noStrike" dirty="0">
                        <a:solidFill>
                          <a:srgbClr val="000000"/>
                        </a:solidFill>
                        <a:effectLst/>
                        <a:latin typeface="Calibri"/>
                      </a:endParaRP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797" marR="9797" marT="571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extLst>
                  <a:ext uri="{0D108BD9-81ED-4DB2-BD59-A6C34878D82A}">
                    <a16:rowId xmlns:a16="http://schemas.microsoft.com/office/drawing/2014/main" val="10011"/>
                  </a:ext>
                </a:extLst>
              </a:tr>
              <a:tr h="171450">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gridSpan="2">
                  <a:txBody>
                    <a:bodyPr/>
                    <a:lstStyle/>
                    <a:p>
                      <a:pPr algn="l" fontAlgn="b"/>
                      <a:r>
                        <a:rPr lang="en-US" sz="1100" b="0" i="0" u="none" strike="noStrike">
                          <a:solidFill>
                            <a:srgbClr val="000000"/>
                          </a:solidFill>
                          <a:effectLst/>
                          <a:latin typeface="Calibri"/>
                        </a:rPr>
                        <a:t>(Units x % Complete)</a:t>
                      </a:r>
                    </a:p>
                  </a:txBody>
                  <a:tcPr marL="9797" marR="9797" marT="5715" marB="0" anchor="b">
                    <a:lnL>
                      <a:noFill/>
                    </a:lnL>
                    <a:lnR>
                      <a:noFill/>
                    </a:lnR>
                    <a:lnT>
                      <a:noFill/>
                    </a:lnT>
                    <a:lnB>
                      <a:noFill/>
                    </a:lnB>
                  </a:tcPr>
                </a:tc>
                <a:tc hMerge="1">
                  <a:txBody>
                    <a:bodyPr/>
                    <a:lstStyle/>
                    <a:p>
                      <a:endParaRPr lang="en-US"/>
                    </a:p>
                  </a:txBody>
                  <a:tcPr/>
                </a:tc>
                <a:tc>
                  <a:txBody>
                    <a:bodyPr/>
                    <a:lstStyle/>
                    <a:p>
                      <a:pPr algn="ctr" fontAlgn="b"/>
                      <a:r>
                        <a:rPr lang="en-US" sz="1100" b="0" i="0" u="none" strike="noStrike">
                          <a:solidFill>
                            <a:srgbClr val="000000"/>
                          </a:solidFill>
                          <a:effectLst/>
                          <a:latin typeface="Calibri"/>
                        </a:rPr>
                        <a:t>DL</a:t>
                      </a: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  </a:t>
                      </a:r>
                      <a:endParaRPr lang="en-US" sz="1100" b="0" i="0" u="none" strike="noStrike" dirty="0">
                        <a:solidFill>
                          <a:srgbClr val="000000"/>
                        </a:solidFill>
                        <a:effectLst/>
                        <a:latin typeface="Calibri"/>
                      </a:endParaRP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797" marR="9797" marT="571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171450">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gridSpan="2">
                  <a:txBody>
                    <a:bodyPr/>
                    <a:lstStyle/>
                    <a:p>
                      <a:pPr algn="l" fontAlgn="b"/>
                      <a:r>
                        <a:rPr lang="en-US" sz="1100" b="0" i="0" u="none" strike="noStrike">
                          <a:solidFill>
                            <a:srgbClr val="000000"/>
                          </a:solidFill>
                          <a:effectLst/>
                          <a:latin typeface="Calibri"/>
                        </a:rPr>
                        <a:t>(Units x % Complete)</a:t>
                      </a:r>
                    </a:p>
                  </a:txBody>
                  <a:tcPr marL="9797" marR="9797" marT="5715" marB="0" anchor="b">
                    <a:lnL>
                      <a:noFill/>
                    </a:lnL>
                    <a:lnR>
                      <a:noFill/>
                    </a:lnR>
                    <a:lnT>
                      <a:noFill/>
                    </a:lnT>
                    <a:lnB>
                      <a:noFill/>
                    </a:lnB>
                  </a:tcPr>
                </a:tc>
                <a:tc hMerge="1">
                  <a:txBody>
                    <a:bodyPr/>
                    <a:lstStyle/>
                    <a:p>
                      <a:endParaRPr lang="en-US"/>
                    </a:p>
                  </a:txBody>
                  <a:tcPr/>
                </a:tc>
                <a:tc>
                  <a:txBody>
                    <a:bodyPr/>
                    <a:lstStyle/>
                    <a:p>
                      <a:pPr algn="ctr" fontAlgn="b"/>
                      <a:r>
                        <a:rPr lang="en-US" sz="1100" b="0" i="0" u="none" strike="noStrike">
                          <a:solidFill>
                            <a:srgbClr val="000000"/>
                          </a:solidFill>
                          <a:effectLst/>
                          <a:latin typeface="Calibri"/>
                        </a:rPr>
                        <a:t>OH</a:t>
                      </a: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a:t>
                      </a:r>
                    </a:p>
                  </a:txBody>
                  <a:tcPr marL="9797" marR="9797"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177165">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797" marR="9797" marT="57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EUP</a:t>
                      </a:r>
                    </a:p>
                  </a:txBody>
                  <a:tcPr marL="9797" marR="9797" marT="5715"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 </a:t>
                      </a:r>
                      <a:endParaRPr lang="en-US" sz="1100" b="0" i="0" u="none" strike="noStrike" dirty="0">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a:t>
                      </a:r>
                    </a:p>
                  </a:txBody>
                  <a:tcPr marL="9797" marR="9797" marT="5715"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  </a:t>
                      </a:r>
                      <a:endParaRPr lang="en-US" sz="1100" b="0" i="0" u="none" strike="noStrike" dirty="0">
                        <a:solidFill>
                          <a:srgbClr val="000000"/>
                        </a:solidFill>
                        <a:effectLst/>
                        <a:latin typeface="Calibri"/>
                      </a:endParaRPr>
                    </a:p>
                  </a:txBody>
                  <a:tcPr marL="9797" marR="9797" marT="5715"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bl>
          </a:graphicData>
        </a:graphic>
      </p:graphicFrame>
      <p:cxnSp>
        <p:nvCxnSpPr>
          <p:cNvPr id="5" name="Straight Arrow Connector 4"/>
          <p:cNvCxnSpPr/>
          <p:nvPr/>
        </p:nvCxnSpPr>
        <p:spPr>
          <a:xfrm>
            <a:off x="4495800" y="2514600"/>
            <a:ext cx="1625600" cy="285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4524375" y="2543175"/>
            <a:ext cx="1422400" cy="14573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53941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60672" cy="1104899"/>
          </a:xfrm>
        </p:spPr>
        <p:txBody>
          <a:bodyPr>
            <a:normAutofit/>
          </a:bodyPr>
          <a:lstStyle/>
          <a:p>
            <a:r>
              <a:rPr lang="en-US" sz="1400" b="1" dirty="0" smtClean="0"/>
              <a:t>To calculate </a:t>
            </a:r>
            <a:br>
              <a:rPr lang="en-US" sz="1400" b="1" dirty="0" smtClean="0"/>
            </a:br>
            <a:r>
              <a:rPr lang="en-US" sz="1400" b="1" dirty="0" smtClean="0"/>
              <a:t>Weighted average Equivalent Units of Production, </a:t>
            </a:r>
            <a:br>
              <a:rPr lang="en-US" sz="1400" b="1" dirty="0" smtClean="0"/>
            </a:br>
            <a:r>
              <a:rPr lang="en-US" sz="1400" b="1" dirty="0" smtClean="0"/>
              <a:t>we use  Transferred out units and Ending WIP units</a:t>
            </a:r>
            <a:endParaRPr lang="en-US" sz="1400" b="1" dirty="0"/>
          </a:p>
        </p:txBody>
      </p:sp>
      <p:graphicFrame>
        <p:nvGraphicFramePr>
          <p:cNvPr id="13" name="Content Placeholder 12"/>
          <p:cNvGraphicFramePr>
            <a:graphicFrameLocks noGrp="1"/>
          </p:cNvGraphicFramePr>
          <p:nvPr>
            <p:ph idx="1"/>
            <p:extLst>
              <p:ext uri="{D42A27DB-BD31-4B8C-83A1-F6EECF244321}">
                <p14:modId xmlns:p14="http://schemas.microsoft.com/office/powerpoint/2010/main" val="766120682"/>
              </p:ext>
            </p:extLst>
          </p:nvPr>
        </p:nvGraphicFramePr>
        <p:xfrm>
          <a:off x="304800" y="2228850"/>
          <a:ext cx="8534399" cy="2916555"/>
        </p:xfrm>
        <a:graphic>
          <a:graphicData uri="http://schemas.openxmlformats.org/drawingml/2006/table">
            <a:tbl>
              <a:tblPr/>
              <a:tblGrid>
                <a:gridCol w="2254925">
                  <a:extLst>
                    <a:ext uri="{9D8B030D-6E8A-4147-A177-3AD203B41FA5}">
                      <a16:colId xmlns:a16="http://schemas.microsoft.com/office/drawing/2014/main" val="20000"/>
                    </a:ext>
                  </a:extLst>
                </a:gridCol>
                <a:gridCol w="490201">
                  <a:extLst>
                    <a:ext uri="{9D8B030D-6E8A-4147-A177-3AD203B41FA5}">
                      <a16:colId xmlns:a16="http://schemas.microsoft.com/office/drawing/2014/main" val="20001"/>
                    </a:ext>
                  </a:extLst>
                </a:gridCol>
                <a:gridCol w="1789233">
                  <a:extLst>
                    <a:ext uri="{9D8B030D-6E8A-4147-A177-3AD203B41FA5}">
                      <a16:colId xmlns:a16="http://schemas.microsoft.com/office/drawing/2014/main" val="20002"/>
                    </a:ext>
                  </a:extLst>
                </a:gridCol>
                <a:gridCol w="1176483">
                  <a:extLst>
                    <a:ext uri="{9D8B030D-6E8A-4147-A177-3AD203B41FA5}">
                      <a16:colId xmlns:a16="http://schemas.microsoft.com/office/drawing/2014/main" val="20003"/>
                    </a:ext>
                  </a:extLst>
                </a:gridCol>
                <a:gridCol w="941185">
                  <a:extLst>
                    <a:ext uri="{9D8B030D-6E8A-4147-A177-3AD203B41FA5}">
                      <a16:colId xmlns:a16="http://schemas.microsoft.com/office/drawing/2014/main" val="20004"/>
                    </a:ext>
                  </a:extLst>
                </a:gridCol>
                <a:gridCol w="941185">
                  <a:extLst>
                    <a:ext uri="{9D8B030D-6E8A-4147-A177-3AD203B41FA5}">
                      <a16:colId xmlns:a16="http://schemas.microsoft.com/office/drawing/2014/main" val="20005"/>
                    </a:ext>
                  </a:extLst>
                </a:gridCol>
                <a:gridCol w="941187">
                  <a:extLst>
                    <a:ext uri="{9D8B030D-6E8A-4147-A177-3AD203B41FA5}">
                      <a16:colId xmlns:a16="http://schemas.microsoft.com/office/drawing/2014/main" val="20006"/>
                    </a:ext>
                  </a:extLst>
                </a:gridCol>
              </a:tblGrid>
              <a:tr h="171450">
                <a:tc>
                  <a:txBody>
                    <a:bodyPr/>
                    <a:lstStyle/>
                    <a:p>
                      <a:pPr algn="l" fontAlgn="b"/>
                      <a:endParaRPr lang="en-US" sz="1100" b="0" i="0" u="none" strike="noStrike" dirty="0">
                        <a:solidFill>
                          <a:srgbClr val="000000"/>
                        </a:solidFill>
                        <a:effectLst/>
                        <a:latin typeface="Calibri"/>
                      </a:endParaRPr>
                    </a:p>
                  </a:txBody>
                  <a:tcPr marL="10160" marR="10160"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Units</a:t>
                      </a:r>
                    </a:p>
                  </a:txBody>
                  <a:tcPr marL="10160" marR="10160"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10160" marR="10160" marT="5715" marB="0" anchor="b">
                    <a:lnL>
                      <a:noFill/>
                    </a:lnL>
                    <a:lnR w="6350" cap="flat" cmpd="sng" algn="ctr">
                      <a:solidFill>
                        <a:srgbClr val="000000"/>
                      </a:solidFill>
                      <a:prstDash val="solid"/>
                      <a:round/>
                      <a:headEnd type="none" w="med" len="med"/>
                      <a:tailEnd type="none" w="med" len="med"/>
                    </a:lnR>
                    <a:lnT>
                      <a:noFill/>
                    </a:lnT>
                    <a:lnB>
                      <a:noFill/>
                    </a:lnB>
                  </a:tcPr>
                </a:tc>
                <a:tc gridSpan="3">
                  <a:txBody>
                    <a:bodyPr/>
                    <a:lstStyle/>
                    <a:p>
                      <a:pPr algn="ctr" fontAlgn="ctr"/>
                      <a:r>
                        <a:rPr lang="en-US" sz="1100" b="0" i="0" u="none" strike="noStrike">
                          <a:solidFill>
                            <a:srgbClr val="000000"/>
                          </a:solidFill>
                          <a:effectLst/>
                          <a:latin typeface="Calibri"/>
                        </a:rPr>
                        <a:t>Percentage Complete</a:t>
                      </a:r>
                    </a:p>
                  </a:txBody>
                  <a:tcPr marL="10160" marR="10160" marT="5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71450">
                <a:tc>
                  <a:txBody>
                    <a:bodyPr/>
                    <a:lstStyle/>
                    <a:p>
                      <a:pPr algn="l" fontAlgn="b"/>
                      <a:endParaRPr lang="en-US" sz="1100" b="0" i="0" u="none" strike="noStrike" dirty="0">
                        <a:solidFill>
                          <a:srgbClr val="000000"/>
                        </a:solidFill>
                        <a:effectLst/>
                        <a:latin typeface="Calibri"/>
                      </a:endParaRPr>
                    </a:p>
                  </a:txBody>
                  <a:tcPr marL="10160" marR="10160"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10160" marR="10160"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10160" marR="10160"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10160" marR="10160" marT="571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a:solidFill>
                          <a:srgbClr val="000000"/>
                        </a:solidFill>
                        <a:effectLst/>
                        <a:latin typeface="Calibri"/>
                      </a:endParaRPr>
                    </a:p>
                  </a:txBody>
                  <a:tcPr marL="10160" marR="10160" marT="571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a:solidFill>
                          <a:srgbClr val="000000"/>
                        </a:solidFill>
                        <a:effectLst/>
                        <a:latin typeface="Calibri"/>
                      </a:endParaRPr>
                    </a:p>
                  </a:txBody>
                  <a:tcPr marL="10160" marR="10160" marT="571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171450">
                <a:tc>
                  <a:txBody>
                    <a:bodyPr/>
                    <a:lstStyle/>
                    <a:p>
                      <a:pPr algn="l" fontAlgn="b"/>
                      <a:endParaRPr lang="en-US" sz="1100" b="0" i="0" u="none" strike="noStrike" dirty="0">
                        <a:solidFill>
                          <a:srgbClr val="000000"/>
                        </a:solidFill>
                        <a:effectLst/>
                        <a:latin typeface="Calibri"/>
                      </a:endParaRPr>
                    </a:p>
                  </a:txBody>
                  <a:tcPr marL="10160" marR="10160"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a:endParaRPr>
                    </a:p>
                  </a:txBody>
                  <a:tcPr marL="10160" marR="10160" marT="57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DM</a:t>
                      </a:r>
                    </a:p>
                  </a:txBody>
                  <a:tcPr marL="10160" marR="10160" marT="57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DL</a:t>
                      </a:r>
                    </a:p>
                  </a:txBody>
                  <a:tcPr marL="10160" marR="10160" marT="57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OH</a:t>
                      </a:r>
                    </a:p>
                  </a:txBody>
                  <a:tcPr marL="10160" marR="10160" marT="571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71450">
                <a:tc>
                  <a:txBody>
                    <a:bodyPr/>
                    <a:lstStyle/>
                    <a:p>
                      <a:pPr algn="l" fontAlgn="b"/>
                      <a:r>
                        <a:rPr lang="en-US" sz="1100" b="0" i="0" u="none" strike="noStrike" dirty="0">
                          <a:solidFill>
                            <a:srgbClr val="000000"/>
                          </a:solidFill>
                          <a:effectLst/>
                          <a:latin typeface="Calibri"/>
                        </a:rPr>
                        <a:t>Transferred out</a:t>
                      </a:r>
                    </a:p>
                  </a:txBody>
                  <a:tcPr marL="10160" marR="10160" marT="5715"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a:endParaRPr>
                    </a:p>
                  </a:txBody>
                  <a:tcPr marL="10160" marR="10160" marT="571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             370,000</a:t>
                      </a:r>
                      <a:endParaRPr lang="en-US" sz="1100" b="0" i="0" u="none" strike="noStrike" dirty="0">
                        <a:solidFill>
                          <a:srgbClr val="000000"/>
                        </a:solidFill>
                        <a:effectLst/>
                        <a:latin typeface="Calibri"/>
                      </a:endParaRPr>
                    </a:p>
                  </a:txBody>
                  <a:tcPr marL="10160" marR="10160"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dirty="0">
                        <a:solidFill>
                          <a:srgbClr val="000000"/>
                        </a:solidFill>
                        <a:effectLst/>
                        <a:latin typeface="Calibri"/>
                      </a:endParaRPr>
                    </a:p>
                  </a:txBody>
                  <a:tcPr marL="10160" marR="10160"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100%</a:t>
                      </a:r>
                    </a:p>
                  </a:txBody>
                  <a:tcPr marL="10160" marR="10160"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Calibri"/>
                        </a:rPr>
                        <a:t>100%</a:t>
                      </a:r>
                      <a:r>
                        <a:rPr lang="en-US" sz="1100" b="0" i="0" u="none" strike="noStrike" dirty="0">
                          <a:solidFill>
                            <a:srgbClr val="000000"/>
                          </a:solidFill>
                          <a:effectLst/>
                          <a:latin typeface="Calibri"/>
                        </a:rPr>
                        <a:t> </a:t>
                      </a:r>
                    </a:p>
                  </a:txBody>
                  <a:tcPr marL="10160" marR="10160"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100%</a:t>
                      </a:r>
                      <a:endParaRPr lang="en-US" sz="1100" b="0" i="0" u="none" strike="noStrike" dirty="0">
                        <a:solidFill>
                          <a:srgbClr val="000000"/>
                        </a:solidFill>
                        <a:effectLst/>
                        <a:latin typeface="Calibri"/>
                      </a:endParaRPr>
                    </a:p>
                  </a:txBody>
                  <a:tcPr marL="10160" marR="10160"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71450">
                <a:tc>
                  <a:txBody>
                    <a:bodyPr/>
                    <a:lstStyle/>
                    <a:p>
                      <a:pPr algn="l" fontAlgn="b"/>
                      <a:r>
                        <a:rPr lang="en-US" sz="1100" b="0" i="0" u="none" strike="noStrike" dirty="0">
                          <a:solidFill>
                            <a:srgbClr val="000000"/>
                          </a:solidFill>
                          <a:effectLst/>
                          <a:latin typeface="Calibri"/>
                        </a:rPr>
                        <a:t>Ending WIP</a:t>
                      </a:r>
                    </a:p>
                  </a:txBody>
                  <a:tcPr marL="10160" marR="10160"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               80,000</a:t>
                      </a:r>
                      <a:endParaRPr lang="en-US" sz="1100" b="0" i="0" u="none" strike="noStrike" dirty="0">
                        <a:solidFill>
                          <a:srgbClr val="000000"/>
                        </a:solidFill>
                        <a:effectLst/>
                        <a:latin typeface="Calibri"/>
                      </a:endParaRPr>
                    </a:p>
                  </a:txBody>
                  <a:tcPr marL="10160" marR="10160"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dirty="0">
                        <a:solidFill>
                          <a:srgbClr val="000000"/>
                        </a:solidFill>
                        <a:effectLst/>
                        <a:latin typeface="Calibri"/>
                      </a:endParaRPr>
                    </a:p>
                  </a:txBody>
                  <a:tcPr marL="10160" marR="10160"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50%</a:t>
                      </a:r>
                      <a:endParaRPr lang="en-US" sz="1100" b="0" i="0" u="none" strike="noStrike" dirty="0">
                        <a:solidFill>
                          <a:srgbClr val="000000"/>
                        </a:solidFill>
                        <a:effectLst/>
                        <a:latin typeface="Calibri"/>
                      </a:endParaRPr>
                    </a:p>
                  </a:txBody>
                  <a:tcPr marL="10160" marR="10160"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25%</a:t>
                      </a:r>
                      <a:endParaRPr lang="en-US" sz="1100" b="0" i="0" u="none" strike="noStrike" dirty="0">
                        <a:solidFill>
                          <a:srgbClr val="000000"/>
                        </a:solidFill>
                        <a:effectLst/>
                        <a:latin typeface="Calibri"/>
                      </a:endParaRPr>
                    </a:p>
                  </a:txBody>
                  <a:tcPr marL="10160" marR="10160"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25%</a:t>
                      </a:r>
                      <a:endParaRPr lang="en-US" sz="1100" b="0" i="0" u="none" strike="noStrike" dirty="0">
                        <a:solidFill>
                          <a:srgbClr val="000000"/>
                        </a:solidFill>
                        <a:effectLst/>
                        <a:latin typeface="Calibri"/>
                      </a:endParaRPr>
                    </a:p>
                  </a:txBody>
                  <a:tcPr marL="10160" marR="10160"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71450">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a:solidFill>
                          <a:srgbClr val="000000"/>
                        </a:solidFill>
                        <a:effectLst/>
                        <a:latin typeface="Calibri"/>
                      </a:endParaRPr>
                    </a:p>
                  </a:txBody>
                  <a:tcPr marL="10160" marR="10160"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85775">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a:noFill/>
                    </a:lnR>
                    <a:lnT>
                      <a:noFill/>
                    </a:lnT>
                    <a:lnB>
                      <a:noFill/>
                    </a:lnB>
                  </a:tcPr>
                </a:tc>
                <a:tc>
                  <a:txBody>
                    <a:bodyPr/>
                    <a:lstStyle/>
                    <a:p>
                      <a:pPr algn="ctr" fontAlgn="b"/>
                      <a:endParaRPr lang="en-US" sz="1100" b="0" i="0" u="none" strike="noStrike" dirty="0">
                        <a:solidFill>
                          <a:srgbClr val="000000"/>
                        </a:solidFill>
                        <a:effectLst/>
                        <a:latin typeface="Calibri"/>
                      </a:endParaRPr>
                    </a:p>
                  </a:txBody>
                  <a:tcPr marL="10160" marR="10160" marT="5715" marB="0" anchor="b">
                    <a:lnL>
                      <a:noFill/>
                    </a:lnL>
                    <a:lnR w="6350" cap="flat" cmpd="sng" algn="ctr">
                      <a:solidFill>
                        <a:srgbClr val="000000"/>
                      </a:solidFill>
                      <a:prstDash val="solid"/>
                      <a:round/>
                      <a:headEnd type="none" w="med" len="med"/>
                      <a:tailEnd type="none" w="med" len="med"/>
                    </a:lnR>
                    <a:lnT>
                      <a:noFill/>
                    </a:lnT>
                    <a:lnB>
                      <a:noFill/>
                    </a:lnB>
                  </a:tcPr>
                </a:tc>
                <a:tc gridSpan="3">
                  <a:txBody>
                    <a:bodyPr/>
                    <a:lstStyle/>
                    <a:p>
                      <a:pPr algn="ctr" fontAlgn="b"/>
                      <a:r>
                        <a:rPr lang="en-US" sz="1100" b="0" i="0" u="none" strike="noStrike" dirty="0" smtClean="0">
                          <a:solidFill>
                            <a:srgbClr val="000000"/>
                          </a:solidFill>
                          <a:effectLst/>
                          <a:latin typeface="Calibri"/>
                        </a:rPr>
                        <a:t>Calculation </a:t>
                      </a:r>
                      <a:r>
                        <a:rPr lang="en-US" sz="1100" b="0" i="0" u="none" strike="noStrike" dirty="0">
                          <a:solidFill>
                            <a:srgbClr val="000000"/>
                          </a:solidFill>
                          <a:effectLst/>
                          <a:latin typeface="Calibri"/>
                        </a:rPr>
                        <a:t>of Weighted </a:t>
                      </a:r>
                      <a:r>
                        <a:rPr lang="en-US" sz="1100" b="0" i="0" u="none" strike="noStrike" dirty="0" err="1">
                          <a:solidFill>
                            <a:srgbClr val="000000"/>
                          </a:solidFill>
                          <a:effectLst/>
                          <a:latin typeface="Calibri"/>
                        </a:rPr>
                        <a:t>Avg</a:t>
                      </a:r>
                      <a:r>
                        <a:rPr lang="en-US" sz="1100" b="0" i="0" u="none" strike="noStrike" dirty="0">
                          <a:solidFill>
                            <a:srgbClr val="000000"/>
                          </a:solidFill>
                          <a:effectLst/>
                          <a:latin typeface="Calibri"/>
                        </a:rPr>
                        <a:t> Equivalent Units of Production (EUP)</a:t>
                      </a:r>
                    </a:p>
                  </a:txBody>
                  <a:tcPr marL="10160" marR="10160"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6"/>
                  </a:ext>
                </a:extLst>
              </a:tr>
              <a:tr h="171450">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10160" marR="10160"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dirty="0">
                        <a:solidFill>
                          <a:srgbClr val="000000"/>
                        </a:solidFill>
                        <a:effectLst/>
                        <a:latin typeface="Calibri"/>
                      </a:endParaRPr>
                    </a:p>
                  </a:txBody>
                  <a:tcPr marL="10160" marR="10160" marT="571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7"/>
                  </a:ext>
                </a:extLst>
              </a:tr>
              <a:tr h="171450">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10160" marR="10160" marT="57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DM</a:t>
                      </a:r>
                    </a:p>
                  </a:txBody>
                  <a:tcPr marL="10160" marR="10160" marT="57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DL</a:t>
                      </a:r>
                    </a:p>
                  </a:txBody>
                  <a:tcPr marL="10160" marR="10160" marT="57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OH</a:t>
                      </a:r>
                    </a:p>
                  </a:txBody>
                  <a:tcPr marL="10160" marR="10160" marT="571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71450">
                <a:tc>
                  <a:txBody>
                    <a:bodyPr/>
                    <a:lstStyle/>
                    <a:p>
                      <a:pPr algn="l" fontAlgn="b"/>
                      <a:r>
                        <a:rPr lang="en-US" sz="1100" b="0" i="0" u="none" strike="noStrike">
                          <a:solidFill>
                            <a:srgbClr val="000000"/>
                          </a:solidFill>
                          <a:effectLst/>
                          <a:latin typeface="Calibri"/>
                        </a:rPr>
                        <a:t>Transferred out</a:t>
                      </a:r>
                    </a:p>
                  </a:txBody>
                  <a:tcPr marL="10160" marR="10160" marT="5715" marB="0" anchor="b">
                    <a:lnL>
                      <a:noFill/>
                    </a:lnL>
                    <a:lnR>
                      <a:noFill/>
                    </a:lnR>
                    <a:lnT>
                      <a:noFill/>
                    </a:lnT>
                    <a:lnB>
                      <a:noFill/>
                    </a:lnB>
                  </a:tcPr>
                </a:tc>
                <a:tc gridSpan="3">
                  <a:txBody>
                    <a:bodyPr/>
                    <a:lstStyle/>
                    <a:p>
                      <a:pPr algn="l" fontAlgn="b"/>
                      <a:r>
                        <a:rPr lang="en-US" sz="1100" b="0" i="0" u="none" strike="noStrike">
                          <a:solidFill>
                            <a:srgbClr val="000000"/>
                          </a:solidFill>
                          <a:effectLst/>
                          <a:latin typeface="Calibri"/>
                        </a:rPr>
                        <a:t>(Units x % Complete)</a:t>
                      </a:r>
                    </a:p>
                  </a:txBody>
                  <a:tcPr marL="10160" marR="10160" marT="5715"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a:txBody>
                    <a:bodyPr/>
                    <a:lstStyle/>
                    <a:p>
                      <a:pPr algn="l"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370,000   </a:t>
                      </a:r>
                      <a:endParaRPr lang="en-US" sz="1100" b="0" i="0" u="none" strike="noStrike" dirty="0">
                        <a:solidFill>
                          <a:srgbClr val="000000"/>
                        </a:solidFill>
                        <a:effectLst/>
                        <a:latin typeface="Calibri"/>
                      </a:endParaRPr>
                    </a:p>
                  </a:txBody>
                  <a:tcPr marL="10160" marR="10160"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370,000 </a:t>
                      </a:r>
                      <a:endParaRPr lang="en-US" sz="1100" b="0" i="0" u="none" strike="noStrike" dirty="0">
                        <a:solidFill>
                          <a:srgbClr val="000000"/>
                        </a:solidFill>
                        <a:effectLst/>
                        <a:latin typeface="Calibri"/>
                      </a:endParaRPr>
                    </a:p>
                  </a:txBody>
                  <a:tcPr marL="10160" marR="10160"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370,000  </a:t>
                      </a:r>
                      <a:endParaRPr lang="en-US" sz="1100" b="0" i="0" u="none" strike="noStrike" dirty="0">
                        <a:solidFill>
                          <a:srgbClr val="000000"/>
                        </a:solidFill>
                        <a:effectLst/>
                        <a:latin typeface="Calibri"/>
                      </a:endParaRPr>
                    </a:p>
                  </a:txBody>
                  <a:tcPr marL="10160" marR="10160"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171450">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10160" marR="10160"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0"/>
                  </a:ext>
                </a:extLst>
              </a:tr>
              <a:tr h="171450">
                <a:tc>
                  <a:txBody>
                    <a:bodyPr/>
                    <a:lstStyle/>
                    <a:p>
                      <a:pPr algn="l" fontAlgn="b"/>
                      <a:r>
                        <a:rPr lang="en-US" sz="1100" b="0" i="0" u="none" strike="noStrike">
                          <a:solidFill>
                            <a:srgbClr val="000000"/>
                          </a:solidFill>
                          <a:effectLst/>
                          <a:latin typeface="Calibri"/>
                        </a:rPr>
                        <a:t>Ending WIP</a:t>
                      </a:r>
                    </a:p>
                  </a:txBody>
                  <a:tcPr marL="10160" marR="10160" marT="5715" marB="0" anchor="b">
                    <a:lnL>
                      <a:noFill/>
                    </a:lnL>
                    <a:lnR>
                      <a:noFill/>
                    </a:lnR>
                    <a:lnT>
                      <a:noFill/>
                    </a:lnT>
                    <a:lnB>
                      <a:noFill/>
                    </a:lnB>
                  </a:tcPr>
                </a:tc>
                <a:tc gridSpan="2">
                  <a:txBody>
                    <a:bodyPr/>
                    <a:lstStyle/>
                    <a:p>
                      <a:pPr algn="l" fontAlgn="b"/>
                      <a:r>
                        <a:rPr lang="en-US" sz="1100" b="0" i="0" u="none" strike="noStrike">
                          <a:solidFill>
                            <a:srgbClr val="000000"/>
                          </a:solidFill>
                          <a:effectLst/>
                          <a:latin typeface="Calibri"/>
                        </a:rPr>
                        <a:t>(Units x % Complete)</a:t>
                      </a:r>
                    </a:p>
                  </a:txBody>
                  <a:tcPr marL="10160" marR="10160" marT="5715" marB="0" anchor="b">
                    <a:lnL>
                      <a:noFill/>
                    </a:lnL>
                    <a:lnR>
                      <a:noFill/>
                    </a:lnR>
                    <a:lnT>
                      <a:noFill/>
                    </a:lnT>
                    <a:lnB>
                      <a:noFill/>
                    </a:lnB>
                  </a:tcPr>
                </a:tc>
                <a:tc hMerge="1">
                  <a:txBody>
                    <a:bodyPr/>
                    <a:lstStyle/>
                    <a:p>
                      <a:endParaRPr lang="en-US"/>
                    </a:p>
                  </a:txBody>
                  <a:tcPr/>
                </a:tc>
                <a:tc>
                  <a:txBody>
                    <a:bodyPr/>
                    <a:lstStyle/>
                    <a:p>
                      <a:pPr algn="ctr" fontAlgn="b"/>
                      <a:r>
                        <a:rPr lang="en-US" sz="1100" b="0" i="0" u="none" strike="noStrike">
                          <a:solidFill>
                            <a:srgbClr val="000000"/>
                          </a:solidFill>
                          <a:effectLst/>
                          <a:latin typeface="Calibri"/>
                        </a:rPr>
                        <a:t>DM</a:t>
                      </a:r>
                    </a:p>
                  </a:txBody>
                  <a:tcPr marL="10160" marR="10160" marT="571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40,000   </a:t>
                      </a:r>
                      <a:endParaRPr lang="en-US" sz="1100" b="0" i="0" u="none" strike="noStrike" dirty="0">
                        <a:solidFill>
                          <a:srgbClr val="000000"/>
                        </a:solidFill>
                        <a:effectLst/>
                        <a:latin typeface="Calibri"/>
                      </a:endParaRPr>
                    </a:p>
                  </a:txBody>
                  <a:tcPr marL="10160" marR="10160"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10160" marR="10160" marT="571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a:noFill/>
                    </a:lnR>
                    <a:lnT>
                      <a:noFill/>
                    </a:lnT>
                    <a:lnB>
                      <a:noFill/>
                    </a:lnB>
                  </a:tcPr>
                </a:tc>
                <a:extLst>
                  <a:ext uri="{0D108BD9-81ED-4DB2-BD59-A6C34878D82A}">
                    <a16:rowId xmlns:a16="http://schemas.microsoft.com/office/drawing/2014/main" val="10011"/>
                  </a:ext>
                </a:extLst>
              </a:tr>
              <a:tr h="171450">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a:noFill/>
                    </a:lnR>
                    <a:lnT>
                      <a:noFill/>
                    </a:lnT>
                    <a:lnB>
                      <a:noFill/>
                    </a:lnB>
                  </a:tcPr>
                </a:tc>
                <a:tc gridSpan="2">
                  <a:txBody>
                    <a:bodyPr/>
                    <a:lstStyle/>
                    <a:p>
                      <a:pPr algn="l" fontAlgn="b"/>
                      <a:r>
                        <a:rPr lang="en-US" sz="1100" b="0" i="0" u="none" strike="noStrike">
                          <a:solidFill>
                            <a:srgbClr val="000000"/>
                          </a:solidFill>
                          <a:effectLst/>
                          <a:latin typeface="Calibri"/>
                        </a:rPr>
                        <a:t>(Units x % Complete)</a:t>
                      </a:r>
                    </a:p>
                  </a:txBody>
                  <a:tcPr marL="10160" marR="10160" marT="5715" marB="0" anchor="b">
                    <a:lnL>
                      <a:noFill/>
                    </a:lnL>
                    <a:lnR>
                      <a:noFill/>
                    </a:lnR>
                    <a:lnT>
                      <a:noFill/>
                    </a:lnT>
                    <a:lnB>
                      <a:noFill/>
                    </a:lnB>
                  </a:tcPr>
                </a:tc>
                <a:tc hMerge="1">
                  <a:txBody>
                    <a:bodyPr/>
                    <a:lstStyle/>
                    <a:p>
                      <a:endParaRPr lang="en-US"/>
                    </a:p>
                  </a:txBody>
                  <a:tcPr/>
                </a:tc>
                <a:tc>
                  <a:txBody>
                    <a:bodyPr/>
                    <a:lstStyle/>
                    <a:p>
                      <a:pPr algn="ctr" fontAlgn="b"/>
                      <a:r>
                        <a:rPr lang="en-US" sz="1100" b="0" i="0" u="none" strike="noStrike">
                          <a:solidFill>
                            <a:srgbClr val="000000"/>
                          </a:solidFill>
                          <a:effectLst/>
                          <a:latin typeface="Calibri"/>
                        </a:rPr>
                        <a:t>DL</a:t>
                      </a:r>
                    </a:p>
                  </a:txBody>
                  <a:tcPr marL="10160" marR="10160"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 20,000  </a:t>
                      </a:r>
                      <a:endParaRPr lang="en-US" sz="1100" b="0" i="0" u="none" strike="noStrike" dirty="0">
                        <a:solidFill>
                          <a:srgbClr val="000000"/>
                        </a:solidFill>
                        <a:effectLst/>
                        <a:latin typeface="Calibri"/>
                      </a:endParaRPr>
                    </a:p>
                  </a:txBody>
                  <a:tcPr marL="10160" marR="10160"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10160" marR="10160" marT="571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171450">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a:noFill/>
                    </a:lnR>
                    <a:lnT>
                      <a:noFill/>
                    </a:lnT>
                    <a:lnB>
                      <a:noFill/>
                    </a:lnB>
                  </a:tcPr>
                </a:tc>
                <a:tc gridSpan="2">
                  <a:txBody>
                    <a:bodyPr/>
                    <a:lstStyle/>
                    <a:p>
                      <a:pPr algn="l" fontAlgn="b"/>
                      <a:r>
                        <a:rPr lang="en-US" sz="1100" b="0" i="0" u="none" strike="noStrike">
                          <a:solidFill>
                            <a:srgbClr val="000000"/>
                          </a:solidFill>
                          <a:effectLst/>
                          <a:latin typeface="Calibri"/>
                        </a:rPr>
                        <a:t>(Units x % Complete)</a:t>
                      </a:r>
                    </a:p>
                  </a:txBody>
                  <a:tcPr marL="10160" marR="10160" marT="5715" marB="0" anchor="b">
                    <a:lnL>
                      <a:noFill/>
                    </a:lnL>
                    <a:lnR>
                      <a:noFill/>
                    </a:lnR>
                    <a:lnT>
                      <a:noFill/>
                    </a:lnT>
                    <a:lnB>
                      <a:noFill/>
                    </a:lnB>
                  </a:tcPr>
                </a:tc>
                <a:tc hMerge="1">
                  <a:txBody>
                    <a:bodyPr/>
                    <a:lstStyle/>
                    <a:p>
                      <a:endParaRPr lang="en-US"/>
                    </a:p>
                  </a:txBody>
                  <a:tcPr/>
                </a:tc>
                <a:tc>
                  <a:txBody>
                    <a:bodyPr/>
                    <a:lstStyle/>
                    <a:p>
                      <a:pPr algn="ctr" fontAlgn="b"/>
                      <a:r>
                        <a:rPr lang="en-US" sz="1100" b="0" i="0" u="none" strike="noStrike">
                          <a:solidFill>
                            <a:srgbClr val="000000"/>
                          </a:solidFill>
                          <a:effectLst/>
                          <a:latin typeface="Calibri"/>
                        </a:rPr>
                        <a:t>OH</a:t>
                      </a:r>
                    </a:p>
                  </a:txBody>
                  <a:tcPr marL="10160" marR="10160"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a:t>
                      </a:r>
                    </a:p>
                  </a:txBody>
                  <a:tcPr marL="10160" marR="10160"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177165">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EUP</a:t>
                      </a:r>
                    </a:p>
                  </a:txBody>
                  <a:tcPr marL="10160" marR="10160" marT="5715"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 </a:t>
                      </a:r>
                      <a:endParaRPr lang="en-US" sz="1100" b="0" i="0" u="none" strike="noStrike" dirty="0">
                        <a:solidFill>
                          <a:srgbClr val="000000"/>
                        </a:solidFill>
                        <a:effectLst/>
                        <a:latin typeface="Calibri"/>
                      </a:endParaRPr>
                    </a:p>
                  </a:txBody>
                  <a:tcPr marL="10160" marR="10160" marT="5715"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a:t>
                      </a:r>
                    </a:p>
                  </a:txBody>
                  <a:tcPr marL="10160" marR="10160" marT="5715"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  </a:t>
                      </a:r>
                      <a:endParaRPr lang="en-US" sz="1100" b="0" i="0" u="none" strike="noStrike" dirty="0">
                        <a:solidFill>
                          <a:srgbClr val="000000"/>
                        </a:solidFill>
                        <a:effectLst/>
                        <a:latin typeface="Calibri"/>
                      </a:endParaRPr>
                    </a:p>
                  </a:txBody>
                  <a:tcPr marL="10160" marR="10160" marT="5715"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bl>
          </a:graphicData>
        </a:graphic>
      </p:graphicFrame>
      <p:cxnSp>
        <p:nvCxnSpPr>
          <p:cNvPr id="5" name="Straight Arrow Connector 4"/>
          <p:cNvCxnSpPr/>
          <p:nvPr/>
        </p:nvCxnSpPr>
        <p:spPr>
          <a:xfrm>
            <a:off x="4673600" y="3000375"/>
            <a:ext cx="2540000" cy="285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4775200" y="3065044"/>
            <a:ext cx="2438400" cy="16212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404020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60672" cy="1104899"/>
          </a:xfrm>
        </p:spPr>
        <p:txBody>
          <a:bodyPr>
            <a:normAutofit/>
          </a:bodyPr>
          <a:lstStyle/>
          <a:p>
            <a:r>
              <a:rPr lang="en-US" sz="1400" b="1" dirty="0" smtClean="0"/>
              <a:t>To calculate </a:t>
            </a:r>
            <a:br>
              <a:rPr lang="en-US" sz="1400" b="1" dirty="0" smtClean="0"/>
            </a:br>
            <a:r>
              <a:rPr lang="en-US" sz="1400" b="1" dirty="0" smtClean="0"/>
              <a:t>Weighted average Equivalent Units of Production, </a:t>
            </a:r>
            <a:br>
              <a:rPr lang="en-US" sz="1400" b="1" dirty="0" smtClean="0"/>
            </a:br>
            <a:r>
              <a:rPr lang="en-US" sz="1400" b="1" dirty="0" smtClean="0"/>
              <a:t>we use  Transferred out units and Ending WIP units</a:t>
            </a:r>
            <a:endParaRPr lang="en-US" sz="1400" b="1" dirty="0"/>
          </a:p>
        </p:txBody>
      </p:sp>
      <p:graphicFrame>
        <p:nvGraphicFramePr>
          <p:cNvPr id="13" name="Content Placeholder 12"/>
          <p:cNvGraphicFramePr>
            <a:graphicFrameLocks noGrp="1"/>
          </p:cNvGraphicFramePr>
          <p:nvPr>
            <p:ph idx="1"/>
            <p:extLst>
              <p:ext uri="{D42A27DB-BD31-4B8C-83A1-F6EECF244321}">
                <p14:modId xmlns:p14="http://schemas.microsoft.com/office/powerpoint/2010/main" val="2123065729"/>
              </p:ext>
            </p:extLst>
          </p:nvPr>
        </p:nvGraphicFramePr>
        <p:xfrm>
          <a:off x="304800" y="2228850"/>
          <a:ext cx="8534399" cy="2916555"/>
        </p:xfrm>
        <a:graphic>
          <a:graphicData uri="http://schemas.openxmlformats.org/drawingml/2006/table">
            <a:tbl>
              <a:tblPr/>
              <a:tblGrid>
                <a:gridCol w="2254925">
                  <a:extLst>
                    <a:ext uri="{9D8B030D-6E8A-4147-A177-3AD203B41FA5}">
                      <a16:colId xmlns:a16="http://schemas.microsoft.com/office/drawing/2014/main" val="20000"/>
                    </a:ext>
                  </a:extLst>
                </a:gridCol>
                <a:gridCol w="490201">
                  <a:extLst>
                    <a:ext uri="{9D8B030D-6E8A-4147-A177-3AD203B41FA5}">
                      <a16:colId xmlns:a16="http://schemas.microsoft.com/office/drawing/2014/main" val="20001"/>
                    </a:ext>
                  </a:extLst>
                </a:gridCol>
                <a:gridCol w="1789233">
                  <a:extLst>
                    <a:ext uri="{9D8B030D-6E8A-4147-A177-3AD203B41FA5}">
                      <a16:colId xmlns:a16="http://schemas.microsoft.com/office/drawing/2014/main" val="20002"/>
                    </a:ext>
                  </a:extLst>
                </a:gridCol>
                <a:gridCol w="1176483">
                  <a:extLst>
                    <a:ext uri="{9D8B030D-6E8A-4147-A177-3AD203B41FA5}">
                      <a16:colId xmlns:a16="http://schemas.microsoft.com/office/drawing/2014/main" val="20003"/>
                    </a:ext>
                  </a:extLst>
                </a:gridCol>
                <a:gridCol w="941185">
                  <a:extLst>
                    <a:ext uri="{9D8B030D-6E8A-4147-A177-3AD203B41FA5}">
                      <a16:colId xmlns:a16="http://schemas.microsoft.com/office/drawing/2014/main" val="20004"/>
                    </a:ext>
                  </a:extLst>
                </a:gridCol>
                <a:gridCol w="941185">
                  <a:extLst>
                    <a:ext uri="{9D8B030D-6E8A-4147-A177-3AD203B41FA5}">
                      <a16:colId xmlns:a16="http://schemas.microsoft.com/office/drawing/2014/main" val="20005"/>
                    </a:ext>
                  </a:extLst>
                </a:gridCol>
                <a:gridCol w="941187">
                  <a:extLst>
                    <a:ext uri="{9D8B030D-6E8A-4147-A177-3AD203B41FA5}">
                      <a16:colId xmlns:a16="http://schemas.microsoft.com/office/drawing/2014/main" val="20006"/>
                    </a:ext>
                  </a:extLst>
                </a:gridCol>
              </a:tblGrid>
              <a:tr h="171450">
                <a:tc>
                  <a:txBody>
                    <a:bodyPr/>
                    <a:lstStyle/>
                    <a:p>
                      <a:pPr algn="l" fontAlgn="b"/>
                      <a:endParaRPr lang="en-US" sz="1100" b="0" i="0" u="none" strike="noStrike" dirty="0">
                        <a:solidFill>
                          <a:srgbClr val="000000"/>
                        </a:solidFill>
                        <a:effectLst/>
                        <a:latin typeface="Calibri"/>
                      </a:endParaRPr>
                    </a:p>
                  </a:txBody>
                  <a:tcPr marL="10160" marR="10160"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Units</a:t>
                      </a:r>
                    </a:p>
                  </a:txBody>
                  <a:tcPr marL="10160" marR="10160"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10160" marR="10160" marT="5715" marB="0" anchor="b">
                    <a:lnL>
                      <a:noFill/>
                    </a:lnL>
                    <a:lnR w="6350" cap="flat" cmpd="sng" algn="ctr">
                      <a:solidFill>
                        <a:srgbClr val="000000"/>
                      </a:solidFill>
                      <a:prstDash val="solid"/>
                      <a:round/>
                      <a:headEnd type="none" w="med" len="med"/>
                      <a:tailEnd type="none" w="med" len="med"/>
                    </a:lnR>
                    <a:lnT>
                      <a:noFill/>
                    </a:lnT>
                    <a:lnB>
                      <a:noFill/>
                    </a:lnB>
                  </a:tcPr>
                </a:tc>
                <a:tc gridSpan="3">
                  <a:txBody>
                    <a:bodyPr/>
                    <a:lstStyle/>
                    <a:p>
                      <a:pPr algn="ctr" fontAlgn="ctr"/>
                      <a:r>
                        <a:rPr lang="en-US" sz="1100" b="0" i="0" u="none" strike="noStrike">
                          <a:solidFill>
                            <a:srgbClr val="000000"/>
                          </a:solidFill>
                          <a:effectLst/>
                          <a:latin typeface="Calibri"/>
                        </a:rPr>
                        <a:t>Percentage Complete</a:t>
                      </a:r>
                    </a:p>
                  </a:txBody>
                  <a:tcPr marL="10160" marR="10160" marT="5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71450">
                <a:tc>
                  <a:txBody>
                    <a:bodyPr/>
                    <a:lstStyle/>
                    <a:p>
                      <a:pPr algn="l" fontAlgn="b"/>
                      <a:endParaRPr lang="en-US" sz="1100" b="0" i="0" u="none" strike="noStrike" dirty="0">
                        <a:solidFill>
                          <a:srgbClr val="000000"/>
                        </a:solidFill>
                        <a:effectLst/>
                        <a:latin typeface="Calibri"/>
                      </a:endParaRPr>
                    </a:p>
                  </a:txBody>
                  <a:tcPr marL="10160" marR="10160"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10160" marR="10160"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10160" marR="10160"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10160" marR="10160" marT="571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a:solidFill>
                          <a:srgbClr val="000000"/>
                        </a:solidFill>
                        <a:effectLst/>
                        <a:latin typeface="Calibri"/>
                      </a:endParaRPr>
                    </a:p>
                  </a:txBody>
                  <a:tcPr marL="10160" marR="10160" marT="571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a:solidFill>
                          <a:srgbClr val="000000"/>
                        </a:solidFill>
                        <a:effectLst/>
                        <a:latin typeface="Calibri"/>
                      </a:endParaRPr>
                    </a:p>
                  </a:txBody>
                  <a:tcPr marL="10160" marR="10160" marT="571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171450">
                <a:tc>
                  <a:txBody>
                    <a:bodyPr/>
                    <a:lstStyle/>
                    <a:p>
                      <a:pPr algn="l" fontAlgn="b"/>
                      <a:endParaRPr lang="en-US" sz="1100" b="0" i="0" u="none" strike="noStrike" dirty="0">
                        <a:solidFill>
                          <a:srgbClr val="000000"/>
                        </a:solidFill>
                        <a:effectLst/>
                        <a:latin typeface="Calibri"/>
                      </a:endParaRPr>
                    </a:p>
                  </a:txBody>
                  <a:tcPr marL="10160" marR="10160"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a:endParaRPr>
                    </a:p>
                  </a:txBody>
                  <a:tcPr marL="10160" marR="10160" marT="57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DM</a:t>
                      </a:r>
                    </a:p>
                  </a:txBody>
                  <a:tcPr marL="10160" marR="10160" marT="57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DL</a:t>
                      </a:r>
                    </a:p>
                  </a:txBody>
                  <a:tcPr marL="10160" marR="10160" marT="57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OH</a:t>
                      </a:r>
                    </a:p>
                  </a:txBody>
                  <a:tcPr marL="10160" marR="10160" marT="571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71450">
                <a:tc>
                  <a:txBody>
                    <a:bodyPr/>
                    <a:lstStyle/>
                    <a:p>
                      <a:pPr algn="l" fontAlgn="b"/>
                      <a:r>
                        <a:rPr lang="en-US" sz="1100" b="0" i="0" u="none" strike="noStrike" dirty="0">
                          <a:solidFill>
                            <a:srgbClr val="000000"/>
                          </a:solidFill>
                          <a:effectLst/>
                          <a:latin typeface="Calibri"/>
                        </a:rPr>
                        <a:t>Transferred out</a:t>
                      </a:r>
                    </a:p>
                  </a:txBody>
                  <a:tcPr marL="10160" marR="10160" marT="5715"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a:endParaRPr>
                    </a:p>
                  </a:txBody>
                  <a:tcPr marL="10160" marR="10160" marT="571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             370,000</a:t>
                      </a:r>
                      <a:endParaRPr lang="en-US" sz="1100" b="0" i="0" u="none" strike="noStrike" dirty="0">
                        <a:solidFill>
                          <a:srgbClr val="000000"/>
                        </a:solidFill>
                        <a:effectLst/>
                        <a:latin typeface="Calibri"/>
                      </a:endParaRPr>
                    </a:p>
                  </a:txBody>
                  <a:tcPr marL="10160" marR="10160"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dirty="0">
                        <a:solidFill>
                          <a:srgbClr val="000000"/>
                        </a:solidFill>
                        <a:effectLst/>
                        <a:latin typeface="Calibri"/>
                      </a:endParaRPr>
                    </a:p>
                  </a:txBody>
                  <a:tcPr marL="10160" marR="10160"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100%</a:t>
                      </a:r>
                    </a:p>
                  </a:txBody>
                  <a:tcPr marL="10160" marR="10160"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Calibri"/>
                        </a:rPr>
                        <a:t>100%</a:t>
                      </a:r>
                      <a:r>
                        <a:rPr lang="en-US" sz="1100" b="0" i="0" u="none" strike="noStrike" dirty="0">
                          <a:solidFill>
                            <a:srgbClr val="000000"/>
                          </a:solidFill>
                          <a:effectLst/>
                          <a:latin typeface="Calibri"/>
                        </a:rPr>
                        <a:t> </a:t>
                      </a:r>
                    </a:p>
                  </a:txBody>
                  <a:tcPr marL="10160" marR="10160"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100%</a:t>
                      </a:r>
                      <a:endParaRPr lang="en-US" sz="1100" b="0" i="0" u="none" strike="noStrike" dirty="0">
                        <a:solidFill>
                          <a:srgbClr val="000000"/>
                        </a:solidFill>
                        <a:effectLst/>
                        <a:latin typeface="Calibri"/>
                      </a:endParaRPr>
                    </a:p>
                  </a:txBody>
                  <a:tcPr marL="10160" marR="10160"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71450">
                <a:tc>
                  <a:txBody>
                    <a:bodyPr/>
                    <a:lstStyle/>
                    <a:p>
                      <a:pPr algn="l" fontAlgn="b"/>
                      <a:r>
                        <a:rPr lang="en-US" sz="1100" b="0" i="0" u="none" strike="noStrike" dirty="0">
                          <a:solidFill>
                            <a:srgbClr val="000000"/>
                          </a:solidFill>
                          <a:effectLst/>
                          <a:latin typeface="Calibri"/>
                        </a:rPr>
                        <a:t>Ending WIP</a:t>
                      </a:r>
                    </a:p>
                  </a:txBody>
                  <a:tcPr marL="10160" marR="10160"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               80,000</a:t>
                      </a:r>
                      <a:endParaRPr lang="en-US" sz="1100" b="0" i="0" u="none" strike="noStrike" dirty="0">
                        <a:solidFill>
                          <a:srgbClr val="000000"/>
                        </a:solidFill>
                        <a:effectLst/>
                        <a:latin typeface="Calibri"/>
                      </a:endParaRPr>
                    </a:p>
                  </a:txBody>
                  <a:tcPr marL="10160" marR="10160"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dirty="0">
                        <a:solidFill>
                          <a:srgbClr val="000000"/>
                        </a:solidFill>
                        <a:effectLst/>
                        <a:latin typeface="Calibri"/>
                      </a:endParaRPr>
                    </a:p>
                  </a:txBody>
                  <a:tcPr marL="10160" marR="10160"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50%</a:t>
                      </a:r>
                      <a:endParaRPr lang="en-US" sz="1100" b="0" i="0" u="none" strike="noStrike" dirty="0">
                        <a:solidFill>
                          <a:srgbClr val="000000"/>
                        </a:solidFill>
                        <a:effectLst/>
                        <a:latin typeface="Calibri"/>
                      </a:endParaRPr>
                    </a:p>
                  </a:txBody>
                  <a:tcPr marL="10160" marR="10160"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25%</a:t>
                      </a:r>
                      <a:endParaRPr lang="en-US" sz="1100" b="0" i="0" u="none" strike="noStrike" dirty="0">
                        <a:solidFill>
                          <a:srgbClr val="000000"/>
                        </a:solidFill>
                        <a:effectLst/>
                        <a:latin typeface="Calibri"/>
                      </a:endParaRPr>
                    </a:p>
                  </a:txBody>
                  <a:tcPr marL="10160" marR="10160"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25%</a:t>
                      </a:r>
                      <a:endParaRPr lang="en-US" sz="1100" b="0" i="0" u="none" strike="noStrike" dirty="0">
                        <a:solidFill>
                          <a:srgbClr val="000000"/>
                        </a:solidFill>
                        <a:effectLst/>
                        <a:latin typeface="Calibri"/>
                      </a:endParaRPr>
                    </a:p>
                  </a:txBody>
                  <a:tcPr marL="10160" marR="10160"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71450">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a:solidFill>
                          <a:srgbClr val="000000"/>
                        </a:solidFill>
                        <a:effectLst/>
                        <a:latin typeface="Calibri"/>
                      </a:endParaRPr>
                    </a:p>
                  </a:txBody>
                  <a:tcPr marL="10160" marR="10160"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85775">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a:noFill/>
                    </a:lnR>
                    <a:lnT>
                      <a:noFill/>
                    </a:lnT>
                    <a:lnB>
                      <a:noFill/>
                    </a:lnB>
                  </a:tcPr>
                </a:tc>
                <a:tc>
                  <a:txBody>
                    <a:bodyPr/>
                    <a:lstStyle/>
                    <a:p>
                      <a:pPr algn="ctr" fontAlgn="b"/>
                      <a:endParaRPr lang="en-US" sz="1100" b="0" i="0" u="none" strike="noStrike" dirty="0">
                        <a:solidFill>
                          <a:srgbClr val="000000"/>
                        </a:solidFill>
                        <a:effectLst/>
                        <a:latin typeface="Calibri"/>
                      </a:endParaRPr>
                    </a:p>
                  </a:txBody>
                  <a:tcPr marL="10160" marR="10160" marT="5715" marB="0" anchor="b">
                    <a:lnL>
                      <a:noFill/>
                    </a:lnL>
                    <a:lnR w="6350" cap="flat" cmpd="sng" algn="ctr">
                      <a:solidFill>
                        <a:srgbClr val="000000"/>
                      </a:solidFill>
                      <a:prstDash val="solid"/>
                      <a:round/>
                      <a:headEnd type="none" w="med" len="med"/>
                      <a:tailEnd type="none" w="med" len="med"/>
                    </a:lnR>
                    <a:lnT>
                      <a:noFill/>
                    </a:lnT>
                    <a:lnB>
                      <a:noFill/>
                    </a:lnB>
                  </a:tcPr>
                </a:tc>
                <a:tc gridSpan="3">
                  <a:txBody>
                    <a:bodyPr/>
                    <a:lstStyle/>
                    <a:p>
                      <a:pPr algn="ctr" fontAlgn="b"/>
                      <a:r>
                        <a:rPr lang="en-US" sz="1100" b="0" i="0" u="none" strike="noStrike" dirty="0" smtClean="0">
                          <a:solidFill>
                            <a:srgbClr val="000000"/>
                          </a:solidFill>
                          <a:effectLst/>
                          <a:latin typeface="Calibri"/>
                        </a:rPr>
                        <a:t>Calculation </a:t>
                      </a:r>
                      <a:r>
                        <a:rPr lang="en-US" sz="1100" b="0" i="0" u="none" strike="noStrike" dirty="0">
                          <a:solidFill>
                            <a:srgbClr val="000000"/>
                          </a:solidFill>
                          <a:effectLst/>
                          <a:latin typeface="Calibri"/>
                        </a:rPr>
                        <a:t>of Weighted </a:t>
                      </a:r>
                      <a:r>
                        <a:rPr lang="en-US" sz="1100" b="0" i="0" u="none" strike="noStrike" dirty="0" err="1">
                          <a:solidFill>
                            <a:srgbClr val="000000"/>
                          </a:solidFill>
                          <a:effectLst/>
                          <a:latin typeface="Calibri"/>
                        </a:rPr>
                        <a:t>Avg</a:t>
                      </a:r>
                      <a:r>
                        <a:rPr lang="en-US" sz="1100" b="0" i="0" u="none" strike="noStrike" dirty="0">
                          <a:solidFill>
                            <a:srgbClr val="000000"/>
                          </a:solidFill>
                          <a:effectLst/>
                          <a:latin typeface="Calibri"/>
                        </a:rPr>
                        <a:t> Equivalent Units of Production (EUP)</a:t>
                      </a:r>
                    </a:p>
                  </a:txBody>
                  <a:tcPr marL="10160" marR="10160"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6"/>
                  </a:ext>
                </a:extLst>
              </a:tr>
              <a:tr h="171450">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10160" marR="10160"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dirty="0">
                        <a:solidFill>
                          <a:srgbClr val="000000"/>
                        </a:solidFill>
                        <a:effectLst/>
                        <a:latin typeface="Calibri"/>
                      </a:endParaRPr>
                    </a:p>
                  </a:txBody>
                  <a:tcPr marL="10160" marR="10160" marT="571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7"/>
                  </a:ext>
                </a:extLst>
              </a:tr>
              <a:tr h="171450">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10160" marR="10160" marT="57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DM</a:t>
                      </a:r>
                    </a:p>
                  </a:txBody>
                  <a:tcPr marL="10160" marR="10160" marT="57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DL</a:t>
                      </a:r>
                    </a:p>
                  </a:txBody>
                  <a:tcPr marL="10160" marR="10160" marT="57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OH</a:t>
                      </a:r>
                    </a:p>
                  </a:txBody>
                  <a:tcPr marL="10160" marR="10160" marT="571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71450">
                <a:tc>
                  <a:txBody>
                    <a:bodyPr/>
                    <a:lstStyle/>
                    <a:p>
                      <a:pPr algn="l" fontAlgn="b"/>
                      <a:r>
                        <a:rPr lang="en-US" sz="1100" b="0" i="0" u="none" strike="noStrike">
                          <a:solidFill>
                            <a:srgbClr val="000000"/>
                          </a:solidFill>
                          <a:effectLst/>
                          <a:latin typeface="Calibri"/>
                        </a:rPr>
                        <a:t>Transferred out</a:t>
                      </a:r>
                    </a:p>
                  </a:txBody>
                  <a:tcPr marL="10160" marR="10160" marT="5715" marB="0" anchor="b">
                    <a:lnL>
                      <a:noFill/>
                    </a:lnL>
                    <a:lnR>
                      <a:noFill/>
                    </a:lnR>
                    <a:lnT>
                      <a:noFill/>
                    </a:lnT>
                    <a:lnB>
                      <a:noFill/>
                    </a:lnB>
                  </a:tcPr>
                </a:tc>
                <a:tc gridSpan="3">
                  <a:txBody>
                    <a:bodyPr/>
                    <a:lstStyle/>
                    <a:p>
                      <a:pPr algn="l" fontAlgn="b"/>
                      <a:r>
                        <a:rPr lang="en-US" sz="1100" b="0" i="0" u="none" strike="noStrike">
                          <a:solidFill>
                            <a:srgbClr val="000000"/>
                          </a:solidFill>
                          <a:effectLst/>
                          <a:latin typeface="Calibri"/>
                        </a:rPr>
                        <a:t>(Units x % Complete)</a:t>
                      </a:r>
                    </a:p>
                  </a:txBody>
                  <a:tcPr marL="10160" marR="10160" marT="5715"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a:txBody>
                    <a:bodyPr/>
                    <a:lstStyle/>
                    <a:p>
                      <a:pPr algn="l"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370,000   </a:t>
                      </a:r>
                      <a:endParaRPr lang="en-US" sz="1100" b="0" i="0" u="none" strike="noStrike" dirty="0">
                        <a:solidFill>
                          <a:srgbClr val="000000"/>
                        </a:solidFill>
                        <a:effectLst/>
                        <a:latin typeface="Calibri"/>
                      </a:endParaRPr>
                    </a:p>
                  </a:txBody>
                  <a:tcPr marL="10160" marR="10160"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370,000 </a:t>
                      </a:r>
                      <a:endParaRPr lang="en-US" sz="1100" b="0" i="0" u="none" strike="noStrike" dirty="0">
                        <a:solidFill>
                          <a:srgbClr val="000000"/>
                        </a:solidFill>
                        <a:effectLst/>
                        <a:latin typeface="Calibri"/>
                      </a:endParaRPr>
                    </a:p>
                  </a:txBody>
                  <a:tcPr marL="10160" marR="10160"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370,000  </a:t>
                      </a:r>
                      <a:endParaRPr lang="en-US" sz="1100" b="0" i="0" u="none" strike="noStrike" dirty="0">
                        <a:solidFill>
                          <a:srgbClr val="000000"/>
                        </a:solidFill>
                        <a:effectLst/>
                        <a:latin typeface="Calibri"/>
                      </a:endParaRPr>
                    </a:p>
                  </a:txBody>
                  <a:tcPr marL="10160" marR="10160"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171450">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10160" marR="10160"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0"/>
                  </a:ext>
                </a:extLst>
              </a:tr>
              <a:tr h="171450">
                <a:tc>
                  <a:txBody>
                    <a:bodyPr/>
                    <a:lstStyle/>
                    <a:p>
                      <a:pPr algn="l" fontAlgn="b"/>
                      <a:r>
                        <a:rPr lang="en-US" sz="1100" b="0" i="0" u="none" strike="noStrike">
                          <a:solidFill>
                            <a:srgbClr val="000000"/>
                          </a:solidFill>
                          <a:effectLst/>
                          <a:latin typeface="Calibri"/>
                        </a:rPr>
                        <a:t>Ending WIP</a:t>
                      </a:r>
                    </a:p>
                  </a:txBody>
                  <a:tcPr marL="10160" marR="10160" marT="5715" marB="0" anchor="b">
                    <a:lnL>
                      <a:noFill/>
                    </a:lnL>
                    <a:lnR>
                      <a:noFill/>
                    </a:lnR>
                    <a:lnT>
                      <a:noFill/>
                    </a:lnT>
                    <a:lnB>
                      <a:noFill/>
                    </a:lnB>
                  </a:tcPr>
                </a:tc>
                <a:tc gridSpan="2">
                  <a:txBody>
                    <a:bodyPr/>
                    <a:lstStyle/>
                    <a:p>
                      <a:pPr algn="l" fontAlgn="b"/>
                      <a:r>
                        <a:rPr lang="en-US" sz="1100" b="0" i="0" u="none" strike="noStrike">
                          <a:solidFill>
                            <a:srgbClr val="000000"/>
                          </a:solidFill>
                          <a:effectLst/>
                          <a:latin typeface="Calibri"/>
                        </a:rPr>
                        <a:t>(Units x % Complete)</a:t>
                      </a:r>
                    </a:p>
                  </a:txBody>
                  <a:tcPr marL="10160" marR="10160" marT="5715" marB="0" anchor="b">
                    <a:lnL>
                      <a:noFill/>
                    </a:lnL>
                    <a:lnR>
                      <a:noFill/>
                    </a:lnR>
                    <a:lnT>
                      <a:noFill/>
                    </a:lnT>
                    <a:lnB>
                      <a:noFill/>
                    </a:lnB>
                  </a:tcPr>
                </a:tc>
                <a:tc hMerge="1">
                  <a:txBody>
                    <a:bodyPr/>
                    <a:lstStyle/>
                    <a:p>
                      <a:endParaRPr lang="en-US"/>
                    </a:p>
                  </a:txBody>
                  <a:tcPr/>
                </a:tc>
                <a:tc>
                  <a:txBody>
                    <a:bodyPr/>
                    <a:lstStyle/>
                    <a:p>
                      <a:pPr algn="ctr" fontAlgn="b"/>
                      <a:r>
                        <a:rPr lang="en-US" sz="1100" b="0" i="0" u="none" strike="noStrike">
                          <a:solidFill>
                            <a:srgbClr val="000000"/>
                          </a:solidFill>
                          <a:effectLst/>
                          <a:latin typeface="Calibri"/>
                        </a:rPr>
                        <a:t>DM</a:t>
                      </a:r>
                    </a:p>
                  </a:txBody>
                  <a:tcPr marL="10160" marR="10160" marT="571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40,000   </a:t>
                      </a:r>
                      <a:endParaRPr lang="en-US" sz="1100" b="0" i="0" u="none" strike="noStrike" dirty="0">
                        <a:solidFill>
                          <a:srgbClr val="000000"/>
                        </a:solidFill>
                        <a:effectLst/>
                        <a:latin typeface="Calibri"/>
                      </a:endParaRPr>
                    </a:p>
                  </a:txBody>
                  <a:tcPr marL="10160" marR="10160"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10160" marR="10160" marT="571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a:noFill/>
                    </a:lnR>
                    <a:lnT>
                      <a:noFill/>
                    </a:lnT>
                    <a:lnB>
                      <a:noFill/>
                    </a:lnB>
                  </a:tcPr>
                </a:tc>
                <a:extLst>
                  <a:ext uri="{0D108BD9-81ED-4DB2-BD59-A6C34878D82A}">
                    <a16:rowId xmlns:a16="http://schemas.microsoft.com/office/drawing/2014/main" val="10011"/>
                  </a:ext>
                </a:extLst>
              </a:tr>
              <a:tr h="171450">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a:noFill/>
                    </a:lnR>
                    <a:lnT>
                      <a:noFill/>
                    </a:lnT>
                    <a:lnB>
                      <a:noFill/>
                    </a:lnB>
                  </a:tcPr>
                </a:tc>
                <a:tc gridSpan="2">
                  <a:txBody>
                    <a:bodyPr/>
                    <a:lstStyle/>
                    <a:p>
                      <a:pPr algn="l" fontAlgn="b"/>
                      <a:r>
                        <a:rPr lang="en-US" sz="1100" b="0" i="0" u="none" strike="noStrike">
                          <a:solidFill>
                            <a:srgbClr val="000000"/>
                          </a:solidFill>
                          <a:effectLst/>
                          <a:latin typeface="Calibri"/>
                        </a:rPr>
                        <a:t>(Units x % Complete)</a:t>
                      </a:r>
                    </a:p>
                  </a:txBody>
                  <a:tcPr marL="10160" marR="10160" marT="5715" marB="0" anchor="b">
                    <a:lnL>
                      <a:noFill/>
                    </a:lnL>
                    <a:lnR>
                      <a:noFill/>
                    </a:lnR>
                    <a:lnT>
                      <a:noFill/>
                    </a:lnT>
                    <a:lnB>
                      <a:noFill/>
                    </a:lnB>
                  </a:tcPr>
                </a:tc>
                <a:tc hMerge="1">
                  <a:txBody>
                    <a:bodyPr/>
                    <a:lstStyle/>
                    <a:p>
                      <a:endParaRPr lang="en-US"/>
                    </a:p>
                  </a:txBody>
                  <a:tcPr/>
                </a:tc>
                <a:tc>
                  <a:txBody>
                    <a:bodyPr/>
                    <a:lstStyle/>
                    <a:p>
                      <a:pPr algn="ctr" fontAlgn="b"/>
                      <a:r>
                        <a:rPr lang="en-US" sz="1100" b="0" i="0" u="none" strike="noStrike">
                          <a:solidFill>
                            <a:srgbClr val="000000"/>
                          </a:solidFill>
                          <a:effectLst/>
                          <a:latin typeface="Calibri"/>
                        </a:rPr>
                        <a:t>DL</a:t>
                      </a:r>
                    </a:p>
                  </a:txBody>
                  <a:tcPr marL="10160" marR="10160"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 20,000  </a:t>
                      </a:r>
                      <a:endParaRPr lang="en-US" sz="1100" b="0" i="0" u="none" strike="noStrike" dirty="0">
                        <a:solidFill>
                          <a:srgbClr val="000000"/>
                        </a:solidFill>
                        <a:effectLst/>
                        <a:latin typeface="Calibri"/>
                      </a:endParaRPr>
                    </a:p>
                  </a:txBody>
                  <a:tcPr marL="10160" marR="10160"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10160" marR="10160" marT="571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171450">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a:noFill/>
                    </a:lnR>
                    <a:lnT>
                      <a:noFill/>
                    </a:lnT>
                    <a:lnB>
                      <a:noFill/>
                    </a:lnB>
                  </a:tcPr>
                </a:tc>
                <a:tc gridSpan="2">
                  <a:txBody>
                    <a:bodyPr/>
                    <a:lstStyle/>
                    <a:p>
                      <a:pPr algn="l" fontAlgn="b"/>
                      <a:r>
                        <a:rPr lang="en-US" sz="1100" b="0" i="0" u="none" strike="noStrike">
                          <a:solidFill>
                            <a:srgbClr val="000000"/>
                          </a:solidFill>
                          <a:effectLst/>
                          <a:latin typeface="Calibri"/>
                        </a:rPr>
                        <a:t>(Units x % Complete)</a:t>
                      </a:r>
                    </a:p>
                  </a:txBody>
                  <a:tcPr marL="10160" marR="10160" marT="5715" marB="0" anchor="b">
                    <a:lnL>
                      <a:noFill/>
                    </a:lnL>
                    <a:lnR>
                      <a:noFill/>
                    </a:lnR>
                    <a:lnT>
                      <a:noFill/>
                    </a:lnT>
                    <a:lnB>
                      <a:noFill/>
                    </a:lnB>
                  </a:tcPr>
                </a:tc>
                <a:tc hMerge="1">
                  <a:txBody>
                    <a:bodyPr/>
                    <a:lstStyle/>
                    <a:p>
                      <a:endParaRPr lang="en-US"/>
                    </a:p>
                  </a:txBody>
                  <a:tcPr/>
                </a:tc>
                <a:tc>
                  <a:txBody>
                    <a:bodyPr/>
                    <a:lstStyle/>
                    <a:p>
                      <a:pPr algn="ctr" fontAlgn="b"/>
                      <a:r>
                        <a:rPr lang="en-US" sz="1100" b="0" i="0" u="none" strike="noStrike">
                          <a:solidFill>
                            <a:srgbClr val="000000"/>
                          </a:solidFill>
                          <a:effectLst/>
                          <a:latin typeface="Calibri"/>
                        </a:rPr>
                        <a:t>OH</a:t>
                      </a:r>
                    </a:p>
                  </a:txBody>
                  <a:tcPr marL="10160" marR="10160"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20,000 </a:t>
                      </a:r>
                      <a:endParaRPr lang="en-US" sz="1100" b="0" i="0" u="none" strike="noStrike" dirty="0">
                        <a:solidFill>
                          <a:srgbClr val="000000"/>
                        </a:solidFill>
                        <a:effectLst/>
                        <a:latin typeface="Calibri"/>
                      </a:endParaRPr>
                    </a:p>
                  </a:txBody>
                  <a:tcPr marL="10160" marR="10160"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177165">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EUP</a:t>
                      </a:r>
                    </a:p>
                  </a:txBody>
                  <a:tcPr marL="10160" marR="10160" marT="5715"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 </a:t>
                      </a:r>
                      <a:endParaRPr lang="en-US" sz="1100" b="0" i="0" u="none" strike="noStrike" dirty="0">
                        <a:solidFill>
                          <a:srgbClr val="000000"/>
                        </a:solidFill>
                        <a:effectLst/>
                        <a:latin typeface="Calibri"/>
                      </a:endParaRPr>
                    </a:p>
                  </a:txBody>
                  <a:tcPr marL="10160" marR="10160" marT="5715"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a:t>
                      </a:r>
                    </a:p>
                  </a:txBody>
                  <a:tcPr marL="10160" marR="10160" marT="5715"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  </a:t>
                      </a:r>
                      <a:endParaRPr lang="en-US" sz="1100" b="0" i="0" u="none" strike="noStrike" dirty="0">
                        <a:solidFill>
                          <a:srgbClr val="000000"/>
                        </a:solidFill>
                        <a:effectLst/>
                        <a:latin typeface="Calibri"/>
                      </a:endParaRPr>
                    </a:p>
                  </a:txBody>
                  <a:tcPr marL="10160" marR="10160" marT="5715"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bl>
          </a:graphicData>
        </a:graphic>
      </p:graphicFrame>
      <p:cxnSp>
        <p:nvCxnSpPr>
          <p:cNvPr id="5" name="Straight Arrow Connector 4"/>
          <p:cNvCxnSpPr/>
          <p:nvPr/>
        </p:nvCxnSpPr>
        <p:spPr>
          <a:xfrm>
            <a:off x="4673600" y="3000375"/>
            <a:ext cx="3454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4775200" y="3065044"/>
            <a:ext cx="3454400" cy="167840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172482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60672" cy="1104899"/>
          </a:xfrm>
        </p:spPr>
        <p:txBody>
          <a:bodyPr>
            <a:normAutofit/>
          </a:bodyPr>
          <a:lstStyle/>
          <a:p>
            <a:r>
              <a:rPr lang="en-US" sz="1400" b="1" dirty="0" smtClean="0"/>
              <a:t>To calculate </a:t>
            </a:r>
            <a:br>
              <a:rPr lang="en-US" sz="1400" b="1" dirty="0" smtClean="0"/>
            </a:br>
            <a:r>
              <a:rPr lang="en-US" sz="1400" b="1" dirty="0" smtClean="0"/>
              <a:t>Weighted average Equivalent Units of Production, </a:t>
            </a:r>
            <a:br>
              <a:rPr lang="en-US" sz="1400" b="1" dirty="0" smtClean="0"/>
            </a:br>
            <a:r>
              <a:rPr lang="en-US" sz="1400" b="1" dirty="0" smtClean="0"/>
              <a:t>we use  Transferred out units and Ending WIP units</a:t>
            </a:r>
            <a:endParaRPr lang="en-US" sz="1400" b="1" dirty="0"/>
          </a:p>
        </p:txBody>
      </p:sp>
      <p:graphicFrame>
        <p:nvGraphicFramePr>
          <p:cNvPr id="13" name="Content Placeholder 12"/>
          <p:cNvGraphicFramePr>
            <a:graphicFrameLocks noGrp="1"/>
          </p:cNvGraphicFramePr>
          <p:nvPr>
            <p:ph idx="1"/>
            <p:extLst>
              <p:ext uri="{D42A27DB-BD31-4B8C-83A1-F6EECF244321}">
                <p14:modId xmlns:p14="http://schemas.microsoft.com/office/powerpoint/2010/main" val="2339520525"/>
              </p:ext>
            </p:extLst>
          </p:nvPr>
        </p:nvGraphicFramePr>
        <p:xfrm>
          <a:off x="304800" y="2228850"/>
          <a:ext cx="8534399" cy="2916555"/>
        </p:xfrm>
        <a:graphic>
          <a:graphicData uri="http://schemas.openxmlformats.org/drawingml/2006/table">
            <a:tbl>
              <a:tblPr/>
              <a:tblGrid>
                <a:gridCol w="2254925">
                  <a:extLst>
                    <a:ext uri="{9D8B030D-6E8A-4147-A177-3AD203B41FA5}">
                      <a16:colId xmlns:a16="http://schemas.microsoft.com/office/drawing/2014/main" val="20000"/>
                    </a:ext>
                  </a:extLst>
                </a:gridCol>
                <a:gridCol w="490201">
                  <a:extLst>
                    <a:ext uri="{9D8B030D-6E8A-4147-A177-3AD203B41FA5}">
                      <a16:colId xmlns:a16="http://schemas.microsoft.com/office/drawing/2014/main" val="20001"/>
                    </a:ext>
                  </a:extLst>
                </a:gridCol>
                <a:gridCol w="1789233">
                  <a:extLst>
                    <a:ext uri="{9D8B030D-6E8A-4147-A177-3AD203B41FA5}">
                      <a16:colId xmlns:a16="http://schemas.microsoft.com/office/drawing/2014/main" val="20002"/>
                    </a:ext>
                  </a:extLst>
                </a:gridCol>
                <a:gridCol w="1176483">
                  <a:extLst>
                    <a:ext uri="{9D8B030D-6E8A-4147-A177-3AD203B41FA5}">
                      <a16:colId xmlns:a16="http://schemas.microsoft.com/office/drawing/2014/main" val="20003"/>
                    </a:ext>
                  </a:extLst>
                </a:gridCol>
                <a:gridCol w="941185">
                  <a:extLst>
                    <a:ext uri="{9D8B030D-6E8A-4147-A177-3AD203B41FA5}">
                      <a16:colId xmlns:a16="http://schemas.microsoft.com/office/drawing/2014/main" val="20004"/>
                    </a:ext>
                  </a:extLst>
                </a:gridCol>
                <a:gridCol w="941185">
                  <a:extLst>
                    <a:ext uri="{9D8B030D-6E8A-4147-A177-3AD203B41FA5}">
                      <a16:colId xmlns:a16="http://schemas.microsoft.com/office/drawing/2014/main" val="20005"/>
                    </a:ext>
                  </a:extLst>
                </a:gridCol>
                <a:gridCol w="941187">
                  <a:extLst>
                    <a:ext uri="{9D8B030D-6E8A-4147-A177-3AD203B41FA5}">
                      <a16:colId xmlns:a16="http://schemas.microsoft.com/office/drawing/2014/main" val="20006"/>
                    </a:ext>
                  </a:extLst>
                </a:gridCol>
              </a:tblGrid>
              <a:tr h="171450">
                <a:tc>
                  <a:txBody>
                    <a:bodyPr/>
                    <a:lstStyle/>
                    <a:p>
                      <a:pPr algn="l" fontAlgn="b"/>
                      <a:endParaRPr lang="en-US" sz="1100" b="0" i="0" u="none" strike="noStrike" dirty="0">
                        <a:solidFill>
                          <a:srgbClr val="000000"/>
                        </a:solidFill>
                        <a:effectLst/>
                        <a:latin typeface="Calibri"/>
                      </a:endParaRPr>
                    </a:p>
                  </a:txBody>
                  <a:tcPr marL="10160" marR="10160"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Units</a:t>
                      </a:r>
                    </a:p>
                  </a:txBody>
                  <a:tcPr marL="10160" marR="10160"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10160" marR="10160" marT="5715" marB="0" anchor="b">
                    <a:lnL>
                      <a:noFill/>
                    </a:lnL>
                    <a:lnR w="6350" cap="flat" cmpd="sng" algn="ctr">
                      <a:solidFill>
                        <a:srgbClr val="000000"/>
                      </a:solidFill>
                      <a:prstDash val="solid"/>
                      <a:round/>
                      <a:headEnd type="none" w="med" len="med"/>
                      <a:tailEnd type="none" w="med" len="med"/>
                    </a:lnR>
                    <a:lnT>
                      <a:noFill/>
                    </a:lnT>
                    <a:lnB>
                      <a:noFill/>
                    </a:lnB>
                  </a:tcPr>
                </a:tc>
                <a:tc gridSpan="3">
                  <a:txBody>
                    <a:bodyPr/>
                    <a:lstStyle/>
                    <a:p>
                      <a:pPr algn="ctr" fontAlgn="ctr"/>
                      <a:r>
                        <a:rPr lang="en-US" sz="1100" b="0" i="0" u="none" strike="noStrike">
                          <a:solidFill>
                            <a:srgbClr val="000000"/>
                          </a:solidFill>
                          <a:effectLst/>
                          <a:latin typeface="Calibri"/>
                        </a:rPr>
                        <a:t>Percentage Complete</a:t>
                      </a:r>
                    </a:p>
                  </a:txBody>
                  <a:tcPr marL="10160" marR="10160" marT="5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71450">
                <a:tc>
                  <a:txBody>
                    <a:bodyPr/>
                    <a:lstStyle/>
                    <a:p>
                      <a:pPr algn="l" fontAlgn="b"/>
                      <a:endParaRPr lang="en-US" sz="1100" b="0" i="0" u="none" strike="noStrike" dirty="0">
                        <a:solidFill>
                          <a:srgbClr val="000000"/>
                        </a:solidFill>
                        <a:effectLst/>
                        <a:latin typeface="Calibri"/>
                      </a:endParaRPr>
                    </a:p>
                  </a:txBody>
                  <a:tcPr marL="10160" marR="10160"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10160" marR="10160"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10160" marR="10160"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10160" marR="10160" marT="571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a:solidFill>
                          <a:srgbClr val="000000"/>
                        </a:solidFill>
                        <a:effectLst/>
                        <a:latin typeface="Calibri"/>
                      </a:endParaRPr>
                    </a:p>
                  </a:txBody>
                  <a:tcPr marL="10160" marR="10160" marT="571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a:solidFill>
                          <a:srgbClr val="000000"/>
                        </a:solidFill>
                        <a:effectLst/>
                        <a:latin typeface="Calibri"/>
                      </a:endParaRPr>
                    </a:p>
                  </a:txBody>
                  <a:tcPr marL="10160" marR="10160" marT="571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171450">
                <a:tc>
                  <a:txBody>
                    <a:bodyPr/>
                    <a:lstStyle/>
                    <a:p>
                      <a:pPr algn="l" fontAlgn="b"/>
                      <a:endParaRPr lang="en-US" sz="1100" b="0" i="0" u="none" strike="noStrike" dirty="0">
                        <a:solidFill>
                          <a:srgbClr val="000000"/>
                        </a:solidFill>
                        <a:effectLst/>
                        <a:latin typeface="Calibri"/>
                      </a:endParaRPr>
                    </a:p>
                  </a:txBody>
                  <a:tcPr marL="10160" marR="10160"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a:endParaRPr>
                    </a:p>
                  </a:txBody>
                  <a:tcPr marL="10160" marR="10160" marT="57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DM</a:t>
                      </a:r>
                    </a:p>
                  </a:txBody>
                  <a:tcPr marL="10160" marR="10160" marT="57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DL</a:t>
                      </a:r>
                    </a:p>
                  </a:txBody>
                  <a:tcPr marL="10160" marR="10160" marT="57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OH</a:t>
                      </a:r>
                    </a:p>
                  </a:txBody>
                  <a:tcPr marL="10160" marR="10160" marT="571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71450">
                <a:tc>
                  <a:txBody>
                    <a:bodyPr/>
                    <a:lstStyle/>
                    <a:p>
                      <a:pPr algn="l" fontAlgn="b"/>
                      <a:r>
                        <a:rPr lang="en-US" sz="1100" b="0" i="0" u="none" strike="noStrike" dirty="0">
                          <a:solidFill>
                            <a:srgbClr val="000000"/>
                          </a:solidFill>
                          <a:effectLst/>
                          <a:latin typeface="Calibri"/>
                        </a:rPr>
                        <a:t>Transferred out</a:t>
                      </a:r>
                    </a:p>
                  </a:txBody>
                  <a:tcPr marL="10160" marR="10160" marT="5715"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a:endParaRPr>
                    </a:p>
                  </a:txBody>
                  <a:tcPr marL="10160" marR="10160" marT="571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             370,000</a:t>
                      </a:r>
                      <a:endParaRPr lang="en-US" sz="1100" b="0" i="0" u="none" strike="noStrike" dirty="0">
                        <a:solidFill>
                          <a:srgbClr val="000000"/>
                        </a:solidFill>
                        <a:effectLst/>
                        <a:latin typeface="Calibri"/>
                      </a:endParaRPr>
                    </a:p>
                  </a:txBody>
                  <a:tcPr marL="10160" marR="10160"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dirty="0">
                        <a:solidFill>
                          <a:srgbClr val="000000"/>
                        </a:solidFill>
                        <a:effectLst/>
                        <a:latin typeface="Calibri"/>
                      </a:endParaRPr>
                    </a:p>
                  </a:txBody>
                  <a:tcPr marL="10160" marR="10160"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100%</a:t>
                      </a:r>
                    </a:p>
                  </a:txBody>
                  <a:tcPr marL="10160" marR="10160"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Calibri"/>
                        </a:rPr>
                        <a:t>100%</a:t>
                      </a:r>
                      <a:r>
                        <a:rPr lang="en-US" sz="1100" b="0" i="0" u="none" strike="noStrike" dirty="0">
                          <a:solidFill>
                            <a:srgbClr val="000000"/>
                          </a:solidFill>
                          <a:effectLst/>
                          <a:latin typeface="Calibri"/>
                        </a:rPr>
                        <a:t> </a:t>
                      </a:r>
                    </a:p>
                  </a:txBody>
                  <a:tcPr marL="10160" marR="10160"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100%</a:t>
                      </a:r>
                      <a:endParaRPr lang="en-US" sz="1100" b="0" i="0" u="none" strike="noStrike" dirty="0">
                        <a:solidFill>
                          <a:srgbClr val="000000"/>
                        </a:solidFill>
                        <a:effectLst/>
                        <a:latin typeface="Calibri"/>
                      </a:endParaRPr>
                    </a:p>
                  </a:txBody>
                  <a:tcPr marL="10160" marR="10160"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71450">
                <a:tc>
                  <a:txBody>
                    <a:bodyPr/>
                    <a:lstStyle/>
                    <a:p>
                      <a:pPr algn="l" fontAlgn="b"/>
                      <a:r>
                        <a:rPr lang="en-US" sz="1100" b="0" i="0" u="none" strike="noStrike" dirty="0">
                          <a:solidFill>
                            <a:srgbClr val="000000"/>
                          </a:solidFill>
                          <a:effectLst/>
                          <a:latin typeface="Calibri"/>
                        </a:rPr>
                        <a:t>Ending WIP</a:t>
                      </a:r>
                    </a:p>
                  </a:txBody>
                  <a:tcPr marL="10160" marR="10160"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               80,000</a:t>
                      </a:r>
                      <a:endParaRPr lang="en-US" sz="1100" b="0" i="0" u="none" strike="noStrike" dirty="0">
                        <a:solidFill>
                          <a:srgbClr val="000000"/>
                        </a:solidFill>
                        <a:effectLst/>
                        <a:latin typeface="Calibri"/>
                      </a:endParaRPr>
                    </a:p>
                  </a:txBody>
                  <a:tcPr marL="10160" marR="10160"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dirty="0">
                        <a:solidFill>
                          <a:srgbClr val="000000"/>
                        </a:solidFill>
                        <a:effectLst/>
                        <a:latin typeface="Calibri"/>
                      </a:endParaRPr>
                    </a:p>
                  </a:txBody>
                  <a:tcPr marL="10160" marR="10160"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50%</a:t>
                      </a:r>
                      <a:endParaRPr lang="en-US" sz="1100" b="0" i="0" u="none" strike="noStrike" dirty="0">
                        <a:solidFill>
                          <a:srgbClr val="000000"/>
                        </a:solidFill>
                        <a:effectLst/>
                        <a:latin typeface="Calibri"/>
                      </a:endParaRPr>
                    </a:p>
                  </a:txBody>
                  <a:tcPr marL="10160" marR="10160"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25%</a:t>
                      </a:r>
                      <a:endParaRPr lang="en-US" sz="1100" b="0" i="0" u="none" strike="noStrike" dirty="0">
                        <a:solidFill>
                          <a:srgbClr val="000000"/>
                        </a:solidFill>
                        <a:effectLst/>
                        <a:latin typeface="Calibri"/>
                      </a:endParaRPr>
                    </a:p>
                  </a:txBody>
                  <a:tcPr marL="10160" marR="10160"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25%</a:t>
                      </a:r>
                      <a:endParaRPr lang="en-US" sz="1100" b="0" i="0" u="none" strike="noStrike" dirty="0">
                        <a:solidFill>
                          <a:srgbClr val="000000"/>
                        </a:solidFill>
                        <a:effectLst/>
                        <a:latin typeface="Calibri"/>
                      </a:endParaRPr>
                    </a:p>
                  </a:txBody>
                  <a:tcPr marL="10160" marR="10160"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71450">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a:solidFill>
                          <a:srgbClr val="000000"/>
                        </a:solidFill>
                        <a:effectLst/>
                        <a:latin typeface="Calibri"/>
                      </a:endParaRPr>
                    </a:p>
                  </a:txBody>
                  <a:tcPr marL="10160" marR="10160"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85775">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a:noFill/>
                    </a:lnR>
                    <a:lnT>
                      <a:noFill/>
                    </a:lnT>
                    <a:lnB>
                      <a:noFill/>
                    </a:lnB>
                  </a:tcPr>
                </a:tc>
                <a:tc>
                  <a:txBody>
                    <a:bodyPr/>
                    <a:lstStyle/>
                    <a:p>
                      <a:pPr algn="ctr" fontAlgn="b"/>
                      <a:endParaRPr lang="en-US" sz="1100" b="0" i="0" u="none" strike="noStrike" dirty="0">
                        <a:solidFill>
                          <a:srgbClr val="000000"/>
                        </a:solidFill>
                        <a:effectLst/>
                        <a:latin typeface="Calibri"/>
                      </a:endParaRPr>
                    </a:p>
                  </a:txBody>
                  <a:tcPr marL="10160" marR="10160" marT="5715" marB="0" anchor="b">
                    <a:lnL>
                      <a:noFill/>
                    </a:lnL>
                    <a:lnR w="6350" cap="flat" cmpd="sng" algn="ctr">
                      <a:solidFill>
                        <a:srgbClr val="000000"/>
                      </a:solidFill>
                      <a:prstDash val="solid"/>
                      <a:round/>
                      <a:headEnd type="none" w="med" len="med"/>
                      <a:tailEnd type="none" w="med" len="med"/>
                    </a:lnR>
                    <a:lnT>
                      <a:noFill/>
                    </a:lnT>
                    <a:lnB>
                      <a:noFill/>
                    </a:lnB>
                  </a:tcPr>
                </a:tc>
                <a:tc gridSpan="3">
                  <a:txBody>
                    <a:bodyPr/>
                    <a:lstStyle/>
                    <a:p>
                      <a:pPr algn="ctr" fontAlgn="b"/>
                      <a:r>
                        <a:rPr lang="en-US" sz="1100" b="0" i="0" u="none" strike="noStrike" dirty="0" smtClean="0">
                          <a:solidFill>
                            <a:srgbClr val="000000"/>
                          </a:solidFill>
                          <a:effectLst/>
                          <a:latin typeface="Calibri"/>
                        </a:rPr>
                        <a:t>Calculation </a:t>
                      </a:r>
                      <a:r>
                        <a:rPr lang="en-US" sz="1100" b="0" i="0" u="none" strike="noStrike" dirty="0">
                          <a:solidFill>
                            <a:srgbClr val="000000"/>
                          </a:solidFill>
                          <a:effectLst/>
                          <a:latin typeface="Calibri"/>
                        </a:rPr>
                        <a:t>of Weighted </a:t>
                      </a:r>
                      <a:r>
                        <a:rPr lang="en-US" sz="1100" b="0" i="0" u="none" strike="noStrike" dirty="0" err="1">
                          <a:solidFill>
                            <a:srgbClr val="000000"/>
                          </a:solidFill>
                          <a:effectLst/>
                          <a:latin typeface="Calibri"/>
                        </a:rPr>
                        <a:t>Avg</a:t>
                      </a:r>
                      <a:r>
                        <a:rPr lang="en-US" sz="1100" b="0" i="0" u="none" strike="noStrike" dirty="0">
                          <a:solidFill>
                            <a:srgbClr val="000000"/>
                          </a:solidFill>
                          <a:effectLst/>
                          <a:latin typeface="Calibri"/>
                        </a:rPr>
                        <a:t> Equivalent Units of Production (EUP)</a:t>
                      </a:r>
                    </a:p>
                  </a:txBody>
                  <a:tcPr marL="10160" marR="10160"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6"/>
                  </a:ext>
                </a:extLst>
              </a:tr>
              <a:tr h="171450">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10160" marR="10160"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dirty="0">
                        <a:solidFill>
                          <a:srgbClr val="000000"/>
                        </a:solidFill>
                        <a:effectLst/>
                        <a:latin typeface="Calibri"/>
                      </a:endParaRPr>
                    </a:p>
                  </a:txBody>
                  <a:tcPr marL="10160" marR="10160" marT="571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7"/>
                  </a:ext>
                </a:extLst>
              </a:tr>
              <a:tr h="171450">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10160" marR="10160" marT="57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DM</a:t>
                      </a:r>
                    </a:p>
                  </a:txBody>
                  <a:tcPr marL="10160" marR="10160" marT="57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DL</a:t>
                      </a:r>
                    </a:p>
                  </a:txBody>
                  <a:tcPr marL="10160" marR="10160" marT="57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OH</a:t>
                      </a:r>
                    </a:p>
                  </a:txBody>
                  <a:tcPr marL="10160" marR="10160" marT="571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71450">
                <a:tc>
                  <a:txBody>
                    <a:bodyPr/>
                    <a:lstStyle/>
                    <a:p>
                      <a:pPr algn="l" fontAlgn="b"/>
                      <a:r>
                        <a:rPr lang="en-US" sz="1100" b="0" i="0" u="none" strike="noStrike">
                          <a:solidFill>
                            <a:srgbClr val="000000"/>
                          </a:solidFill>
                          <a:effectLst/>
                          <a:latin typeface="Calibri"/>
                        </a:rPr>
                        <a:t>Transferred out</a:t>
                      </a:r>
                    </a:p>
                  </a:txBody>
                  <a:tcPr marL="10160" marR="10160" marT="5715" marB="0" anchor="b">
                    <a:lnL>
                      <a:noFill/>
                    </a:lnL>
                    <a:lnR>
                      <a:noFill/>
                    </a:lnR>
                    <a:lnT>
                      <a:noFill/>
                    </a:lnT>
                    <a:lnB>
                      <a:noFill/>
                    </a:lnB>
                  </a:tcPr>
                </a:tc>
                <a:tc gridSpan="3">
                  <a:txBody>
                    <a:bodyPr/>
                    <a:lstStyle/>
                    <a:p>
                      <a:pPr algn="l" fontAlgn="b"/>
                      <a:r>
                        <a:rPr lang="en-US" sz="1100" b="0" i="0" u="none" strike="noStrike">
                          <a:solidFill>
                            <a:srgbClr val="000000"/>
                          </a:solidFill>
                          <a:effectLst/>
                          <a:latin typeface="Calibri"/>
                        </a:rPr>
                        <a:t>(Units x % Complete)</a:t>
                      </a:r>
                    </a:p>
                  </a:txBody>
                  <a:tcPr marL="10160" marR="10160" marT="5715"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a:txBody>
                    <a:bodyPr/>
                    <a:lstStyle/>
                    <a:p>
                      <a:pPr algn="l"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370,000   </a:t>
                      </a:r>
                      <a:endParaRPr lang="en-US" sz="1100" b="0" i="0" u="none" strike="noStrike" dirty="0">
                        <a:solidFill>
                          <a:srgbClr val="000000"/>
                        </a:solidFill>
                        <a:effectLst/>
                        <a:latin typeface="Calibri"/>
                      </a:endParaRPr>
                    </a:p>
                  </a:txBody>
                  <a:tcPr marL="10160" marR="10160"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370,000 </a:t>
                      </a:r>
                      <a:endParaRPr lang="en-US" sz="1100" b="0" i="0" u="none" strike="noStrike" dirty="0">
                        <a:solidFill>
                          <a:srgbClr val="000000"/>
                        </a:solidFill>
                        <a:effectLst/>
                        <a:latin typeface="Calibri"/>
                      </a:endParaRPr>
                    </a:p>
                  </a:txBody>
                  <a:tcPr marL="10160" marR="10160"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370,000  </a:t>
                      </a:r>
                      <a:endParaRPr lang="en-US" sz="1100" b="0" i="0" u="none" strike="noStrike" dirty="0">
                        <a:solidFill>
                          <a:srgbClr val="000000"/>
                        </a:solidFill>
                        <a:effectLst/>
                        <a:latin typeface="Calibri"/>
                      </a:endParaRPr>
                    </a:p>
                  </a:txBody>
                  <a:tcPr marL="10160" marR="10160"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171450">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10160" marR="10160"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0"/>
                  </a:ext>
                </a:extLst>
              </a:tr>
              <a:tr h="171450">
                <a:tc>
                  <a:txBody>
                    <a:bodyPr/>
                    <a:lstStyle/>
                    <a:p>
                      <a:pPr algn="l" fontAlgn="b"/>
                      <a:r>
                        <a:rPr lang="en-US" sz="1100" b="0" i="0" u="none" strike="noStrike" dirty="0">
                          <a:solidFill>
                            <a:srgbClr val="000000"/>
                          </a:solidFill>
                          <a:effectLst/>
                          <a:latin typeface="Calibri"/>
                        </a:rPr>
                        <a:t>Ending </a:t>
                      </a:r>
                      <a:r>
                        <a:rPr lang="en-US" sz="1100" b="0" i="0" u="none" strike="noStrike" dirty="0" smtClean="0">
                          <a:solidFill>
                            <a:srgbClr val="000000"/>
                          </a:solidFill>
                          <a:effectLst/>
                          <a:latin typeface="Calibri"/>
                        </a:rPr>
                        <a:t>WIP             EUP</a:t>
                      </a:r>
                      <a:endParaRPr lang="en-US" sz="1100" b="0" i="0" u="none" strike="noStrike" dirty="0">
                        <a:solidFill>
                          <a:srgbClr val="000000"/>
                        </a:solidFill>
                        <a:effectLst/>
                        <a:latin typeface="Calibri"/>
                      </a:endParaRPr>
                    </a:p>
                  </a:txBody>
                  <a:tcPr marL="10160" marR="10160" marT="5715" marB="0" anchor="b">
                    <a:lnL>
                      <a:noFill/>
                    </a:lnL>
                    <a:lnR>
                      <a:noFill/>
                    </a:lnR>
                    <a:lnT>
                      <a:noFill/>
                    </a:lnT>
                    <a:lnB>
                      <a:noFill/>
                    </a:lnB>
                  </a:tcPr>
                </a:tc>
                <a:tc gridSpan="2">
                  <a:txBody>
                    <a:bodyPr/>
                    <a:lstStyle/>
                    <a:p>
                      <a:pPr algn="l" fontAlgn="b"/>
                      <a:r>
                        <a:rPr lang="en-US" sz="1100" b="0" i="0" u="none" strike="noStrike">
                          <a:solidFill>
                            <a:srgbClr val="000000"/>
                          </a:solidFill>
                          <a:effectLst/>
                          <a:latin typeface="Calibri"/>
                        </a:rPr>
                        <a:t>(Units x % Complete)</a:t>
                      </a:r>
                    </a:p>
                  </a:txBody>
                  <a:tcPr marL="10160" marR="10160" marT="5715" marB="0" anchor="b">
                    <a:lnL>
                      <a:noFill/>
                    </a:lnL>
                    <a:lnR>
                      <a:noFill/>
                    </a:lnR>
                    <a:lnT>
                      <a:noFill/>
                    </a:lnT>
                    <a:lnB>
                      <a:noFill/>
                    </a:lnB>
                  </a:tcPr>
                </a:tc>
                <a:tc hMerge="1">
                  <a:txBody>
                    <a:bodyPr/>
                    <a:lstStyle/>
                    <a:p>
                      <a:endParaRPr lang="en-US"/>
                    </a:p>
                  </a:txBody>
                  <a:tcPr/>
                </a:tc>
                <a:tc>
                  <a:txBody>
                    <a:bodyPr/>
                    <a:lstStyle/>
                    <a:p>
                      <a:pPr algn="ctr" fontAlgn="b"/>
                      <a:r>
                        <a:rPr lang="en-US" sz="1100" b="0" i="0" u="none" strike="noStrike">
                          <a:solidFill>
                            <a:srgbClr val="000000"/>
                          </a:solidFill>
                          <a:effectLst/>
                          <a:latin typeface="Calibri"/>
                        </a:rPr>
                        <a:t>DM</a:t>
                      </a:r>
                    </a:p>
                  </a:txBody>
                  <a:tcPr marL="10160" marR="10160" marT="571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40,000   </a:t>
                      </a:r>
                      <a:endParaRPr lang="en-US" sz="1100" b="0" i="0" u="none" strike="noStrike" dirty="0">
                        <a:solidFill>
                          <a:srgbClr val="000000"/>
                        </a:solidFill>
                        <a:effectLst/>
                        <a:latin typeface="Calibri"/>
                      </a:endParaRPr>
                    </a:p>
                  </a:txBody>
                  <a:tcPr marL="10160" marR="10160"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10160" marR="10160" marT="571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a:noFill/>
                    </a:lnR>
                    <a:lnT>
                      <a:noFill/>
                    </a:lnT>
                    <a:lnB>
                      <a:noFill/>
                    </a:lnB>
                  </a:tcPr>
                </a:tc>
                <a:extLst>
                  <a:ext uri="{0D108BD9-81ED-4DB2-BD59-A6C34878D82A}">
                    <a16:rowId xmlns:a16="http://schemas.microsoft.com/office/drawing/2014/main" val="10011"/>
                  </a:ext>
                </a:extLst>
              </a:tr>
              <a:tr h="171450">
                <a:tc>
                  <a:txBody>
                    <a:bodyPr/>
                    <a:lstStyle/>
                    <a:p>
                      <a:pPr algn="l" fontAlgn="b"/>
                      <a:r>
                        <a:rPr lang="en-US" sz="1100" b="0" i="0" u="none" strike="noStrike" dirty="0" smtClean="0">
                          <a:solidFill>
                            <a:srgbClr val="000000"/>
                          </a:solidFill>
                          <a:effectLst/>
                          <a:latin typeface="Calibri"/>
                        </a:rPr>
                        <a:t>                                  EUP</a:t>
                      </a:r>
                      <a:endParaRPr lang="en-US" sz="1100" b="0" i="0" u="none" strike="noStrike" dirty="0">
                        <a:solidFill>
                          <a:srgbClr val="000000"/>
                        </a:solidFill>
                        <a:effectLst/>
                        <a:latin typeface="Calibri"/>
                      </a:endParaRPr>
                    </a:p>
                  </a:txBody>
                  <a:tcPr marL="10160" marR="10160" marT="5715" marB="0" anchor="b">
                    <a:lnL>
                      <a:noFill/>
                    </a:lnL>
                    <a:lnR>
                      <a:noFill/>
                    </a:lnR>
                    <a:lnT>
                      <a:noFill/>
                    </a:lnT>
                    <a:lnB>
                      <a:noFill/>
                    </a:lnB>
                  </a:tcPr>
                </a:tc>
                <a:tc gridSpan="2">
                  <a:txBody>
                    <a:bodyPr/>
                    <a:lstStyle/>
                    <a:p>
                      <a:pPr algn="l" fontAlgn="b"/>
                      <a:r>
                        <a:rPr lang="en-US" sz="1100" b="0" i="0" u="none" strike="noStrike" dirty="0">
                          <a:solidFill>
                            <a:srgbClr val="000000"/>
                          </a:solidFill>
                          <a:effectLst/>
                          <a:latin typeface="Calibri"/>
                        </a:rPr>
                        <a:t>(Units x % Complete)</a:t>
                      </a:r>
                    </a:p>
                  </a:txBody>
                  <a:tcPr marL="10160" marR="10160" marT="5715" marB="0" anchor="b">
                    <a:lnL>
                      <a:noFill/>
                    </a:lnL>
                    <a:lnR>
                      <a:noFill/>
                    </a:lnR>
                    <a:lnT>
                      <a:noFill/>
                    </a:lnT>
                    <a:lnB>
                      <a:noFill/>
                    </a:lnB>
                  </a:tcPr>
                </a:tc>
                <a:tc hMerge="1">
                  <a:txBody>
                    <a:bodyPr/>
                    <a:lstStyle/>
                    <a:p>
                      <a:endParaRPr lang="en-US"/>
                    </a:p>
                  </a:txBody>
                  <a:tcPr/>
                </a:tc>
                <a:tc>
                  <a:txBody>
                    <a:bodyPr/>
                    <a:lstStyle/>
                    <a:p>
                      <a:pPr algn="ctr" fontAlgn="b"/>
                      <a:r>
                        <a:rPr lang="en-US" sz="1100" b="0" i="0" u="none" strike="noStrike">
                          <a:solidFill>
                            <a:srgbClr val="000000"/>
                          </a:solidFill>
                          <a:effectLst/>
                          <a:latin typeface="Calibri"/>
                        </a:rPr>
                        <a:t>DL</a:t>
                      </a:r>
                    </a:p>
                  </a:txBody>
                  <a:tcPr marL="10160" marR="10160"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 20,000  </a:t>
                      </a:r>
                      <a:endParaRPr lang="en-US" sz="1100" b="0" i="0" u="none" strike="noStrike" dirty="0">
                        <a:solidFill>
                          <a:srgbClr val="000000"/>
                        </a:solidFill>
                        <a:effectLst/>
                        <a:latin typeface="Calibri"/>
                      </a:endParaRPr>
                    </a:p>
                  </a:txBody>
                  <a:tcPr marL="10160" marR="10160"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a:endParaRPr>
                    </a:p>
                  </a:txBody>
                  <a:tcPr marL="10160" marR="10160" marT="571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171450">
                <a:tc>
                  <a:txBody>
                    <a:bodyPr/>
                    <a:lstStyle/>
                    <a:p>
                      <a:pPr algn="l" fontAlgn="b"/>
                      <a:r>
                        <a:rPr lang="en-US" sz="1100" b="0" i="0" u="none" strike="noStrike" dirty="0" smtClean="0">
                          <a:solidFill>
                            <a:srgbClr val="000000"/>
                          </a:solidFill>
                          <a:effectLst/>
                          <a:latin typeface="Calibri"/>
                        </a:rPr>
                        <a:t>                                  EUP</a:t>
                      </a:r>
                      <a:endParaRPr lang="en-US" sz="1100" b="0" i="0" u="none" strike="noStrike" dirty="0">
                        <a:solidFill>
                          <a:srgbClr val="000000"/>
                        </a:solidFill>
                        <a:effectLst/>
                        <a:latin typeface="Calibri"/>
                      </a:endParaRPr>
                    </a:p>
                  </a:txBody>
                  <a:tcPr marL="10160" marR="10160" marT="5715" marB="0" anchor="b">
                    <a:lnL>
                      <a:noFill/>
                    </a:lnL>
                    <a:lnR>
                      <a:noFill/>
                    </a:lnR>
                    <a:lnT>
                      <a:noFill/>
                    </a:lnT>
                    <a:lnB>
                      <a:noFill/>
                    </a:lnB>
                  </a:tcPr>
                </a:tc>
                <a:tc gridSpan="2">
                  <a:txBody>
                    <a:bodyPr/>
                    <a:lstStyle/>
                    <a:p>
                      <a:pPr algn="l" fontAlgn="b"/>
                      <a:r>
                        <a:rPr lang="en-US" sz="1100" b="0" i="0" u="none" strike="noStrike" dirty="0">
                          <a:solidFill>
                            <a:srgbClr val="000000"/>
                          </a:solidFill>
                          <a:effectLst/>
                          <a:latin typeface="Calibri"/>
                        </a:rPr>
                        <a:t>(Units x % Complete)</a:t>
                      </a:r>
                    </a:p>
                  </a:txBody>
                  <a:tcPr marL="10160" marR="10160" marT="5715" marB="0" anchor="b">
                    <a:lnL>
                      <a:noFill/>
                    </a:lnL>
                    <a:lnR>
                      <a:noFill/>
                    </a:lnR>
                    <a:lnT>
                      <a:noFill/>
                    </a:lnT>
                    <a:lnB>
                      <a:noFill/>
                    </a:lnB>
                  </a:tcPr>
                </a:tc>
                <a:tc hMerge="1">
                  <a:txBody>
                    <a:bodyPr/>
                    <a:lstStyle/>
                    <a:p>
                      <a:endParaRPr lang="en-US"/>
                    </a:p>
                  </a:txBody>
                  <a:tcPr/>
                </a:tc>
                <a:tc>
                  <a:txBody>
                    <a:bodyPr/>
                    <a:lstStyle/>
                    <a:p>
                      <a:pPr algn="ctr" fontAlgn="b"/>
                      <a:r>
                        <a:rPr lang="en-US" sz="1100" b="0" i="0" u="none" strike="noStrike">
                          <a:solidFill>
                            <a:srgbClr val="000000"/>
                          </a:solidFill>
                          <a:effectLst/>
                          <a:latin typeface="Calibri"/>
                        </a:rPr>
                        <a:t>OH</a:t>
                      </a:r>
                    </a:p>
                  </a:txBody>
                  <a:tcPr marL="10160" marR="10160"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20,000 </a:t>
                      </a:r>
                      <a:endParaRPr lang="en-US" sz="1100" b="0" i="0" u="none" strike="noStrike" dirty="0">
                        <a:solidFill>
                          <a:srgbClr val="000000"/>
                        </a:solidFill>
                        <a:effectLst/>
                        <a:latin typeface="Calibri"/>
                      </a:endParaRPr>
                    </a:p>
                  </a:txBody>
                  <a:tcPr marL="10160" marR="10160"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177165">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10160" marR="10160" marT="5715" marB="0" anchor="b">
                    <a:lnL>
                      <a:noFill/>
                    </a:lnL>
                    <a:lnR>
                      <a:noFill/>
                    </a:lnR>
                    <a:lnT>
                      <a:noFill/>
                    </a:lnT>
                    <a:lnB>
                      <a:noFill/>
                    </a:lnB>
                  </a:tcPr>
                </a:tc>
                <a:tc>
                  <a:txBody>
                    <a:bodyPr/>
                    <a:lstStyle/>
                    <a:p>
                      <a:pPr algn="ctr" fontAlgn="b"/>
                      <a:r>
                        <a:rPr lang="en-US" sz="1100" b="0" i="0" u="none" strike="noStrike" dirty="0" smtClean="0">
                          <a:solidFill>
                            <a:srgbClr val="000000"/>
                          </a:solidFill>
                          <a:effectLst/>
                          <a:latin typeface="Calibri"/>
                        </a:rPr>
                        <a:t>WA EUP</a:t>
                      </a:r>
                      <a:endParaRPr lang="en-US" sz="1100" b="0" i="0" u="none" strike="noStrike" dirty="0">
                        <a:solidFill>
                          <a:srgbClr val="000000"/>
                        </a:solidFill>
                        <a:effectLst/>
                        <a:latin typeface="Calibri"/>
                      </a:endParaRPr>
                    </a:p>
                  </a:txBody>
                  <a:tcPr marL="10160" marR="10160" marT="5715"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410,000     </a:t>
                      </a:r>
                      <a:endParaRPr lang="en-US" sz="1100" b="0" i="0" u="none" strike="noStrike" dirty="0">
                        <a:solidFill>
                          <a:srgbClr val="000000"/>
                        </a:solidFill>
                        <a:effectLst/>
                        <a:latin typeface="Calibri"/>
                      </a:endParaRPr>
                    </a:p>
                  </a:txBody>
                  <a:tcPr marL="10160" marR="10160" marT="5715"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390,000</a:t>
                      </a:r>
                      <a:endParaRPr lang="en-US" sz="1100" b="0" i="0" u="none" strike="noStrike" dirty="0">
                        <a:solidFill>
                          <a:srgbClr val="000000"/>
                        </a:solidFill>
                        <a:effectLst/>
                        <a:latin typeface="Calibri"/>
                      </a:endParaRPr>
                    </a:p>
                  </a:txBody>
                  <a:tcPr marL="10160" marR="10160" marT="5715"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a:t>
                      </a:r>
                      <a:r>
                        <a:rPr lang="en-US" sz="1100" b="0" i="0" u="none" strike="noStrike" dirty="0" smtClean="0">
                          <a:solidFill>
                            <a:srgbClr val="000000"/>
                          </a:solidFill>
                          <a:effectLst/>
                          <a:latin typeface="Calibri"/>
                        </a:rPr>
                        <a:t> 390,000      </a:t>
                      </a:r>
                      <a:endParaRPr lang="en-US" sz="1100" b="0" i="0" u="none" strike="noStrike" dirty="0">
                        <a:solidFill>
                          <a:srgbClr val="000000"/>
                        </a:solidFill>
                        <a:effectLst/>
                        <a:latin typeface="Calibri"/>
                      </a:endParaRPr>
                    </a:p>
                  </a:txBody>
                  <a:tcPr marL="10160" marR="10160" marT="5715"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bl>
          </a:graphicData>
        </a:graphic>
      </p:graphicFrame>
      <p:cxnSp>
        <p:nvCxnSpPr>
          <p:cNvPr id="4" name="Straight Arrow Connector 3"/>
          <p:cNvCxnSpPr/>
          <p:nvPr/>
        </p:nvCxnSpPr>
        <p:spPr>
          <a:xfrm>
            <a:off x="6502400" y="4286250"/>
            <a:ext cx="0" cy="1714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7288463" y="4286250"/>
            <a:ext cx="0" cy="3429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8331200" y="4286250"/>
            <a:ext cx="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08429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09800" y="533401"/>
            <a:ext cx="5181600" cy="5595891"/>
          </a:xfrm>
          <a:prstGeom prst="rect">
            <a:avLst/>
          </a:prstGeom>
        </p:spPr>
        <p:txBody>
          <a:bodyPr wrap="square">
            <a:spAutoFit/>
          </a:bodyPr>
          <a:lstStyle/>
          <a:p>
            <a:pPr algn="just">
              <a:lnSpc>
                <a:spcPct val="115000"/>
              </a:lnSpc>
            </a:pPr>
            <a:r>
              <a:rPr lang="en-US" sz="1600" b="1" dirty="0">
                <a:latin typeface="Calibri" panose="020F0502020204030204" pitchFamily="34" charset="0"/>
                <a:ea typeface="Times New Roman" panose="02020603050405020304" pitchFamily="18" charset="0"/>
                <a:cs typeface="Times New Roman" panose="02020603050405020304" pitchFamily="18" charset="0"/>
              </a:rPr>
              <a:t>Similarities between Job-Order and Process Costing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en-US" sz="1600" dirty="0">
                <a:latin typeface="Calibri" panose="020F0502020204030204" pitchFamily="34" charset="0"/>
                <a:ea typeface="Times New Roman" panose="02020603050405020304" pitchFamily="18" charset="0"/>
                <a:cs typeface="Times New Roman" panose="02020603050405020304" pitchFamily="18" charset="0"/>
              </a:rPr>
              <a:t>Much of what you learned in the previous chapter about costing and cost flows applies equally well to process costing in this chapter. The similarities between job-order and process costing can be summarized as follows: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1000"/>
              </a:spcAft>
              <a:buFont typeface="+mj-lt"/>
              <a:buAutoNum type="arabicPeriod"/>
              <a:tabLst>
                <a:tab pos="457200" algn="l"/>
              </a:tabLst>
            </a:pPr>
            <a:r>
              <a:rPr lang="en-US" sz="1600" dirty="0">
                <a:latin typeface="Calibri" panose="020F0502020204030204" pitchFamily="34" charset="0"/>
                <a:ea typeface="Times New Roman" panose="02020603050405020304" pitchFamily="18" charset="0"/>
                <a:cs typeface="Times New Roman" panose="02020603050405020304" pitchFamily="18" charset="0"/>
              </a:rPr>
              <a:t>Both systems have the same basic purposes—to assign material, labor, and manufacturing overhead costs to products and to provide a mechanism for computing unit product costs.</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1000"/>
              </a:spcAft>
              <a:buFont typeface="+mj-lt"/>
              <a:buAutoNum type="arabicPeriod"/>
              <a:tabLst>
                <a:tab pos="457200" algn="l"/>
              </a:tabLst>
            </a:pPr>
            <a:r>
              <a:rPr lang="en-US" sz="1600" dirty="0">
                <a:latin typeface="Calibri" panose="020F0502020204030204" pitchFamily="34" charset="0"/>
                <a:ea typeface="Times New Roman" panose="02020603050405020304" pitchFamily="18" charset="0"/>
                <a:cs typeface="Times New Roman" panose="02020603050405020304" pitchFamily="18" charset="0"/>
              </a:rPr>
              <a:t>Both systems use the same basic manufacturing accounts, including Manufacturing Overhead, Raw Materials, Work in Process, and Finished Goods.</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1000"/>
              </a:spcAft>
              <a:buFont typeface="+mj-lt"/>
              <a:buAutoNum type="arabicPeriod"/>
              <a:tabLst>
                <a:tab pos="457200" algn="l"/>
              </a:tabLst>
            </a:pPr>
            <a:r>
              <a:rPr lang="en-US" sz="1600" dirty="0">
                <a:latin typeface="Calibri" panose="020F0502020204030204" pitchFamily="34" charset="0"/>
                <a:ea typeface="Times New Roman" panose="02020603050405020304" pitchFamily="18" charset="0"/>
                <a:cs typeface="Times New Roman" panose="02020603050405020304" pitchFamily="18" charset="0"/>
              </a:rPr>
              <a:t>The flow of costs through the manufacturing accounts is basically the same in both systems.</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en-US" sz="1600" dirty="0">
                <a:latin typeface="Calibri" panose="020F0502020204030204" pitchFamily="34" charset="0"/>
                <a:ea typeface="Times New Roman" panose="02020603050405020304" pitchFamily="18" charset="0"/>
                <a:cs typeface="Times New Roman" panose="02020603050405020304" pitchFamily="18" charset="0"/>
              </a:rPr>
              <a:t>As can be seen from this comparison, much of the knowledge that you have already acquired about costing is applicable to a process costing system. </a:t>
            </a:r>
            <a:endParaRPr lang="en-US" sz="1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1343136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1400" dirty="0" smtClean="0"/>
              <a:t>To Calculate The cost of</a:t>
            </a:r>
            <a:br>
              <a:rPr lang="en-US" sz="1400" dirty="0" smtClean="0"/>
            </a:br>
            <a:r>
              <a:rPr lang="en-US" sz="1400" dirty="0" smtClean="0"/>
              <a:t>Equivalent Units of Production,</a:t>
            </a:r>
            <a:br>
              <a:rPr lang="en-US" sz="1400" dirty="0" smtClean="0"/>
            </a:br>
            <a:r>
              <a:rPr lang="en-US" sz="1400" dirty="0" smtClean="0"/>
              <a:t>We use Costs from BWIP and those Added during Month</a:t>
            </a:r>
            <a:br>
              <a:rPr lang="en-US" sz="1400" dirty="0" smtClean="0"/>
            </a:br>
            <a:r>
              <a:rPr lang="en-US" sz="1400" b="1" dirty="0"/>
              <a:t>Reminder:  </a:t>
            </a:r>
            <a:r>
              <a:rPr lang="en-US" sz="1400" dirty="0"/>
              <a:t>We used EWIP and Transferred out units</a:t>
            </a:r>
            <a:br>
              <a:rPr lang="en-US" sz="1400" dirty="0"/>
            </a:br>
            <a:r>
              <a:rPr lang="en-US" sz="1400" dirty="0"/>
              <a:t>to calculate </a:t>
            </a:r>
            <a:br>
              <a:rPr lang="en-US" sz="1400" dirty="0"/>
            </a:br>
            <a:r>
              <a:rPr lang="en-US" sz="1400" dirty="0"/>
              <a:t>Weighted average Equivalent Units of Production</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516571367"/>
              </p:ext>
            </p:extLst>
          </p:nvPr>
        </p:nvGraphicFramePr>
        <p:xfrm>
          <a:off x="457200" y="2958771"/>
          <a:ext cx="8229601" cy="1975113"/>
        </p:xfrm>
        <a:graphic>
          <a:graphicData uri="http://schemas.openxmlformats.org/drawingml/2006/table">
            <a:tbl>
              <a:tblPr/>
              <a:tblGrid>
                <a:gridCol w="1433435">
                  <a:extLst>
                    <a:ext uri="{9D8B030D-6E8A-4147-A177-3AD203B41FA5}">
                      <a16:colId xmlns:a16="http://schemas.microsoft.com/office/drawing/2014/main" val="20000"/>
                    </a:ext>
                  </a:extLst>
                </a:gridCol>
                <a:gridCol w="809469">
                  <a:extLst>
                    <a:ext uri="{9D8B030D-6E8A-4147-A177-3AD203B41FA5}">
                      <a16:colId xmlns:a16="http://schemas.microsoft.com/office/drawing/2014/main" val="20001"/>
                    </a:ext>
                  </a:extLst>
                </a:gridCol>
                <a:gridCol w="1349115">
                  <a:extLst>
                    <a:ext uri="{9D8B030D-6E8A-4147-A177-3AD203B41FA5}">
                      <a16:colId xmlns:a16="http://schemas.microsoft.com/office/drawing/2014/main" val="20002"/>
                    </a:ext>
                  </a:extLst>
                </a:gridCol>
                <a:gridCol w="590237">
                  <a:extLst>
                    <a:ext uri="{9D8B030D-6E8A-4147-A177-3AD203B41FA5}">
                      <a16:colId xmlns:a16="http://schemas.microsoft.com/office/drawing/2014/main" val="20003"/>
                    </a:ext>
                  </a:extLst>
                </a:gridCol>
                <a:gridCol w="1349115">
                  <a:extLst>
                    <a:ext uri="{9D8B030D-6E8A-4147-A177-3AD203B41FA5}">
                      <a16:colId xmlns:a16="http://schemas.microsoft.com/office/drawing/2014/main" val="20004"/>
                    </a:ext>
                  </a:extLst>
                </a:gridCol>
                <a:gridCol w="1349115">
                  <a:extLst>
                    <a:ext uri="{9D8B030D-6E8A-4147-A177-3AD203B41FA5}">
                      <a16:colId xmlns:a16="http://schemas.microsoft.com/office/drawing/2014/main" val="20005"/>
                    </a:ext>
                  </a:extLst>
                </a:gridCol>
                <a:gridCol w="1349115">
                  <a:extLst>
                    <a:ext uri="{9D8B030D-6E8A-4147-A177-3AD203B41FA5}">
                      <a16:colId xmlns:a16="http://schemas.microsoft.com/office/drawing/2014/main" val="20006"/>
                    </a:ext>
                  </a:extLst>
                </a:gridCol>
              </a:tblGrid>
              <a:tr h="136598">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ctr" fontAlgn="b"/>
                      <a:r>
                        <a:rPr lang="en-US" sz="800" b="0" i="0" u="none" strike="noStrike">
                          <a:solidFill>
                            <a:srgbClr val="000000"/>
                          </a:solidFill>
                          <a:effectLst/>
                          <a:latin typeface="Calibri"/>
                        </a:rPr>
                        <a:t>EUP</a:t>
                      </a: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410,000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390,000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390,000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27663">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53673">
                <a:tc gridSpan="3">
                  <a:txBody>
                    <a:bodyPr/>
                    <a:lstStyle/>
                    <a:p>
                      <a:pPr algn="ctr" fontAlgn="ctr"/>
                      <a:r>
                        <a:rPr lang="en-US" sz="800" b="0" i="0" u="none" strike="noStrike">
                          <a:solidFill>
                            <a:srgbClr val="000000"/>
                          </a:solidFill>
                          <a:effectLst/>
                          <a:latin typeface="Calibri"/>
                        </a:rPr>
                        <a:t>Cost Reconciliation</a:t>
                      </a:r>
                    </a:p>
                  </a:txBody>
                  <a:tcPr marL="10119" marR="10119" marT="5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3">
                  <a:txBody>
                    <a:bodyPr/>
                    <a:lstStyle/>
                    <a:p>
                      <a:pPr algn="ctr" fontAlgn="ctr"/>
                      <a:r>
                        <a:rPr lang="en-US" sz="800" b="0" i="0" u="none" strike="noStrike">
                          <a:solidFill>
                            <a:srgbClr val="000000"/>
                          </a:solidFill>
                          <a:effectLst/>
                          <a:latin typeface="Calibri"/>
                        </a:rPr>
                        <a:t> Cost per Equivalent Unit of Production (EUP) </a:t>
                      </a:r>
                    </a:p>
                  </a:txBody>
                  <a:tcPr marL="10119" marR="10119" marT="5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119992">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3"/>
                  </a:ext>
                </a:extLst>
              </a:tr>
              <a:tr h="130907">
                <a:tc>
                  <a:txBody>
                    <a:bodyPr/>
                    <a:lstStyle/>
                    <a:p>
                      <a:pPr algn="l" fontAlgn="b"/>
                      <a:r>
                        <a:rPr lang="en-US" sz="800" b="1" i="0" u="none" strike="noStrike">
                          <a:solidFill>
                            <a:srgbClr val="000000"/>
                          </a:solidFill>
                          <a:effectLst/>
                          <a:latin typeface="Calibri"/>
                        </a:rPr>
                        <a:t>Beginning Costs:</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0" i="0" u="none" strike="noStrike">
                          <a:solidFill>
                            <a:srgbClr val="000000"/>
                          </a:solidFill>
                          <a:effectLst/>
                          <a:latin typeface="Calibri"/>
                        </a:rPr>
                        <a:t>DM</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DL</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OH</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36598">
                <a:tc gridSpan="2">
                  <a:txBody>
                    <a:bodyPr/>
                    <a:lstStyle/>
                    <a:p>
                      <a:pPr algn="l" fontAlgn="b"/>
                      <a:r>
                        <a:rPr lang="en-US" sz="800" b="0" i="0" u="none" strike="noStrike">
                          <a:solidFill>
                            <a:srgbClr val="000000"/>
                          </a:solidFill>
                          <a:effectLst/>
                          <a:latin typeface="Calibri"/>
                        </a:rPr>
                        <a:t>Beginning WIP Costs</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algn="l" fontAlgn="b"/>
                      <a:r>
                        <a:rPr lang="en-US" sz="800" b="0" i="0" u="none" strike="noStrike">
                          <a:solidFill>
                            <a:srgbClr val="000000"/>
                          </a:solidFill>
                          <a:effectLst/>
                          <a:latin typeface="Calibri"/>
                        </a:rPr>
                        <a:t>                150,000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Calibri"/>
                        </a:rPr>
                        <a:t>=</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92,000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21,000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37,000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6598">
                <a:tc gridSpan="2">
                  <a:txBody>
                    <a:bodyPr/>
                    <a:lstStyle/>
                    <a:p>
                      <a:pPr algn="l" fontAlgn="b"/>
                      <a:r>
                        <a:rPr lang="en-US" sz="800" b="0" i="0" u="none" strike="noStrike">
                          <a:solidFill>
                            <a:srgbClr val="000000"/>
                          </a:solidFill>
                          <a:effectLst/>
                          <a:latin typeface="Calibri"/>
                        </a:rPr>
                        <a:t>Costs added during month</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algn="l" fontAlgn="b"/>
                      <a:endParaRPr lang="en-US" sz="800" b="0" i="0" u="none" strike="noStrike" dirty="0">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Calibri"/>
                        </a:rPr>
                        <a:t>=</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42289">
                <a:tc gridSpan="2">
                  <a:txBody>
                    <a:bodyPr/>
                    <a:lstStyle/>
                    <a:p>
                      <a:pPr algn="l" fontAlgn="b"/>
                      <a:r>
                        <a:rPr lang="en-US" sz="800" b="0" i="0" u="none" strike="noStrike">
                          <a:solidFill>
                            <a:srgbClr val="000000"/>
                          </a:solidFill>
                          <a:effectLst/>
                          <a:latin typeface="Calibri"/>
                        </a:rPr>
                        <a:t>Costs to be accounted for</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algn="l" fontAlgn="b"/>
                      <a:endParaRPr lang="en-US" sz="800" b="0" i="0" u="none" strike="noStrike" dirty="0">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2F2F2"/>
                    </a:solidFill>
                  </a:tcPr>
                </a:tc>
                <a:tc>
                  <a:txBody>
                    <a:bodyPr/>
                    <a:lstStyle/>
                    <a:p>
                      <a:pPr algn="ctr" fontAlgn="b"/>
                      <a:r>
                        <a:rPr lang="en-US" sz="800" b="1" i="0" u="none" strike="noStrike" dirty="0" smtClean="0">
                          <a:solidFill>
                            <a:srgbClr val="000000"/>
                          </a:solidFill>
                          <a:effectLst/>
                          <a:latin typeface="Calibri"/>
                        </a:rPr>
                        <a:t>=</a:t>
                      </a:r>
                      <a:endParaRPr lang="en-US" sz="800" b="1" i="0" u="none" strike="noStrike" dirty="0">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dirty="0">
                          <a:solidFill>
                            <a:srgbClr val="000000"/>
                          </a:solidFill>
                          <a:effectLst/>
                          <a:latin typeface="Calibri"/>
                        </a:rPr>
                        <a:t>                </a:t>
                      </a:r>
                      <a:r>
                        <a:rPr lang="en-US" sz="800" b="0" i="0" u="none" strike="noStrike" dirty="0" smtClean="0">
                          <a:solidFill>
                            <a:srgbClr val="000000"/>
                          </a:solidFill>
                          <a:effectLst/>
                          <a:latin typeface="Calibri"/>
                        </a:rPr>
                        <a:t> </a:t>
                      </a:r>
                      <a:endParaRPr lang="en-US" sz="800" b="0" i="0" u="none" strike="noStrike" dirty="0">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42289">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ctr" fontAlgn="b"/>
                      <a:endParaRPr lang="en-US" sz="800" b="1"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8"/>
                  </a:ext>
                </a:extLst>
              </a:tr>
              <a:tr h="131422">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dirty="0">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0" i="0" u="none" strike="noStrike">
                          <a:solidFill>
                            <a:srgbClr val="000000"/>
                          </a:solidFill>
                          <a:effectLst/>
                          <a:latin typeface="Calibri"/>
                        </a:rPr>
                        <a:t> divided by </a:t>
                      </a:r>
                    </a:p>
                  </a:txBody>
                  <a:tcPr marL="10119" marR="10119" marT="5692" marB="0" anchor="b">
                    <a:lnL>
                      <a:noFill/>
                    </a:lnL>
                    <a:lnR>
                      <a:noFill/>
                    </a:lnR>
                    <a:lnT>
                      <a:noFill/>
                    </a:lnT>
                    <a:lnB>
                      <a:noFill/>
                    </a:lnB>
                  </a:tcPr>
                </a:tc>
                <a:tc>
                  <a:txBody>
                    <a:bodyPr/>
                    <a:lstStyle/>
                    <a:p>
                      <a:pPr algn="ctr" fontAlgn="b"/>
                      <a:r>
                        <a:rPr lang="en-US" sz="800" b="0" i="0" u="none" strike="noStrike">
                          <a:solidFill>
                            <a:srgbClr val="000000"/>
                          </a:solidFill>
                          <a:effectLst/>
                          <a:latin typeface="Calibri"/>
                        </a:rPr>
                        <a:t> divided by </a:t>
                      </a:r>
                    </a:p>
                  </a:txBody>
                  <a:tcPr marL="10119" marR="10119" marT="5692" marB="0" anchor="b">
                    <a:lnL>
                      <a:noFill/>
                    </a:lnL>
                    <a:lnR>
                      <a:noFill/>
                    </a:lnR>
                    <a:lnT>
                      <a:noFill/>
                    </a:lnT>
                    <a:lnB>
                      <a:noFill/>
                    </a:lnB>
                  </a:tcPr>
                </a:tc>
                <a:tc>
                  <a:txBody>
                    <a:bodyPr/>
                    <a:lstStyle/>
                    <a:p>
                      <a:pPr algn="ctr" fontAlgn="b"/>
                      <a:r>
                        <a:rPr lang="en-US" sz="800" b="0" i="0" u="none" strike="noStrike">
                          <a:solidFill>
                            <a:srgbClr val="000000"/>
                          </a:solidFill>
                          <a:effectLst/>
                          <a:latin typeface="Calibri"/>
                        </a:rPr>
                        <a:t> divided by </a:t>
                      </a:r>
                    </a:p>
                  </a:txBody>
                  <a:tcPr marL="10119" marR="10119" marT="5692" marB="0" anchor="b">
                    <a:lnL>
                      <a:noFill/>
                    </a:lnL>
                    <a:lnR>
                      <a:noFill/>
                    </a:lnR>
                    <a:lnT>
                      <a:noFill/>
                    </a:lnT>
                    <a:lnB>
                      <a:noFill/>
                    </a:lnB>
                  </a:tcPr>
                </a:tc>
                <a:extLst>
                  <a:ext uri="{0D108BD9-81ED-4DB2-BD59-A6C34878D82A}">
                    <a16:rowId xmlns:a16="http://schemas.microsoft.com/office/drawing/2014/main" val="10009"/>
                  </a:ext>
                </a:extLst>
              </a:tr>
              <a:tr h="131422">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120946">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800" b="0" i="0" u="none" strike="noStrike">
                          <a:solidFill>
                            <a:srgbClr val="000000"/>
                          </a:solidFill>
                          <a:effectLst/>
                          <a:latin typeface="Calibri"/>
                        </a:rPr>
                        <a:t>EUP</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dirty="0">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50430">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600" b="0" i="0" u="none" strike="noStrike">
                          <a:solidFill>
                            <a:srgbClr val="000000"/>
                          </a:solidFill>
                          <a:effectLst/>
                          <a:latin typeface="Calibri"/>
                        </a:rPr>
                        <a:t>Cost per EUP</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392765548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1400" dirty="0" smtClean="0"/>
              <a:t>To Calculate The cost of</a:t>
            </a:r>
            <a:br>
              <a:rPr lang="en-US" sz="1400" dirty="0" smtClean="0"/>
            </a:br>
            <a:r>
              <a:rPr lang="en-US" sz="1400" dirty="0" smtClean="0"/>
              <a:t>Equivalent Units of Production,</a:t>
            </a:r>
            <a:br>
              <a:rPr lang="en-US" sz="1400" dirty="0" smtClean="0"/>
            </a:br>
            <a:r>
              <a:rPr lang="en-US" sz="1400" dirty="0" smtClean="0"/>
              <a:t>We use Costs from BWIP and those Added during Month</a:t>
            </a:r>
            <a:br>
              <a:rPr lang="en-US" sz="1400" dirty="0" smtClean="0"/>
            </a:br>
            <a:r>
              <a:rPr lang="en-US" sz="1400" b="1" dirty="0"/>
              <a:t>Reminder:  </a:t>
            </a:r>
            <a:r>
              <a:rPr lang="en-US" sz="1400" dirty="0"/>
              <a:t>We used EWIP and Transferred out units</a:t>
            </a:r>
            <a:br>
              <a:rPr lang="en-US" sz="1400" dirty="0"/>
            </a:br>
            <a:r>
              <a:rPr lang="en-US" sz="1400" dirty="0"/>
              <a:t>to calculate </a:t>
            </a:r>
            <a:br>
              <a:rPr lang="en-US" sz="1400" dirty="0"/>
            </a:br>
            <a:r>
              <a:rPr lang="en-US" sz="1400" dirty="0"/>
              <a:t>Weighted average Equivalent Units of Production</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739983154"/>
              </p:ext>
            </p:extLst>
          </p:nvPr>
        </p:nvGraphicFramePr>
        <p:xfrm>
          <a:off x="457200" y="2958771"/>
          <a:ext cx="8229601" cy="1975113"/>
        </p:xfrm>
        <a:graphic>
          <a:graphicData uri="http://schemas.openxmlformats.org/drawingml/2006/table">
            <a:tbl>
              <a:tblPr/>
              <a:tblGrid>
                <a:gridCol w="1433435">
                  <a:extLst>
                    <a:ext uri="{9D8B030D-6E8A-4147-A177-3AD203B41FA5}">
                      <a16:colId xmlns:a16="http://schemas.microsoft.com/office/drawing/2014/main" val="20000"/>
                    </a:ext>
                  </a:extLst>
                </a:gridCol>
                <a:gridCol w="809469">
                  <a:extLst>
                    <a:ext uri="{9D8B030D-6E8A-4147-A177-3AD203B41FA5}">
                      <a16:colId xmlns:a16="http://schemas.microsoft.com/office/drawing/2014/main" val="20001"/>
                    </a:ext>
                  </a:extLst>
                </a:gridCol>
                <a:gridCol w="1349115">
                  <a:extLst>
                    <a:ext uri="{9D8B030D-6E8A-4147-A177-3AD203B41FA5}">
                      <a16:colId xmlns:a16="http://schemas.microsoft.com/office/drawing/2014/main" val="20002"/>
                    </a:ext>
                  </a:extLst>
                </a:gridCol>
                <a:gridCol w="590237">
                  <a:extLst>
                    <a:ext uri="{9D8B030D-6E8A-4147-A177-3AD203B41FA5}">
                      <a16:colId xmlns:a16="http://schemas.microsoft.com/office/drawing/2014/main" val="20003"/>
                    </a:ext>
                  </a:extLst>
                </a:gridCol>
                <a:gridCol w="1349115">
                  <a:extLst>
                    <a:ext uri="{9D8B030D-6E8A-4147-A177-3AD203B41FA5}">
                      <a16:colId xmlns:a16="http://schemas.microsoft.com/office/drawing/2014/main" val="20004"/>
                    </a:ext>
                  </a:extLst>
                </a:gridCol>
                <a:gridCol w="1349115">
                  <a:extLst>
                    <a:ext uri="{9D8B030D-6E8A-4147-A177-3AD203B41FA5}">
                      <a16:colId xmlns:a16="http://schemas.microsoft.com/office/drawing/2014/main" val="20005"/>
                    </a:ext>
                  </a:extLst>
                </a:gridCol>
                <a:gridCol w="1349115">
                  <a:extLst>
                    <a:ext uri="{9D8B030D-6E8A-4147-A177-3AD203B41FA5}">
                      <a16:colId xmlns:a16="http://schemas.microsoft.com/office/drawing/2014/main" val="20006"/>
                    </a:ext>
                  </a:extLst>
                </a:gridCol>
              </a:tblGrid>
              <a:tr h="136598">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ctr" fontAlgn="b"/>
                      <a:r>
                        <a:rPr lang="en-US" sz="800" b="0" i="0" u="none" strike="noStrike">
                          <a:solidFill>
                            <a:srgbClr val="000000"/>
                          </a:solidFill>
                          <a:effectLst/>
                          <a:latin typeface="Calibri"/>
                        </a:rPr>
                        <a:t>EUP</a:t>
                      </a: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410,000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390,000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390,000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27663">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53673">
                <a:tc gridSpan="3">
                  <a:txBody>
                    <a:bodyPr/>
                    <a:lstStyle/>
                    <a:p>
                      <a:pPr algn="ctr" fontAlgn="ctr"/>
                      <a:r>
                        <a:rPr lang="en-US" sz="800" b="0" i="0" u="none" strike="noStrike">
                          <a:solidFill>
                            <a:srgbClr val="000000"/>
                          </a:solidFill>
                          <a:effectLst/>
                          <a:latin typeface="Calibri"/>
                        </a:rPr>
                        <a:t>Cost Reconciliation</a:t>
                      </a:r>
                    </a:p>
                  </a:txBody>
                  <a:tcPr marL="10119" marR="10119" marT="5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3">
                  <a:txBody>
                    <a:bodyPr/>
                    <a:lstStyle/>
                    <a:p>
                      <a:pPr algn="ctr" fontAlgn="ctr"/>
                      <a:r>
                        <a:rPr lang="en-US" sz="800" b="0" i="0" u="none" strike="noStrike">
                          <a:solidFill>
                            <a:srgbClr val="000000"/>
                          </a:solidFill>
                          <a:effectLst/>
                          <a:latin typeface="Calibri"/>
                        </a:rPr>
                        <a:t> Cost per Equivalent Unit of Production (EUP) </a:t>
                      </a:r>
                    </a:p>
                  </a:txBody>
                  <a:tcPr marL="10119" marR="10119" marT="5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119992">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3"/>
                  </a:ext>
                </a:extLst>
              </a:tr>
              <a:tr h="130907">
                <a:tc>
                  <a:txBody>
                    <a:bodyPr/>
                    <a:lstStyle/>
                    <a:p>
                      <a:pPr algn="l" fontAlgn="b"/>
                      <a:r>
                        <a:rPr lang="en-US" sz="800" b="1" i="0" u="none" strike="noStrike">
                          <a:solidFill>
                            <a:srgbClr val="000000"/>
                          </a:solidFill>
                          <a:effectLst/>
                          <a:latin typeface="Calibri"/>
                        </a:rPr>
                        <a:t>Beginning Costs:</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0" i="0" u="none" strike="noStrike">
                          <a:solidFill>
                            <a:srgbClr val="000000"/>
                          </a:solidFill>
                          <a:effectLst/>
                          <a:latin typeface="Calibri"/>
                        </a:rPr>
                        <a:t>DM</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DL</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OH</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36598">
                <a:tc gridSpan="2">
                  <a:txBody>
                    <a:bodyPr/>
                    <a:lstStyle/>
                    <a:p>
                      <a:pPr algn="l" fontAlgn="b"/>
                      <a:r>
                        <a:rPr lang="en-US" sz="800" b="0" i="0" u="none" strike="noStrike">
                          <a:solidFill>
                            <a:srgbClr val="000000"/>
                          </a:solidFill>
                          <a:effectLst/>
                          <a:latin typeface="Calibri"/>
                        </a:rPr>
                        <a:t>Beginning WIP Costs</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algn="l" fontAlgn="b"/>
                      <a:r>
                        <a:rPr lang="en-US" sz="800" b="0" i="0" u="none" strike="noStrike">
                          <a:solidFill>
                            <a:srgbClr val="000000"/>
                          </a:solidFill>
                          <a:effectLst/>
                          <a:latin typeface="Calibri"/>
                        </a:rPr>
                        <a:t>                150,000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Calibri"/>
                        </a:rPr>
                        <a:t>=</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92,000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21,000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37,000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6598">
                <a:tc gridSpan="2">
                  <a:txBody>
                    <a:bodyPr/>
                    <a:lstStyle/>
                    <a:p>
                      <a:pPr algn="l" fontAlgn="b"/>
                      <a:r>
                        <a:rPr lang="en-US" sz="800" b="0" i="0" u="none" strike="noStrike">
                          <a:solidFill>
                            <a:srgbClr val="000000"/>
                          </a:solidFill>
                          <a:effectLst/>
                          <a:latin typeface="Calibri"/>
                        </a:rPr>
                        <a:t>Costs added during month</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algn="l" fontAlgn="b"/>
                      <a:r>
                        <a:rPr lang="en-US" sz="800" b="0" i="0" u="none" strike="noStrike">
                          <a:solidFill>
                            <a:srgbClr val="000000"/>
                          </a:solidFill>
                          <a:effectLst/>
                          <a:latin typeface="Calibri"/>
                        </a:rPr>
                        <a:t>            1,846,000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Calibri"/>
                        </a:rPr>
                        <a:t>=</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851,000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330,000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665,000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42289">
                <a:tc gridSpan="2">
                  <a:txBody>
                    <a:bodyPr/>
                    <a:lstStyle/>
                    <a:p>
                      <a:pPr algn="l" fontAlgn="b"/>
                      <a:r>
                        <a:rPr lang="en-US" sz="800" b="0" i="0" u="none" strike="noStrike">
                          <a:solidFill>
                            <a:srgbClr val="000000"/>
                          </a:solidFill>
                          <a:effectLst/>
                          <a:latin typeface="Calibri"/>
                        </a:rPr>
                        <a:t>Costs to be accounted for</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algn="l" fontAlgn="b"/>
                      <a:endParaRPr lang="en-US" sz="800" b="0" i="0" u="none" strike="noStrike" dirty="0">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2F2F2"/>
                    </a:solidFill>
                  </a:tcPr>
                </a:tc>
                <a:tc>
                  <a:txBody>
                    <a:bodyPr/>
                    <a:lstStyle/>
                    <a:p>
                      <a:pPr algn="ctr" fontAlgn="b"/>
                      <a:r>
                        <a:rPr lang="en-US" sz="800" b="1" i="0" u="none" strike="noStrike">
                          <a:solidFill>
                            <a:srgbClr val="000000"/>
                          </a:solidFill>
                          <a:effectLst/>
                          <a:latin typeface="Calibri"/>
                        </a:rPr>
                        <a:t>=</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42289">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ctr" fontAlgn="b"/>
                      <a:endParaRPr lang="en-US" sz="800" b="1"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8"/>
                  </a:ext>
                </a:extLst>
              </a:tr>
              <a:tr h="131422">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0" i="0" u="none" strike="noStrike">
                          <a:solidFill>
                            <a:srgbClr val="000000"/>
                          </a:solidFill>
                          <a:effectLst/>
                          <a:latin typeface="Calibri"/>
                        </a:rPr>
                        <a:t> divided by </a:t>
                      </a:r>
                    </a:p>
                  </a:txBody>
                  <a:tcPr marL="10119" marR="10119" marT="5692" marB="0" anchor="b">
                    <a:lnL>
                      <a:noFill/>
                    </a:lnL>
                    <a:lnR>
                      <a:noFill/>
                    </a:lnR>
                    <a:lnT>
                      <a:noFill/>
                    </a:lnT>
                    <a:lnB>
                      <a:noFill/>
                    </a:lnB>
                  </a:tcPr>
                </a:tc>
                <a:tc>
                  <a:txBody>
                    <a:bodyPr/>
                    <a:lstStyle/>
                    <a:p>
                      <a:pPr algn="ctr" fontAlgn="b"/>
                      <a:r>
                        <a:rPr lang="en-US" sz="800" b="0" i="0" u="none" strike="noStrike">
                          <a:solidFill>
                            <a:srgbClr val="000000"/>
                          </a:solidFill>
                          <a:effectLst/>
                          <a:latin typeface="Calibri"/>
                        </a:rPr>
                        <a:t> divided by </a:t>
                      </a:r>
                    </a:p>
                  </a:txBody>
                  <a:tcPr marL="10119" marR="10119" marT="5692" marB="0" anchor="b">
                    <a:lnL>
                      <a:noFill/>
                    </a:lnL>
                    <a:lnR>
                      <a:noFill/>
                    </a:lnR>
                    <a:lnT>
                      <a:noFill/>
                    </a:lnT>
                    <a:lnB>
                      <a:noFill/>
                    </a:lnB>
                  </a:tcPr>
                </a:tc>
                <a:tc>
                  <a:txBody>
                    <a:bodyPr/>
                    <a:lstStyle/>
                    <a:p>
                      <a:pPr algn="ctr" fontAlgn="b"/>
                      <a:r>
                        <a:rPr lang="en-US" sz="800" b="0" i="0" u="none" strike="noStrike">
                          <a:solidFill>
                            <a:srgbClr val="000000"/>
                          </a:solidFill>
                          <a:effectLst/>
                          <a:latin typeface="Calibri"/>
                        </a:rPr>
                        <a:t> divided by </a:t>
                      </a:r>
                    </a:p>
                  </a:txBody>
                  <a:tcPr marL="10119" marR="10119" marT="5692" marB="0" anchor="b">
                    <a:lnL>
                      <a:noFill/>
                    </a:lnL>
                    <a:lnR>
                      <a:noFill/>
                    </a:lnR>
                    <a:lnT>
                      <a:noFill/>
                    </a:lnT>
                    <a:lnB>
                      <a:noFill/>
                    </a:lnB>
                  </a:tcPr>
                </a:tc>
                <a:extLst>
                  <a:ext uri="{0D108BD9-81ED-4DB2-BD59-A6C34878D82A}">
                    <a16:rowId xmlns:a16="http://schemas.microsoft.com/office/drawing/2014/main" val="10009"/>
                  </a:ext>
                </a:extLst>
              </a:tr>
              <a:tr h="131422">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120946">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800" b="0" i="0" u="none" strike="noStrike">
                          <a:solidFill>
                            <a:srgbClr val="000000"/>
                          </a:solidFill>
                          <a:effectLst/>
                          <a:latin typeface="Calibri"/>
                        </a:rPr>
                        <a:t>EUP</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50430">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600" b="0" i="0" u="none" strike="noStrike">
                          <a:solidFill>
                            <a:srgbClr val="000000"/>
                          </a:solidFill>
                          <a:effectLst/>
                          <a:latin typeface="Calibri"/>
                        </a:rPr>
                        <a:t>Cost per EUP</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171600262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1400" dirty="0" smtClean="0"/>
              <a:t>To Calculate The cost of</a:t>
            </a:r>
            <a:br>
              <a:rPr lang="en-US" sz="1400" dirty="0" smtClean="0"/>
            </a:br>
            <a:r>
              <a:rPr lang="en-US" sz="1400" dirty="0" smtClean="0"/>
              <a:t>Equivalent Units of Production,</a:t>
            </a:r>
            <a:br>
              <a:rPr lang="en-US" sz="1400" dirty="0" smtClean="0"/>
            </a:br>
            <a:r>
              <a:rPr lang="en-US" sz="1400" dirty="0" smtClean="0"/>
              <a:t>We use Costs from BWIP and those Added during Month</a:t>
            </a:r>
            <a:br>
              <a:rPr lang="en-US" sz="1400" dirty="0" smtClean="0"/>
            </a:br>
            <a:r>
              <a:rPr lang="en-US" sz="1400" b="1" dirty="0"/>
              <a:t>Reminder:  </a:t>
            </a:r>
            <a:r>
              <a:rPr lang="en-US" sz="1400" dirty="0"/>
              <a:t>We used EWIP and Transferred out units</a:t>
            </a:r>
            <a:br>
              <a:rPr lang="en-US" sz="1400" dirty="0"/>
            </a:br>
            <a:r>
              <a:rPr lang="en-US" sz="1400" dirty="0"/>
              <a:t>to calculate </a:t>
            </a:r>
            <a:br>
              <a:rPr lang="en-US" sz="1400" dirty="0"/>
            </a:br>
            <a:r>
              <a:rPr lang="en-US" sz="1400" dirty="0"/>
              <a:t>Weighted average Equivalent Units of Production</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915823979"/>
              </p:ext>
            </p:extLst>
          </p:nvPr>
        </p:nvGraphicFramePr>
        <p:xfrm>
          <a:off x="457200" y="2958771"/>
          <a:ext cx="8229601" cy="1985581"/>
        </p:xfrm>
        <a:graphic>
          <a:graphicData uri="http://schemas.openxmlformats.org/drawingml/2006/table">
            <a:tbl>
              <a:tblPr/>
              <a:tblGrid>
                <a:gridCol w="1433435">
                  <a:extLst>
                    <a:ext uri="{9D8B030D-6E8A-4147-A177-3AD203B41FA5}">
                      <a16:colId xmlns:a16="http://schemas.microsoft.com/office/drawing/2014/main" val="20000"/>
                    </a:ext>
                  </a:extLst>
                </a:gridCol>
                <a:gridCol w="809469">
                  <a:extLst>
                    <a:ext uri="{9D8B030D-6E8A-4147-A177-3AD203B41FA5}">
                      <a16:colId xmlns:a16="http://schemas.microsoft.com/office/drawing/2014/main" val="20001"/>
                    </a:ext>
                  </a:extLst>
                </a:gridCol>
                <a:gridCol w="1349115">
                  <a:extLst>
                    <a:ext uri="{9D8B030D-6E8A-4147-A177-3AD203B41FA5}">
                      <a16:colId xmlns:a16="http://schemas.microsoft.com/office/drawing/2014/main" val="20002"/>
                    </a:ext>
                  </a:extLst>
                </a:gridCol>
                <a:gridCol w="590237">
                  <a:extLst>
                    <a:ext uri="{9D8B030D-6E8A-4147-A177-3AD203B41FA5}">
                      <a16:colId xmlns:a16="http://schemas.microsoft.com/office/drawing/2014/main" val="20003"/>
                    </a:ext>
                  </a:extLst>
                </a:gridCol>
                <a:gridCol w="1349115">
                  <a:extLst>
                    <a:ext uri="{9D8B030D-6E8A-4147-A177-3AD203B41FA5}">
                      <a16:colId xmlns:a16="http://schemas.microsoft.com/office/drawing/2014/main" val="20004"/>
                    </a:ext>
                  </a:extLst>
                </a:gridCol>
                <a:gridCol w="1349115">
                  <a:extLst>
                    <a:ext uri="{9D8B030D-6E8A-4147-A177-3AD203B41FA5}">
                      <a16:colId xmlns:a16="http://schemas.microsoft.com/office/drawing/2014/main" val="20005"/>
                    </a:ext>
                  </a:extLst>
                </a:gridCol>
                <a:gridCol w="1349115">
                  <a:extLst>
                    <a:ext uri="{9D8B030D-6E8A-4147-A177-3AD203B41FA5}">
                      <a16:colId xmlns:a16="http://schemas.microsoft.com/office/drawing/2014/main" val="20006"/>
                    </a:ext>
                  </a:extLst>
                </a:gridCol>
              </a:tblGrid>
              <a:tr h="136598">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ctr" fontAlgn="b"/>
                      <a:r>
                        <a:rPr lang="en-US" sz="800" b="0" i="0" u="none" strike="noStrike">
                          <a:solidFill>
                            <a:srgbClr val="000000"/>
                          </a:solidFill>
                          <a:effectLst/>
                          <a:latin typeface="Calibri"/>
                        </a:rPr>
                        <a:t>EUP</a:t>
                      </a: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410,000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390,000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390,000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27663">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53673">
                <a:tc gridSpan="3">
                  <a:txBody>
                    <a:bodyPr/>
                    <a:lstStyle/>
                    <a:p>
                      <a:pPr algn="ctr" fontAlgn="ctr"/>
                      <a:r>
                        <a:rPr lang="en-US" sz="800" b="0" i="0" u="none" strike="noStrike">
                          <a:solidFill>
                            <a:srgbClr val="000000"/>
                          </a:solidFill>
                          <a:effectLst/>
                          <a:latin typeface="Calibri"/>
                        </a:rPr>
                        <a:t>Cost Reconciliation</a:t>
                      </a:r>
                    </a:p>
                  </a:txBody>
                  <a:tcPr marL="10119" marR="10119" marT="5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3">
                  <a:txBody>
                    <a:bodyPr/>
                    <a:lstStyle/>
                    <a:p>
                      <a:pPr algn="ctr" fontAlgn="ctr"/>
                      <a:r>
                        <a:rPr lang="en-US" sz="800" b="0" i="0" u="none" strike="noStrike">
                          <a:solidFill>
                            <a:srgbClr val="000000"/>
                          </a:solidFill>
                          <a:effectLst/>
                          <a:latin typeface="Calibri"/>
                        </a:rPr>
                        <a:t> Cost per Equivalent Unit of Production (EUP) </a:t>
                      </a:r>
                    </a:p>
                  </a:txBody>
                  <a:tcPr marL="10119" marR="10119" marT="5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119992">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3"/>
                  </a:ext>
                </a:extLst>
              </a:tr>
              <a:tr h="130907">
                <a:tc>
                  <a:txBody>
                    <a:bodyPr/>
                    <a:lstStyle/>
                    <a:p>
                      <a:pPr algn="l" fontAlgn="b"/>
                      <a:r>
                        <a:rPr lang="en-US" sz="800" b="1" i="0" u="none" strike="noStrike">
                          <a:solidFill>
                            <a:srgbClr val="000000"/>
                          </a:solidFill>
                          <a:effectLst/>
                          <a:latin typeface="Calibri"/>
                        </a:rPr>
                        <a:t>Beginning Costs:</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0" i="0" u="none" strike="noStrike">
                          <a:solidFill>
                            <a:srgbClr val="000000"/>
                          </a:solidFill>
                          <a:effectLst/>
                          <a:latin typeface="Calibri"/>
                        </a:rPr>
                        <a:t>DM</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DL</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OH</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36598">
                <a:tc gridSpan="2">
                  <a:txBody>
                    <a:bodyPr/>
                    <a:lstStyle/>
                    <a:p>
                      <a:pPr algn="l" fontAlgn="b"/>
                      <a:r>
                        <a:rPr lang="en-US" sz="800" b="0" i="0" u="none" strike="noStrike">
                          <a:solidFill>
                            <a:srgbClr val="000000"/>
                          </a:solidFill>
                          <a:effectLst/>
                          <a:latin typeface="Calibri"/>
                        </a:rPr>
                        <a:t>Beginning WIP Costs</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algn="l" fontAlgn="b"/>
                      <a:r>
                        <a:rPr lang="en-US" sz="800" b="0" i="0" u="none" strike="noStrike">
                          <a:solidFill>
                            <a:srgbClr val="000000"/>
                          </a:solidFill>
                          <a:effectLst/>
                          <a:latin typeface="Calibri"/>
                        </a:rPr>
                        <a:t>                150,000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Calibri"/>
                        </a:rPr>
                        <a:t>=</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92,000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21,000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37,000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6598">
                <a:tc gridSpan="2">
                  <a:txBody>
                    <a:bodyPr/>
                    <a:lstStyle/>
                    <a:p>
                      <a:pPr algn="l" fontAlgn="b"/>
                      <a:r>
                        <a:rPr lang="en-US" sz="800" b="0" i="0" u="none" strike="noStrike">
                          <a:solidFill>
                            <a:srgbClr val="000000"/>
                          </a:solidFill>
                          <a:effectLst/>
                          <a:latin typeface="Calibri"/>
                        </a:rPr>
                        <a:t>Costs added during month</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algn="l" fontAlgn="b"/>
                      <a:r>
                        <a:rPr lang="en-US" sz="800" b="0" i="0" u="none" strike="noStrike">
                          <a:solidFill>
                            <a:srgbClr val="000000"/>
                          </a:solidFill>
                          <a:effectLst/>
                          <a:latin typeface="Calibri"/>
                        </a:rPr>
                        <a:t>            1,846,000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Calibri"/>
                        </a:rPr>
                        <a:t>=</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851,000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330,000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665,000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42289">
                <a:tc gridSpan="2">
                  <a:txBody>
                    <a:bodyPr/>
                    <a:lstStyle/>
                    <a:p>
                      <a:pPr algn="l" fontAlgn="b"/>
                      <a:r>
                        <a:rPr lang="en-US" sz="800" b="0" i="0" u="none" strike="noStrike">
                          <a:solidFill>
                            <a:srgbClr val="000000"/>
                          </a:solidFill>
                          <a:effectLst/>
                          <a:latin typeface="Calibri"/>
                        </a:rPr>
                        <a:t>Costs to be accounted for</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algn="l" fontAlgn="b"/>
                      <a:r>
                        <a:rPr lang="en-US" sz="800" b="0" i="0" u="none" strike="noStrike">
                          <a:solidFill>
                            <a:srgbClr val="000000"/>
                          </a:solidFill>
                          <a:effectLst/>
                          <a:latin typeface="Calibri"/>
                        </a:rPr>
                        <a:t>            1,996,000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2F2F2"/>
                    </a:solidFill>
                  </a:tcPr>
                </a:tc>
                <a:tc>
                  <a:txBody>
                    <a:bodyPr/>
                    <a:lstStyle/>
                    <a:p>
                      <a:pPr algn="ctr" fontAlgn="b"/>
                      <a:r>
                        <a:rPr lang="en-US" sz="800" b="1" i="0" u="none" strike="noStrike">
                          <a:solidFill>
                            <a:srgbClr val="000000"/>
                          </a:solidFill>
                          <a:effectLst/>
                          <a:latin typeface="Calibri"/>
                        </a:rPr>
                        <a:t>=</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943,000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351,000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702,000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42289">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ctr" fontAlgn="b"/>
                      <a:endParaRPr lang="en-US" sz="800" b="1"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8"/>
                  </a:ext>
                </a:extLst>
              </a:tr>
              <a:tr h="131422">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0" i="0" u="none" strike="noStrike">
                          <a:solidFill>
                            <a:srgbClr val="000000"/>
                          </a:solidFill>
                          <a:effectLst/>
                          <a:latin typeface="Calibri"/>
                        </a:rPr>
                        <a:t> divided by </a:t>
                      </a:r>
                    </a:p>
                  </a:txBody>
                  <a:tcPr marL="10119" marR="10119" marT="5692" marB="0" anchor="b">
                    <a:lnL>
                      <a:noFill/>
                    </a:lnL>
                    <a:lnR>
                      <a:noFill/>
                    </a:lnR>
                    <a:lnT>
                      <a:noFill/>
                    </a:lnT>
                    <a:lnB>
                      <a:noFill/>
                    </a:lnB>
                  </a:tcPr>
                </a:tc>
                <a:tc>
                  <a:txBody>
                    <a:bodyPr/>
                    <a:lstStyle/>
                    <a:p>
                      <a:pPr algn="ctr" fontAlgn="b"/>
                      <a:r>
                        <a:rPr lang="en-US" sz="800" b="0" i="0" u="none" strike="noStrike">
                          <a:solidFill>
                            <a:srgbClr val="000000"/>
                          </a:solidFill>
                          <a:effectLst/>
                          <a:latin typeface="Calibri"/>
                        </a:rPr>
                        <a:t> divided by </a:t>
                      </a:r>
                    </a:p>
                  </a:txBody>
                  <a:tcPr marL="10119" marR="10119" marT="5692" marB="0" anchor="b">
                    <a:lnL>
                      <a:noFill/>
                    </a:lnL>
                    <a:lnR>
                      <a:noFill/>
                    </a:lnR>
                    <a:lnT>
                      <a:noFill/>
                    </a:lnT>
                    <a:lnB>
                      <a:noFill/>
                    </a:lnB>
                  </a:tcPr>
                </a:tc>
                <a:tc>
                  <a:txBody>
                    <a:bodyPr/>
                    <a:lstStyle/>
                    <a:p>
                      <a:pPr algn="ctr" fontAlgn="b"/>
                      <a:r>
                        <a:rPr lang="en-US" sz="800" b="0" i="0" u="none" strike="noStrike">
                          <a:solidFill>
                            <a:srgbClr val="000000"/>
                          </a:solidFill>
                          <a:effectLst/>
                          <a:latin typeface="Calibri"/>
                        </a:rPr>
                        <a:t> divided by </a:t>
                      </a:r>
                    </a:p>
                  </a:txBody>
                  <a:tcPr marL="10119" marR="10119" marT="5692" marB="0" anchor="b">
                    <a:lnL>
                      <a:noFill/>
                    </a:lnL>
                    <a:lnR>
                      <a:noFill/>
                    </a:lnR>
                    <a:lnT>
                      <a:noFill/>
                    </a:lnT>
                    <a:lnB>
                      <a:noFill/>
                    </a:lnB>
                  </a:tcPr>
                </a:tc>
                <a:extLst>
                  <a:ext uri="{0D108BD9-81ED-4DB2-BD59-A6C34878D82A}">
                    <a16:rowId xmlns:a16="http://schemas.microsoft.com/office/drawing/2014/main" val="10009"/>
                  </a:ext>
                </a:extLst>
              </a:tr>
              <a:tr h="131422">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138080">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800" b="0" i="0" u="none" strike="noStrike">
                          <a:solidFill>
                            <a:srgbClr val="000000"/>
                          </a:solidFill>
                          <a:effectLst/>
                          <a:latin typeface="Calibri"/>
                        </a:rPr>
                        <a:t>EUP</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50430">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600" b="0" i="0" u="none" strike="noStrike">
                          <a:solidFill>
                            <a:srgbClr val="000000"/>
                          </a:solidFill>
                          <a:effectLst/>
                          <a:latin typeface="Calibri"/>
                        </a:rPr>
                        <a:t>Cost per EUP</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86695612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1400" dirty="0"/>
              <a:t>To Calculate The cost of</a:t>
            </a:r>
            <a:br>
              <a:rPr lang="en-US" sz="1400" dirty="0"/>
            </a:br>
            <a:r>
              <a:rPr lang="en-US" sz="1400" dirty="0"/>
              <a:t>Equivalent Units of Production,</a:t>
            </a:r>
            <a:br>
              <a:rPr lang="en-US" sz="1400" dirty="0"/>
            </a:br>
            <a:r>
              <a:rPr lang="en-US" sz="1400" dirty="0"/>
              <a:t>We use Costs from BWIP and those Added during Month</a:t>
            </a:r>
            <a:br>
              <a:rPr lang="en-US" sz="1400" dirty="0"/>
            </a:br>
            <a:r>
              <a:rPr lang="en-US" sz="1400" b="1" dirty="0"/>
              <a:t>Reminder:  </a:t>
            </a:r>
            <a:r>
              <a:rPr lang="en-US" sz="1400" dirty="0"/>
              <a:t>We used EWIP and Transferred out units</a:t>
            </a:r>
            <a:br>
              <a:rPr lang="en-US" sz="1400" dirty="0"/>
            </a:br>
            <a:r>
              <a:rPr lang="en-US" sz="1400" dirty="0"/>
              <a:t>to calculate </a:t>
            </a:r>
            <a:br>
              <a:rPr lang="en-US" sz="1400" dirty="0"/>
            </a:br>
            <a:r>
              <a:rPr lang="en-US" sz="1400" dirty="0"/>
              <a:t>Weighted average Equivalent Units of Production</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194179589"/>
              </p:ext>
            </p:extLst>
          </p:nvPr>
        </p:nvGraphicFramePr>
        <p:xfrm>
          <a:off x="457200" y="2958771"/>
          <a:ext cx="8229601" cy="1975113"/>
        </p:xfrm>
        <a:graphic>
          <a:graphicData uri="http://schemas.openxmlformats.org/drawingml/2006/table">
            <a:tbl>
              <a:tblPr/>
              <a:tblGrid>
                <a:gridCol w="1433435">
                  <a:extLst>
                    <a:ext uri="{9D8B030D-6E8A-4147-A177-3AD203B41FA5}">
                      <a16:colId xmlns:a16="http://schemas.microsoft.com/office/drawing/2014/main" val="20000"/>
                    </a:ext>
                  </a:extLst>
                </a:gridCol>
                <a:gridCol w="809469">
                  <a:extLst>
                    <a:ext uri="{9D8B030D-6E8A-4147-A177-3AD203B41FA5}">
                      <a16:colId xmlns:a16="http://schemas.microsoft.com/office/drawing/2014/main" val="20001"/>
                    </a:ext>
                  </a:extLst>
                </a:gridCol>
                <a:gridCol w="1349115">
                  <a:extLst>
                    <a:ext uri="{9D8B030D-6E8A-4147-A177-3AD203B41FA5}">
                      <a16:colId xmlns:a16="http://schemas.microsoft.com/office/drawing/2014/main" val="20002"/>
                    </a:ext>
                  </a:extLst>
                </a:gridCol>
                <a:gridCol w="590237">
                  <a:extLst>
                    <a:ext uri="{9D8B030D-6E8A-4147-A177-3AD203B41FA5}">
                      <a16:colId xmlns:a16="http://schemas.microsoft.com/office/drawing/2014/main" val="20003"/>
                    </a:ext>
                  </a:extLst>
                </a:gridCol>
                <a:gridCol w="1349115">
                  <a:extLst>
                    <a:ext uri="{9D8B030D-6E8A-4147-A177-3AD203B41FA5}">
                      <a16:colId xmlns:a16="http://schemas.microsoft.com/office/drawing/2014/main" val="20004"/>
                    </a:ext>
                  </a:extLst>
                </a:gridCol>
                <a:gridCol w="1349115">
                  <a:extLst>
                    <a:ext uri="{9D8B030D-6E8A-4147-A177-3AD203B41FA5}">
                      <a16:colId xmlns:a16="http://schemas.microsoft.com/office/drawing/2014/main" val="20005"/>
                    </a:ext>
                  </a:extLst>
                </a:gridCol>
                <a:gridCol w="1349115">
                  <a:extLst>
                    <a:ext uri="{9D8B030D-6E8A-4147-A177-3AD203B41FA5}">
                      <a16:colId xmlns:a16="http://schemas.microsoft.com/office/drawing/2014/main" val="20006"/>
                    </a:ext>
                  </a:extLst>
                </a:gridCol>
              </a:tblGrid>
              <a:tr h="136598">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ctr" fontAlgn="b"/>
                      <a:r>
                        <a:rPr lang="en-US" sz="800" b="0" i="0" u="none" strike="noStrike">
                          <a:solidFill>
                            <a:srgbClr val="000000"/>
                          </a:solidFill>
                          <a:effectLst/>
                          <a:latin typeface="Calibri"/>
                        </a:rPr>
                        <a:t>EUP</a:t>
                      </a: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410,000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390,000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390,000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27663">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53673">
                <a:tc gridSpan="3">
                  <a:txBody>
                    <a:bodyPr/>
                    <a:lstStyle/>
                    <a:p>
                      <a:pPr algn="ctr" fontAlgn="ctr"/>
                      <a:r>
                        <a:rPr lang="en-US" sz="800" b="0" i="0" u="none" strike="noStrike">
                          <a:solidFill>
                            <a:srgbClr val="000000"/>
                          </a:solidFill>
                          <a:effectLst/>
                          <a:latin typeface="Calibri"/>
                        </a:rPr>
                        <a:t>Cost Reconciliation</a:t>
                      </a:r>
                    </a:p>
                  </a:txBody>
                  <a:tcPr marL="10119" marR="10119" marT="5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3">
                  <a:txBody>
                    <a:bodyPr/>
                    <a:lstStyle/>
                    <a:p>
                      <a:pPr algn="ctr" fontAlgn="ctr"/>
                      <a:r>
                        <a:rPr lang="en-US" sz="800" b="0" i="0" u="none" strike="noStrike">
                          <a:solidFill>
                            <a:srgbClr val="000000"/>
                          </a:solidFill>
                          <a:effectLst/>
                          <a:latin typeface="Calibri"/>
                        </a:rPr>
                        <a:t> Cost per Equivalent Unit of Production (EUP) </a:t>
                      </a:r>
                    </a:p>
                  </a:txBody>
                  <a:tcPr marL="10119" marR="10119" marT="5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119992">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3"/>
                  </a:ext>
                </a:extLst>
              </a:tr>
              <a:tr h="130907">
                <a:tc>
                  <a:txBody>
                    <a:bodyPr/>
                    <a:lstStyle/>
                    <a:p>
                      <a:pPr algn="l" fontAlgn="b"/>
                      <a:r>
                        <a:rPr lang="en-US" sz="800" b="1" i="0" u="none" strike="noStrike">
                          <a:solidFill>
                            <a:srgbClr val="000000"/>
                          </a:solidFill>
                          <a:effectLst/>
                          <a:latin typeface="Calibri"/>
                        </a:rPr>
                        <a:t>Beginning Costs:</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0" i="0" u="none" strike="noStrike">
                          <a:solidFill>
                            <a:srgbClr val="000000"/>
                          </a:solidFill>
                          <a:effectLst/>
                          <a:latin typeface="Calibri"/>
                        </a:rPr>
                        <a:t>DM</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DL</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OH</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36598">
                <a:tc gridSpan="2">
                  <a:txBody>
                    <a:bodyPr/>
                    <a:lstStyle/>
                    <a:p>
                      <a:pPr algn="l" fontAlgn="b"/>
                      <a:r>
                        <a:rPr lang="en-US" sz="800" b="0" i="0" u="none" strike="noStrike">
                          <a:solidFill>
                            <a:srgbClr val="000000"/>
                          </a:solidFill>
                          <a:effectLst/>
                          <a:latin typeface="Calibri"/>
                        </a:rPr>
                        <a:t>Beginning WIP Costs</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algn="l" fontAlgn="b"/>
                      <a:r>
                        <a:rPr lang="en-US" sz="800" b="0" i="0" u="none" strike="noStrike">
                          <a:solidFill>
                            <a:srgbClr val="000000"/>
                          </a:solidFill>
                          <a:effectLst/>
                          <a:latin typeface="Calibri"/>
                        </a:rPr>
                        <a:t>                150,000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Calibri"/>
                        </a:rPr>
                        <a:t>=</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92,000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21,000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37,000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6598">
                <a:tc gridSpan="2">
                  <a:txBody>
                    <a:bodyPr/>
                    <a:lstStyle/>
                    <a:p>
                      <a:pPr algn="l" fontAlgn="b"/>
                      <a:r>
                        <a:rPr lang="en-US" sz="800" b="0" i="0" u="none" strike="noStrike">
                          <a:solidFill>
                            <a:srgbClr val="000000"/>
                          </a:solidFill>
                          <a:effectLst/>
                          <a:latin typeface="Calibri"/>
                        </a:rPr>
                        <a:t>Costs added during month</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algn="l" fontAlgn="b"/>
                      <a:r>
                        <a:rPr lang="en-US" sz="800" b="0" i="0" u="none" strike="noStrike">
                          <a:solidFill>
                            <a:srgbClr val="000000"/>
                          </a:solidFill>
                          <a:effectLst/>
                          <a:latin typeface="Calibri"/>
                        </a:rPr>
                        <a:t>            1,846,000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Calibri"/>
                        </a:rPr>
                        <a:t>=</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851,000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330,000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665,000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42289">
                <a:tc gridSpan="2">
                  <a:txBody>
                    <a:bodyPr/>
                    <a:lstStyle/>
                    <a:p>
                      <a:pPr algn="l" fontAlgn="b"/>
                      <a:r>
                        <a:rPr lang="en-US" sz="800" b="0" i="0" u="none" strike="noStrike">
                          <a:solidFill>
                            <a:srgbClr val="000000"/>
                          </a:solidFill>
                          <a:effectLst/>
                          <a:latin typeface="Calibri"/>
                        </a:rPr>
                        <a:t>Costs to be accounted for</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algn="l" fontAlgn="b"/>
                      <a:r>
                        <a:rPr lang="en-US" sz="800" b="0" i="0" u="none" strike="noStrike">
                          <a:solidFill>
                            <a:srgbClr val="000000"/>
                          </a:solidFill>
                          <a:effectLst/>
                          <a:latin typeface="Calibri"/>
                        </a:rPr>
                        <a:t>            1,996,000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2F2F2"/>
                    </a:solidFill>
                  </a:tcPr>
                </a:tc>
                <a:tc>
                  <a:txBody>
                    <a:bodyPr/>
                    <a:lstStyle/>
                    <a:p>
                      <a:pPr algn="ctr" fontAlgn="b"/>
                      <a:r>
                        <a:rPr lang="en-US" sz="800" b="1" i="0" u="none" strike="noStrike">
                          <a:solidFill>
                            <a:srgbClr val="000000"/>
                          </a:solidFill>
                          <a:effectLst/>
                          <a:latin typeface="Calibri"/>
                        </a:rPr>
                        <a:t>=</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943,000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351,000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702,000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42289">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ctr" fontAlgn="b"/>
                      <a:endParaRPr lang="en-US" sz="800" b="1"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8"/>
                  </a:ext>
                </a:extLst>
              </a:tr>
              <a:tr h="131422">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0" i="0" u="none" strike="noStrike">
                          <a:solidFill>
                            <a:srgbClr val="000000"/>
                          </a:solidFill>
                          <a:effectLst/>
                          <a:latin typeface="Calibri"/>
                        </a:rPr>
                        <a:t> divided by </a:t>
                      </a:r>
                    </a:p>
                  </a:txBody>
                  <a:tcPr marL="10119" marR="10119" marT="5692" marB="0" anchor="b">
                    <a:lnL>
                      <a:noFill/>
                    </a:lnL>
                    <a:lnR>
                      <a:noFill/>
                    </a:lnR>
                    <a:lnT>
                      <a:noFill/>
                    </a:lnT>
                    <a:lnB>
                      <a:noFill/>
                    </a:lnB>
                  </a:tcPr>
                </a:tc>
                <a:tc>
                  <a:txBody>
                    <a:bodyPr/>
                    <a:lstStyle/>
                    <a:p>
                      <a:pPr algn="ctr" fontAlgn="b"/>
                      <a:r>
                        <a:rPr lang="en-US" sz="800" b="0" i="0" u="none" strike="noStrike">
                          <a:solidFill>
                            <a:srgbClr val="000000"/>
                          </a:solidFill>
                          <a:effectLst/>
                          <a:latin typeface="Calibri"/>
                        </a:rPr>
                        <a:t> divided by </a:t>
                      </a:r>
                    </a:p>
                  </a:txBody>
                  <a:tcPr marL="10119" marR="10119" marT="5692" marB="0" anchor="b">
                    <a:lnL>
                      <a:noFill/>
                    </a:lnL>
                    <a:lnR>
                      <a:noFill/>
                    </a:lnR>
                    <a:lnT>
                      <a:noFill/>
                    </a:lnT>
                    <a:lnB>
                      <a:noFill/>
                    </a:lnB>
                  </a:tcPr>
                </a:tc>
                <a:tc>
                  <a:txBody>
                    <a:bodyPr/>
                    <a:lstStyle/>
                    <a:p>
                      <a:pPr algn="ctr" fontAlgn="b"/>
                      <a:r>
                        <a:rPr lang="en-US" sz="800" b="0" i="0" u="none" strike="noStrike">
                          <a:solidFill>
                            <a:srgbClr val="000000"/>
                          </a:solidFill>
                          <a:effectLst/>
                          <a:latin typeface="Calibri"/>
                        </a:rPr>
                        <a:t> divided by </a:t>
                      </a:r>
                    </a:p>
                  </a:txBody>
                  <a:tcPr marL="10119" marR="10119" marT="5692" marB="0" anchor="b">
                    <a:lnL>
                      <a:noFill/>
                    </a:lnL>
                    <a:lnR>
                      <a:noFill/>
                    </a:lnR>
                    <a:lnT>
                      <a:noFill/>
                    </a:lnT>
                    <a:lnB>
                      <a:noFill/>
                    </a:lnB>
                  </a:tcPr>
                </a:tc>
                <a:extLst>
                  <a:ext uri="{0D108BD9-81ED-4DB2-BD59-A6C34878D82A}">
                    <a16:rowId xmlns:a16="http://schemas.microsoft.com/office/drawing/2014/main" val="10009"/>
                  </a:ext>
                </a:extLst>
              </a:tr>
              <a:tr h="131422">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120946">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800" b="0" i="0" u="none" strike="noStrike">
                          <a:solidFill>
                            <a:srgbClr val="000000"/>
                          </a:solidFill>
                          <a:effectLst/>
                          <a:latin typeface="Calibri"/>
                        </a:rPr>
                        <a:t>EUP</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410,000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50430">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600" b="0" i="0" u="none" strike="noStrike">
                          <a:solidFill>
                            <a:srgbClr val="000000"/>
                          </a:solidFill>
                          <a:effectLst/>
                          <a:latin typeface="Calibri"/>
                        </a:rPr>
                        <a:t>Cost per EUP</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8263084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1400" dirty="0" smtClean="0"/>
              <a:t>To Calculate The cost of</a:t>
            </a:r>
            <a:br>
              <a:rPr lang="en-US" sz="1400" dirty="0" smtClean="0"/>
            </a:br>
            <a:r>
              <a:rPr lang="en-US" sz="1400" dirty="0" smtClean="0"/>
              <a:t>Equivalent Units of Production,</a:t>
            </a:r>
            <a:br>
              <a:rPr lang="en-US" sz="1400" dirty="0" smtClean="0"/>
            </a:br>
            <a:r>
              <a:rPr lang="en-US" sz="1400" dirty="0" smtClean="0"/>
              <a:t>We use Costs from BWIP and those Added during Month</a:t>
            </a:r>
            <a:br>
              <a:rPr lang="en-US" sz="1400" dirty="0" smtClean="0"/>
            </a:br>
            <a:r>
              <a:rPr lang="en-US" sz="1400" b="1" dirty="0"/>
              <a:t>Reminder:  </a:t>
            </a:r>
            <a:r>
              <a:rPr lang="en-US" sz="1400" dirty="0"/>
              <a:t>We used EWIP and Transferred out units</a:t>
            </a:r>
            <a:br>
              <a:rPr lang="en-US" sz="1400" dirty="0"/>
            </a:br>
            <a:r>
              <a:rPr lang="en-US" sz="1400" dirty="0"/>
              <a:t>to calculate </a:t>
            </a:r>
            <a:br>
              <a:rPr lang="en-US" sz="1400" dirty="0"/>
            </a:br>
            <a:r>
              <a:rPr lang="en-US" sz="1400" dirty="0"/>
              <a:t>Weighted average Equivalent Units of Production</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609293144"/>
              </p:ext>
            </p:extLst>
          </p:nvPr>
        </p:nvGraphicFramePr>
        <p:xfrm>
          <a:off x="457200" y="2958771"/>
          <a:ext cx="8229601" cy="1975113"/>
        </p:xfrm>
        <a:graphic>
          <a:graphicData uri="http://schemas.openxmlformats.org/drawingml/2006/table">
            <a:tbl>
              <a:tblPr/>
              <a:tblGrid>
                <a:gridCol w="1433435">
                  <a:extLst>
                    <a:ext uri="{9D8B030D-6E8A-4147-A177-3AD203B41FA5}">
                      <a16:colId xmlns:a16="http://schemas.microsoft.com/office/drawing/2014/main" val="20000"/>
                    </a:ext>
                  </a:extLst>
                </a:gridCol>
                <a:gridCol w="809469">
                  <a:extLst>
                    <a:ext uri="{9D8B030D-6E8A-4147-A177-3AD203B41FA5}">
                      <a16:colId xmlns:a16="http://schemas.microsoft.com/office/drawing/2014/main" val="20001"/>
                    </a:ext>
                  </a:extLst>
                </a:gridCol>
                <a:gridCol w="1349115">
                  <a:extLst>
                    <a:ext uri="{9D8B030D-6E8A-4147-A177-3AD203B41FA5}">
                      <a16:colId xmlns:a16="http://schemas.microsoft.com/office/drawing/2014/main" val="20002"/>
                    </a:ext>
                  </a:extLst>
                </a:gridCol>
                <a:gridCol w="590237">
                  <a:extLst>
                    <a:ext uri="{9D8B030D-6E8A-4147-A177-3AD203B41FA5}">
                      <a16:colId xmlns:a16="http://schemas.microsoft.com/office/drawing/2014/main" val="20003"/>
                    </a:ext>
                  </a:extLst>
                </a:gridCol>
                <a:gridCol w="1349115">
                  <a:extLst>
                    <a:ext uri="{9D8B030D-6E8A-4147-A177-3AD203B41FA5}">
                      <a16:colId xmlns:a16="http://schemas.microsoft.com/office/drawing/2014/main" val="20004"/>
                    </a:ext>
                  </a:extLst>
                </a:gridCol>
                <a:gridCol w="1349115">
                  <a:extLst>
                    <a:ext uri="{9D8B030D-6E8A-4147-A177-3AD203B41FA5}">
                      <a16:colId xmlns:a16="http://schemas.microsoft.com/office/drawing/2014/main" val="20005"/>
                    </a:ext>
                  </a:extLst>
                </a:gridCol>
                <a:gridCol w="1349115">
                  <a:extLst>
                    <a:ext uri="{9D8B030D-6E8A-4147-A177-3AD203B41FA5}">
                      <a16:colId xmlns:a16="http://schemas.microsoft.com/office/drawing/2014/main" val="20006"/>
                    </a:ext>
                  </a:extLst>
                </a:gridCol>
              </a:tblGrid>
              <a:tr h="136598">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ctr" fontAlgn="b"/>
                      <a:r>
                        <a:rPr lang="en-US" sz="800" b="0" i="0" u="none" strike="noStrike">
                          <a:solidFill>
                            <a:srgbClr val="000000"/>
                          </a:solidFill>
                          <a:effectLst/>
                          <a:latin typeface="Calibri"/>
                        </a:rPr>
                        <a:t>EUP</a:t>
                      </a: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410,000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390,000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390,000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27663">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53673">
                <a:tc gridSpan="3">
                  <a:txBody>
                    <a:bodyPr/>
                    <a:lstStyle/>
                    <a:p>
                      <a:pPr algn="ctr" fontAlgn="ctr"/>
                      <a:r>
                        <a:rPr lang="en-US" sz="800" b="0" i="0" u="none" strike="noStrike">
                          <a:solidFill>
                            <a:srgbClr val="000000"/>
                          </a:solidFill>
                          <a:effectLst/>
                          <a:latin typeface="Calibri"/>
                        </a:rPr>
                        <a:t>Cost Reconciliation</a:t>
                      </a:r>
                    </a:p>
                  </a:txBody>
                  <a:tcPr marL="10119" marR="10119" marT="5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3">
                  <a:txBody>
                    <a:bodyPr/>
                    <a:lstStyle/>
                    <a:p>
                      <a:pPr algn="ctr" fontAlgn="ctr"/>
                      <a:r>
                        <a:rPr lang="en-US" sz="800" b="0" i="0" u="none" strike="noStrike">
                          <a:solidFill>
                            <a:srgbClr val="000000"/>
                          </a:solidFill>
                          <a:effectLst/>
                          <a:latin typeface="Calibri"/>
                        </a:rPr>
                        <a:t> Cost per Equivalent Unit of Production (EUP) </a:t>
                      </a:r>
                    </a:p>
                  </a:txBody>
                  <a:tcPr marL="10119" marR="10119" marT="5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119992">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3"/>
                  </a:ext>
                </a:extLst>
              </a:tr>
              <a:tr h="130907">
                <a:tc>
                  <a:txBody>
                    <a:bodyPr/>
                    <a:lstStyle/>
                    <a:p>
                      <a:pPr algn="l" fontAlgn="b"/>
                      <a:r>
                        <a:rPr lang="en-US" sz="800" b="1" i="0" u="none" strike="noStrike">
                          <a:solidFill>
                            <a:srgbClr val="000000"/>
                          </a:solidFill>
                          <a:effectLst/>
                          <a:latin typeface="Calibri"/>
                        </a:rPr>
                        <a:t>Beginning Costs:</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0" i="0" u="none" strike="noStrike">
                          <a:solidFill>
                            <a:srgbClr val="000000"/>
                          </a:solidFill>
                          <a:effectLst/>
                          <a:latin typeface="Calibri"/>
                        </a:rPr>
                        <a:t>DM</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DL</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OH</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36598">
                <a:tc gridSpan="2">
                  <a:txBody>
                    <a:bodyPr/>
                    <a:lstStyle/>
                    <a:p>
                      <a:pPr algn="l" fontAlgn="b"/>
                      <a:r>
                        <a:rPr lang="en-US" sz="800" b="0" i="0" u="none" strike="noStrike">
                          <a:solidFill>
                            <a:srgbClr val="000000"/>
                          </a:solidFill>
                          <a:effectLst/>
                          <a:latin typeface="Calibri"/>
                        </a:rPr>
                        <a:t>Beginning WIP Costs</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algn="l" fontAlgn="b"/>
                      <a:r>
                        <a:rPr lang="en-US" sz="800" b="0" i="0" u="none" strike="noStrike">
                          <a:solidFill>
                            <a:srgbClr val="000000"/>
                          </a:solidFill>
                          <a:effectLst/>
                          <a:latin typeface="Calibri"/>
                        </a:rPr>
                        <a:t>                150,000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Calibri"/>
                        </a:rPr>
                        <a:t>=</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92,000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21,000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37,000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6598">
                <a:tc gridSpan="2">
                  <a:txBody>
                    <a:bodyPr/>
                    <a:lstStyle/>
                    <a:p>
                      <a:pPr algn="l" fontAlgn="b"/>
                      <a:r>
                        <a:rPr lang="en-US" sz="800" b="0" i="0" u="none" strike="noStrike">
                          <a:solidFill>
                            <a:srgbClr val="000000"/>
                          </a:solidFill>
                          <a:effectLst/>
                          <a:latin typeface="Calibri"/>
                        </a:rPr>
                        <a:t>Costs added during month</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algn="l" fontAlgn="b"/>
                      <a:r>
                        <a:rPr lang="en-US" sz="800" b="0" i="0" u="none" strike="noStrike">
                          <a:solidFill>
                            <a:srgbClr val="000000"/>
                          </a:solidFill>
                          <a:effectLst/>
                          <a:latin typeface="Calibri"/>
                        </a:rPr>
                        <a:t>            1,846,000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Calibri"/>
                        </a:rPr>
                        <a:t>=</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851,000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330,000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665,000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42289">
                <a:tc gridSpan="2">
                  <a:txBody>
                    <a:bodyPr/>
                    <a:lstStyle/>
                    <a:p>
                      <a:pPr algn="l" fontAlgn="b"/>
                      <a:r>
                        <a:rPr lang="en-US" sz="800" b="0" i="0" u="none" strike="noStrike">
                          <a:solidFill>
                            <a:srgbClr val="000000"/>
                          </a:solidFill>
                          <a:effectLst/>
                          <a:latin typeface="Calibri"/>
                        </a:rPr>
                        <a:t>Costs to be accounted for</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algn="l" fontAlgn="b"/>
                      <a:r>
                        <a:rPr lang="en-US" sz="800" b="0" i="0" u="none" strike="noStrike">
                          <a:solidFill>
                            <a:srgbClr val="000000"/>
                          </a:solidFill>
                          <a:effectLst/>
                          <a:latin typeface="Calibri"/>
                        </a:rPr>
                        <a:t>            1,996,000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2F2F2"/>
                    </a:solidFill>
                  </a:tcPr>
                </a:tc>
                <a:tc>
                  <a:txBody>
                    <a:bodyPr/>
                    <a:lstStyle/>
                    <a:p>
                      <a:pPr algn="ctr" fontAlgn="b"/>
                      <a:r>
                        <a:rPr lang="en-US" sz="800" b="1" i="0" u="none" strike="noStrike">
                          <a:solidFill>
                            <a:srgbClr val="000000"/>
                          </a:solidFill>
                          <a:effectLst/>
                          <a:latin typeface="Calibri"/>
                        </a:rPr>
                        <a:t>=</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943,000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351,000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702,000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42289">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ctr" fontAlgn="b"/>
                      <a:endParaRPr lang="en-US" sz="800" b="1"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8"/>
                  </a:ext>
                </a:extLst>
              </a:tr>
              <a:tr h="131422">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0" i="0" u="none" strike="noStrike">
                          <a:solidFill>
                            <a:srgbClr val="000000"/>
                          </a:solidFill>
                          <a:effectLst/>
                          <a:latin typeface="Calibri"/>
                        </a:rPr>
                        <a:t> divided by </a:t>
                      </a:r>
                    </a:p>
                  </a:txBody>
                  <a:tcPr marL="10119" marR="10119" marT="5692" marB="0" anchor="b">
                    <a:lnL>
                      <a:noFill/>
                    </a:lnL>
                    <a:lnR>
                      <a:noFill/>
                    </a:lnR>
                    <a:lnT>
                      <a:noFill/>
                    </a:lnT>
                    <a:lnB>
                      <a:noFill/>
                    </a:lnB>
                  </a:tcPr>
                </a:tc>
                <a:tc>
                  <a:txBody>
                    <a:bodyPr/>
                    <a:lstStyle/>
                    <a:p>
                      <a:pPr algn="ctr" fontAlgn="b"/>
                      <a:r>
                        <a:rPr lang="en-US" sz="800" b="0" i="0" u="none" strike="noStrike">
                          <a:solidFill>
                            <a:srgbClr val="000000"/>
                          </a:solidFill>
                          <a:effectLst/>
                          <a:latin typeface="Calibri"/>
                        </a:rPr>
                        <a:t> divided by </a:t>
                      </a:r>
                    </a:p>
                  </a:txBody>
                  <a:tcPr marL="10119" marR="10119" marT="5692" marB="0" anchor="b">
                    <a:lnL>
                      <a:noFill/>
                    </a:lnL>
                    <a:lnR>
                      <a:noFill/>
                    </a:lnR>
                    <a:lnT>
                      <a:noFill/>
                    </a:lnT>
                    <a:lnB>
                      <a:noFill/>
                    </a:lnB>
                  </a:tcPr>
                </a:tc>
                <a:tc>
                  <a:txBody>
                    <a:bodyPr/>
                    <a:lstStyle/>
                    <a:p>
                      <a:pPr algn="ctr" fontAlgn="b"/>
                      <a:r>
                        <a:rPr lang="en-US" sz="800" b="0" i="0" u="none" strike="noStrike">
                          <a:solidFill>
                            <a:srgbClr val="000000"/>
                          </a:solidFill>
                          <a:effectLst/>
                          <a:latin typeface="Calibri"/>
                        </a:rPr>
                        <a:t> divided by </a:t>
                      </a:r>
                    </a:p>
                  </a:txBody>
                  <a:tcPr marL="10119" marR="10119" marT="5692" marB="0" anchor="b">
                    <a:lnL>
                      <a:noFill/>
                    </a:lnL>
                    <a:lnR>
                      <a:noFill/>
                    </a:lnR>
                    <a:lnT>
                      <a:noFill/>
                    </a:lnT>
                    <a:lnB>
                      <a:noFill/>
                    </a:lnB>
                  </a:tcPr>
                </a:tc>
                <a:extLst>
                  <a:ext uri="{0D108BD9-81ED-4DB2-BD59-A6C34878D82A}">
                    <a16:rowId xmlns:a16="http://schemas.microsoft.com/office/drawing/2014/main" val="10009"/>
                  </a:ext>
                </a:extLst>
              </a:tr>
              <a:tr h="131422">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120946">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800" b="0" i="0" u="none" strike="noStrike">
                          <a:solidFill>
                            <a:srgbClr val="000000"/>
                          </a:solidFill>
                          <a:effectLst/>
                          <a:latin typeface="Calibri"/>
                        </a:rPr>
                        <a:t>EUP</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410,000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390,000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50430">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600" b="0" i="0" u="none" strike="noStrike">
                          <a:solidFill>
                            <a:srgbClr val="000000"/>
                          </a:solidFill>
                          <a:effectLst/>
                          <a:latin typeface="Calibri"/>
                        </a:rPr>
                        <a:t>Cost per EUP</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170674680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1400" dirty="0"/>
              <a:t>To Calculate The cost of</a:t>
            </a:r>
            <a:br>
              <a:rPr lang="en-US" sz="1400" dirty="0"/>
            </a:br>
            <a:r>
              <a:rPr lang="en-US" sz="1400" dirty="0"/>
              <a:t>Equivalent Units of Production,</a:t>
            </a:r>
            <a:br>
              <a:rPr lang="en-US" sz="1400" dirty="0"/>
            </a:br>
            <a:r>
              <a:rPr lang="en-US" sz="1400" dirty="0"/>
              <a:t>We use Costs from BWIP and those Added during Month</a:t>
            </a:r>
            <a:br>
              <a:rPr lang="en-US" sz="1400" dirty="0"/>
            </a:br>
            <a:r>
              <a:rPr lang="en-US" sz="1400" b="1" dirty="0"/>
              <a:t>Reminder:  </a:t>
            </a:r>
            <a:r>
              <a:rPr lang="en-US" sz="1400" dirty="0"/>
              <a:t>We used EWIP and Transferred out units</a:t>
            </a:r>
            <a:br>
              <a:rPr lang="en-US" sz="1400" dirty="0"/>
            </a:br>
            <a:r>
              <a:rPr lang="en-US" sz="1400" dirty="0"/>
              <a:t>to calculate </a:t>
            </a:r>
            <a:br>
              <a:rPr lang="en-US" sz="1400" dirty="0"/>
            </a:br>
            <a:r>
              <a:rPr lang="en-US" sz="1400" dirty="0"/>
              <a:t>Weighted average Equivalent Units of Production</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703241608"/>
              </p:ext>
            </p:extLst>
          </p:nvPr>
        </p:nvGraphicFramePr>
        <p:xfrm>
          <a:off x="457200" y="2958771"/>
          <a:ext cx="8229601" cy="1975113"/>
        </p:xfrm>
        <a:graphic>
          <a:graphicData uri="http://schemas.openxmlformats.org/drawingml/2006/table">
            <a:tbl>
              <a:tblPr/>
              <a:tblGrid>
                <a:gridCol w="1433435">
                  <a:extLst>
                    <a:ext uri="{9D8B030D-6E8A-4147-A177-3AD203B41FA5}">
                      <a16:colId xmlns:a16="http://schemas.microsoft.com/office/drawing/2014/main" val="20000"/>
                    </a:ext>
                  </a:extLst>
                </a:gridCol>
                <a:gridCol w="809469">
                  <a:extLst>
                    <a:ext uri="{9D8B030D-6E8A-4147-A177-3AD203B41FA5}">
                      <a16:colId xmlns:a16="http://schemas.microsoft.com/office/drawing/2014/main" val="20001"/>
                    </a:ext>
                  </a:extLst>
                </a:gridCol>
                <a:gridCol w="1349115">
                  <a:extLst>
                    <a:ext uri="{9D8B030D-6E8A-4147-A177-3AD203B41FA5}">
                      <a16:colId xmlns:a16="http://schemas.microsoft.com/office/drawing/2014/main" val="20002"/>
                    </a:ext>
                  </a:extLst>
                </a:gridCol>
                <a:gridCol w="590237">
                  <a:extLst>
                    <a:ext uri="{9D8B030D-6E8A-4147-A177-3AD203B41FA5}">
                      <a16:colId xmlns:a16="http://schemas.microsoft.com/office/drawing/2014/main" val="20003"/>
                    </a:ext>
                  </a:extLst>
                </a:gridCol>
                <a:gridCol w="1349115">
                  <a:extLst>
                    <a:ext uri="{9D8B030D-6E8A-4147-A177-3AD203B41FA5}">
                      <a16:colId xmlns:a16="http://schemas.microsoft.com/office/drawing/2014/main" val="20004"/>
                    </a:ext>
                  </a:extLst>
                </a:gridCol>
                <a:gridCol w="1349115">
                  <a:extLst>
                    <a:ext uri="{9D8B030D-6E8A-4147-A177-3AD203B41FA5}">
                      <a16:colId xmlns:a16="http://schemas.microsoft.com/office/drawing/2014/main" val="20005"/>
                    </a:ext>
                  </a:extLst>
                </a:gridCol>
                <a:gridCol w="1349115">
                  <a:extLst>
                    <a:ext uri="{9D8B030D-6E8A-4147-A177-3AD203B41FA5}">
                      <a16:colId xmlns:a16="http://schemas.microsoft.com/office/drawing/2014/main" val="20006"/>
                    </a:ext>
                  </a:extLst>
                </a:gridCol>
              </a:tblGrid>
              <a:tr h="136598">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ctr" fontAlgn="b"/>
                      <a:r>
                        <a:rPr lang="en-US" sz="800" b="0" i="0" u="none" strike="noStrike">
                          <a:solidFill>
                            <a:srgbClr val="000000"/>
                          </a:solidFill>
                          <a:effectLst/>
                          <a:latin typeface="Calibri"/>
                        </a:rPr>
                        <a:t>EUP</a:t>
                      </a: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410,000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390,000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390,000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27663">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53673">
                <a:tc gridSpan="3">
                  <a:txBody>
                    <a:bodyPr/>
                    <a:lstStyle/>
                    <a:p>
                      <a:pPr algn="ctr" fontAlgn="ctr"/>
                      <a:r>
                        <a:rPr lang="en-US" sz="800" b="0" i="0" u="none" strike="noStrike">
                          <a:solidFill>
                            <a:srgbClr val="000000"/>
                          </a:solidFill>
                          <a:effectLst/>
                          <a:latin typeface="Calibri"/>
                        </a:rPr>
                        <a:t>Cost Reconciliation</a:t>
                      </a:r>
                    </a:p>
                  </a:txBody>
                  <a:tcPr marL="10119" marR="10119" marT="5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3">
                  <a:txBody>
                    <a:bodyPr/>
                    <a:lstStyle/>
                    <a:p>
                      <a:pPr algn="ctr" fontAlgn="ctr"/>
                      <a:r>
                        <a:rPr lang="en-US" sz="800" b="0" i="0" u="none" strike="noStrike">
                          <a:solidFill>
                            <a:srgbClr val="000000"/>
                          </a:solidFill>
                          <a:effectLst/>
                          <a:latin typeface="Calibri"/>
                        </a:rPr>
                        <a:t> Cost per Equivalent Unit of Production (EUP) </a:t>
                      </a:r>
                    </a:p>
                  </a:txBody>
                  <a:tcPr marL="10119" marR="10119" marT="5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119992">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3"/>
                  </a:ext>
                </a:extLst>
              </a:tr>
              <a:tr h="130907">
                <a:tc>
                  <a:txBody>
                    <a:bodyPr/>
                    <a:lstStyle/>
                    <a:p>
                      <a:pPr algn="l" fontAlgn="b"/>
                      <a:r>
                        <a:rPr lang="en-US" sz="800" b="1" i="0" u="none" strike="noStrike">
                          <a:solidFill>
                            <a:srgbClr val="000000"/>
                          </a:solidFill>
                          <a:effectLst/>
                          <a:latin typeface="Calibri"/>
                        </a:rPr>
                        <a:t>Beginning Costs:</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0" i="0" u="none" strike="noStrike">
                          <a:solidFill>
                            <a:srgbClr val="000000"/>
                          </a:solidFill>
                          <a:effectLst/>
                          <a:latin typeface="Calibri"/>
                        </a:rPr>
                        <a:t>DM</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DL</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OH</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36598">
                <a:tc gridSpan="2">
                  <a:txBody>
                    <a:bodyPr/>
                    <a:lstStyle/>
                    <a:p>
                      <a:pPr algn="l" fontAlgn="b"/>
                      <a:r>
                        <a:rPr lang="en-US" sz="800" b="0" i="0" u="none" strike="noStrike">
                          <a:solidFill>
                            <a:srgbClr val="000000"/>
                          </a:solidFill>
                          <a:effectLst/>
                          <a:latin typeface="Calibri"/>
                        </a:rPr>
                        <a:t>Beginning WIP Costs</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algn="l" fontAlgn="b"/>
                      <a:r>
                        <a:rPr lang="en-US" sz="800" b="0" i="0" u="none" strike="noStrike">
                          <a:solidFill>
                            <a:srgbClr val="000000"/>
                          </a:solidFill>
                          <a:effectLst/>
                          <a:latin typeface="Calibri"/>
                        </a:rPr>
                        <a:t>                150,000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Calibri"/>
                        </a:rPr>
                        <a:t>=</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92,000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21,000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37,000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6598">
                <a:tc gridSpan="2">
                  <a:txBody>
                    <a:bodyPr/>
                    <a:lstStyle/>
                    <a:p>
                      <a:pPr algn="l" fontAlgn="b"/>
                      <a:r>
                        <a:rPr lang="en-US" sz="800" b="0" i="0" u="none" strike="noStrike">
                          <a:solidFill>
                            <a:srgbClr val="000000"/>
                          </a:solidFill>
                          <a:effectLst/>
                          <a:latin typeface="Calibri"/>
                        </a:rPr>
                        <a:t>Costs added during month</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algn="l" fontAlgn="b"/>
                      <a:r>
                        <a:rPr lang="en-US" sz="800" b="0" i="0" u="none" strike="noStrike">
                          <a:solidFill>
                            <a:srgbClr val="000000"/>
                          </a:solidFill>
                          <a:effectLst/>
                          <a:latin typeface="Calibri"/>
                        </a:rPr>
                        <a:t>            1,846,000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Calibri"/>
                        </a:rPr>
                        <a:t>=</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851,000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330,000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665,000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42289">
                <a:tc gridSpan="2">
                  <a:txBody>
                    <a:bodyPr/>
                    <a:lstStyle/>
                    <a:p>
                      <a:pPr algn="l" fontAlgn="b"/>
                      <a:r>
                        <a:rPr lang="en-US" sz="800" b="0" i="0" u="none" strike="noStrike">
                          <a:solidFill>
                            <a:srgbClr val="000000"/>
                          </a:solidFill>
                          <a:effectLst/>
                          <a:latin typeface="Calibri"/>
                        </a:rPr>
                        <a:t>Costs to be accounted for</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algn="l" fontAlgn="b"/>
                      <a:r>
                        <a:rPr lang="en-US" sz="800" b="0" i="0" u="none" strike="noStrike">
                          <a:solidFill>
                            <a:srgbClr val="000000"/>
                          </a:solidFill>
                          <a:effectLst/>
                          <a:latin typeface="Calibri"/>
                        </a:rPr>
                        <a:t>            1,996,000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2F2F2"/>
                    </a:solidFill>
                  </a:tcPr>
                </a:tc>
                <a:tc>
                  <a:txBody>
                    <a:bodyPr/>
                    <a:lstStyle/>
                    <a:p>
                      <a:pPr algn="ctr" fontAlgn="b"/>
                      <a:r>
                        <a:rPr lang="en-US" sz="800" b="1" i="0" u="none" strike="noStrike">
                          <a:solidFill>
                            <a:srgbClr val="000000"/>
                          </a:solidFill>
                          <a:effectLst/>
                          <a:latin typeface="Calibri"/>
                        </a:rPr>
                        <a:t>=</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943,000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351,000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702,000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42289">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ctr" fontAlgn="b"/>
                      <a:endParaRPr lang="en-US" sz="800" b="1"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8"/>
                  </a:ext>
                </a:extLst>
              </a:tr>
              <a:tr h="131422">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0" i="0" u="none" strike="noStrike">
                          <a:solidFill>
                            <a:srgbClr val="000000"/>
                          </a:solidFill>
                          <a:effectLst/>
                          <a:latin typeface="Calibri"/>
                        </a:rPr>
                        <a:t> divided by </a:t>
                      </a:r>
                    </a:p>
                  </a:txBody>
                  <a:tcPr marL="10119" marR="10119" marT="5692" marB="0" anchor="b">
                    <a:lnL>
                      <a:noFill/>
                    </a:lnL>
                    <a:lnR>
                      <a:noFill/>
                    </a:lnR>
                    <a:lnT>
                      <a:noFill/>
                    </a:lnT>
                    <a:lnB>
                      <a:noFill/>
                    </a:lnB>
                  </a:tcPr>
                </a:tc>
                <a:tc>
                  <a:txBody>
                    <a:bodyPr/>
                    <a:lstStyle/>
                    <a:p>
                      <a:pPr algn="ctr" fontAlgn="b"/>
                      <a:r>
                        <a:rPr lang="en-US" sz="800" b="0" i="0" u="none" strike="noStrike">
                          <a:solidFill>
                            <a:srgbClr val="000000"/>
                          </a:solidFill>
                          <a:effectLst/>
                          <a:latin typeface="Calibri"/>
                        </a:rPr>
                        <a:t> divided by </a:t>
                      </a:r>
                    </a:p>
                  </a:txBody>
                  <a:tcPr marL="10119" marR="10119" marT="5692" marB="0" anchor="b">
                    <a:lnL>
                      <a:noFill/>
                    </a:lnL>
                    <a:lnR>
                      <a:noFill/>
                    </a:lnR>
                    <a:lnT>
                      <a:noFill/>
                    </a:lnT>
                    <a:lnB>
                      <a:noFill/>
                    </a:lnB>
                  </a:tcPr>
                </a:tc>
                <a:tc>
                  <a:txBody>
                    <a:bodyPr/>
                    <a:lstStyle/>
                    <a:p>
                      <a:pPr algn="ctr" fontAlgn="b"/>
                      <a:r>
                        <a:rPr lang="en-US" sz="800" b="0" i="0" u="none" strike="noStrike">
                          <a:solidFill>
                            <a:srgbClr val="000000"/>
                          </a:solidFill>
                          <a:effectLst/>
                          <a:latin typeface="Calibri"/>
                        </a:rPr>
                        <a:t> divided by </a:t>
                      </a:r>
                    </a:p>
                  </a:txBody>
                  <a:tcPr marL="10119" marR="10119" marT="5692" marB="0" anchor="b">
                    <a:lnL>
                      <a:noFill/>
                    </a:lnL>
                    <a:lnR>
                      <a:noFill/>
                    </a:lnR>
                    <a:lnT>
                      <a:noFill/>
                    </a:lnT>
                    <a:lnB>
                      <a:noFill/>
                    </a:lnB>
                  </a:tcPr>
                </a:tc>
                <a:extLst>
                  <a:ext uri="{0D108BD9-81ED-4DB2-BD59-A6C34878D82A}">
                    <a16:rowId xmlns:a16="http://schemas.microsoft.com/office/drawing/2014/main" val="10009"/>
                  </a:ext>
                </a:extLst>
              </a:tr>
              <a:tr h="131422">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120946">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800" b="0" i="0" u="none" strike="noStrike">
                          <a:solidFill>
                            <a:srgbClr val="000000"/>
                          </a:solidFill>
                          <a:effectLst/>
                          <a:latin typeface="Calibri"/>
                        </a:rPr>
                        <a:t>EUP</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410,000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390,000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390,000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50430">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600" b="0" i="0" u="none" strike="noStrike">
                          <a:solidFill>
                            <a:srgbClr val="000000"/>
                          </a:solidFill>
                          <a:effectLst/>
                          <a:latin typeface="Calibri"/>
                        </a:rPr>
                        <a:t>Cost per EUP</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388631545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1400" dirty="0" smtClean="0"/>
              <a:t>To Calculate The cost of</a:t>
            </a:r>
            <a:br>
              <a:rPr lang="en-US" sz="1400" dirty="0" smtClean="0"/>
            </a:br>
            <a:r>
              <a:rPr lang="en-US" sz="1400" dirty="0" smtClean="0"/>
              <a:t>Equivalent Units of Production,</a:t>
            </a:r>
            <a:br>
              <a:rPr lang="en-US" sz="1400" dirty="0" smtClean="0"/>
            </a:br>
            <a:r>
              <a:rPr lang="en-US" sz="1400" dirty="0" smtClean="0"/>
              <a:t>We use Costs from BWIP and those Added during Month</a:t>
            </a:r>
            <a:br>
              <a:rPr lang="en-US" sz="1400" dirty="0" smtClean="0"/>
            </a:br>
            <a:r>
              <a:rPr lang="en-US" sz="1400" b="1" dirty="0"/>
              <a:t>Reminder:  </a:t>
            </a:r>
            <a:r>
              <a:rPr lang="en-US" sz="1400" dirty="0"/>
              <a:t>We used EWIP and Transferred out units</a:t>
            </a:r>
            <a:br>
              <a:rPr lang="en-US" sz="1400" dirty="0"/>
            </a:br>
            <a:r>
              <a:rPr lang="en-US" sz="1400" dirty="0"/>
              <a:t>to calculate </a:t>
            </a:r>
            <a:br>
              <a:rPr lang="en-US" sz="1400" dirty="0"/>
            </a:br>
            <a:r>
              <a:rPr lang="en-US" sz="1400" dirty="0"/>
              <a:t>Weighted average Equivalent Units of Production</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756704536"/>
              </p:ext>
            </p:extLst>
          </p:nvPr>
        </p:nvGraphicFramePr>
        <p:xfrm>
          <a:off x="457200" y="2958771"/>
          <a:ext cx="8229601" cy="1975113"/>
        </p:xfrm>
        <a:graphic>
          <a:graphicData uri="http://schemas.openxmlformats.org/drawingml/2006/table">
            <a:tbl>
              <a:tblPr/>
              <a:tblGrid>
                <a:gridCol w="1433435">
                  <a:extLst>
                    <a:ext uri="{9D8B030D-6E8A-4147-A177-3AD203B41FA5}">
                      <a16:colId xmlns:a16="http://schemas.microsoft.com/office/drawing/2014/main" val="20000"/>
                    </a:ext>
                  </a:extLst>
                </a:gridCol>
                <a:gridCol w="809469">
                  <a:extLst>
                    <a:ext uri="{9D8B030D-6E8A-4147-A177-3AD203B41FA5}">
                      <a16:colId xmlns:a16="http://schemas.microsoft.com/office/drawing/2014/main" val="20001"/>
                    </a:ext>
                  </a:extLst>
                </a:gridCol>
                <a:gridCol w="1349115">
                  <a:extLst>
                    <a:ext uri="{9D8B030D-6E8A-4147-A177-3AD203B41FA5}">
                      <a16:colId xmlns:a16="http://schemas.microsoft.com/office/drawing/2014/main" val="20002"/>
                    </a:ext>
                  </a:extLst>
                </a:gridCol>
                <a:gridCol w="590237">
                  <a:extLst>
                    <a:ext uri="{9D8B030D-6E8A-4147-A177-3AD203B41FA5}">
                      <a16:colId xmlns:a16="http://schemas.microsoft.com/office/drawing/2014/main" val="20003"/>
                    </a:ext>
                  </a:extLst>
                </a:gridCol>
                <a:gridCol w="1349115">
                  <a:extLst>
                    <a:ext uri="{9D8B030D-6E8A-4147-A177-3AD203B41FA5}">
                      <a16:colId xmlns:a16="http://schemas.microsoft.com/office/drawing/2014/main" val="20004"/>
                    </a:ext>
                  </a:extLst>
                </a:gridCol>
                <a:gridCol w="1349115">
                  <a:extLst>
                    <a:ext uri="{9D8B030D-6E8A-4147-A177-3AD203B41FA5}">
                      <a16:colId xmlns:a16="http://schemas.microsoft.com/office/drawing/2014/main" val="20005"/>
                    </a:ext>
                  </a:extLst>
                </a:gridCol>
                <a:gridCol w="1349115">
                  <a:extLst>
                    <a:ext uri="{9D8B030D-6E8A-4147-A177-3AD203B41FA5}">
                      <a16:colId xmlns:a16="http://schemas.microsoft.com/office/drawing/2014/main" val="20006"/>
                    </a:ext>
                  </a:extLst>
                </a:gridCol>
              </a:tblGrid>
              <a:tr h="136598">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ctr" fontAlgn="b"/>
                      <a:r>
                        <a:rPr lang="en-US" sz="800" b="0" i="0" u="none" strike="noStrike">
                          <a:solidFill>
                            <a:srgbClr val="000000"/>
                          </a:solidFill>
                          <a:effectLst/>
                          <a:latin typeface="Calibri"/>
                        </a:rPr>
                        <a:t>EUP</a:t>
                      </a: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410,000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390,000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390,000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27663">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53673">
                <a:tc gridSpan="3">
                  <a:txBody>
                    <a:bodyPr/>
                    <a:lstStyle/>
                    <a:p>
                      <a:pPr algn="ctr" fontAlgn="ctr"/>
                      <a:r>
                        <a:rPr lang="en-US" sz="800" b="0" i="0" u="none" strike="noStrike">
                          <a:solidFill>
                            <a:srgbClr val="000000"/>
                          </a:solidFill>
                          <a:effectLst/>
                          <a:latin typeface="Calibri"/>
                        </a:rPr>
                        <a:t>Cost Reconciliation</a:t>
                      </a:r>
                    </a:p>
                  </a:txBody>
                  <a:tcPr marL="10119" marR="10119" marT="5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3">
                  <a:txBody>
                    <a:bodyPr/>
                    <a:lstStyle/>
                    <a:p>
                      <a:pPr algn="ctr" fontAlgn="ctr"/>
                      <a:r>
                        <a:rPr lang="en-US" sz="800" b="0" i="0" u="none" strike="noStrike">
                          <a:solidFill>
                            <a:srgbClr val="000000"/>
                          </a:solidFill>
                          <a:effectLst/>
                          <a:latin typeface="Calibri"/>
                        </a:rPr>
                        <a:t> Cost per Equivalent Unit of Production (EUP) </a:t>
                      </a:r>
                    </a:p>
                  </a:txBody>
                  <a:tcPr marL="10119" marR="10119" marT="5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119992">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3"/>
                  </a:ext>
                </a:extLst>
              </a:tr>
              <a:tr h="130907">
                <a:tc>
                  <a:txBody>
                    <a:bodyPr/>
                    <a:lstStyle/>
                    <a:p>
                      <a:pPr algn="l" fontAlgn="b"/>
                      <a:r>
                        <a:rPr lang="en-US" sz="800" b="1" i="0" u="none" strike="noStrike">
                          <a:solidFill>
                            <a:srgbClr val="000000"/>
                          </a:solidFill>
                          <a:effectLst/>
                          <a:latin typeface="Calibri"/>
                        </a:rPr>
                        <a:t>Beginning Costs:</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0" i="0" u="none" strike="noStrike">
                          <a:solidFill>
                            <a:srgbClr val="000000"/>
                          </a:solidFill>
                          <a:effectLst/>
                          <a:latin typeface="Calibri"/>
                        </a:rPr>
                        <a:t>DM</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DL</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OH</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36598">
                <a:tc gridSpan="2">
                  <a:txBody>
                    <a:bodyPr/>
                    <a:lstStyle/>
                    <a:p>
                      <a:pPr algn="l" fontAlgn="b"/>
                      <a:r>
                        <a:rPr lang="en-US" sz="800" b="0" i="0" u="none" strike="noStrike">
                          <a:solidFill>
                            <a:srgbClr val="000000"/>
                          </a:solidFill>
                          <a:effectLst/>
                          <a:latin typeface="Calibri"/>
                        </a:rPr>
                        <a:t>Beginning WIP Costs</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algn="l" fontAlgn="b"/>
                      <a:r>
                        <a:rPr lang="en-US" sz="800" b="0" i="0" u="none" strike="noStrike">
                          <a:solidFill>
                            <a:srgbClr val="000000"/>
                          </a:solidFill>
                          <a:effectLst/>
                          <a:latin typeface="Calibri"/>
                        </a:rPr>
                        <a:t>                150,000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Calibri"/>
                        </a:rPr>
                        <a:t>=</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92,000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21,000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37,000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6598">
                <a:tc gridSpan="2">
                  <a:txBody>
                    <a:bodyPr/>
                    <a:lstStyle/>
                    <a:p>
                      <a:pPr algn="l" fontAlgn="b"/>
                      <a:r>
                        <a:rPr lang="en-US" sz="800" b="0" i="0" u="none" strike="noStrike">
                          <a:solidFill>
                            <a:srgbClr val="000000"/>
                          </a:solidFill>
                          <a:effectLst/>
                          <a:latin typeface="Calibri"/>
                        </a:rPr>
                        <a:t>Costs added during month</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algn="l" fontAlgn="b"/>
                      <a:r>
                        <a:rPr lang="en-US" sz="800" b="0" i="0" u="none" strike="noStrike">
                          <a:solidFill>
                            <a:srgbClr val="000000"/>
                          </a:solidFill>
                          <a:effectLst/>
                          <a:latin typeface="Calibri"/>
                        </a:rPr>
                        <a:t>            1,846,000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Calibri"/>
                        </a:rPr>
                        <a:t>=</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851,000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330,000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665,000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42289">
                <a:tc gridSpan="2">
                  <a:txBody>
                    <a:bodyPr/>
                    <a:lstStyle/>
                    <a:p>
                      <a:pPr algn="l" fontAlgn="b"/>
                      <a:r>
                        <a:rPr lang="en-US" sz="800" b="0" i="0" u="none" strike="noStrike">
                          <a:solidFill>
                            <a:srgbClr val="000000"/>
                          </a:solidFill>
                          <a:effectLst/>
                          <a:latin typeface="Calibri"/>
                        </a:rPr>
                        <a:t>Costs to be accounted for</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algn="l" fontAlgn="b"/>
                      <a:r>
                        <a:rPr lang="en-US" sz="800" b="0" i="0" u="none" strike="noStrike">
                          <a:solidFill>
                            <a:srgbClr val="000000"/>
                          </a:solidFill>
                          <a:effectLst/>
                          <a:latin typeface="Calibri"/>
                        </a:rPr>
                        <a:t>            1,996,000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2F2F2"/>
                    </a:solidFill>
                  </a:tcPr>
                </a:tc>
                <a:tc>
                  <a:txBody>
                    <a:bodyPr/>
                    <a:lstStyle/>
                    <a:p>
                      <a:pPr algn="ctr" fontAlgn="b"/>
                      <a:r>
                        <a:rPr lang="en-US" sz="800" b="1" i="0" u="none" strike="noStrike">
                          <a:solidFill>
                            <a:srgbClr val="000000"/>
                          </a:solidFill>
                          <a:effectLst/>
                          <a:latin typeface="Calibri"/>
                        </a:rPr>
                        <a:t>=</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943,000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351,000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702,000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42289">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ctr" fontAlgn="b"/>
                      <a:endParaRPr lang="en-US" sz="800" b="1"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8"/>
                  </a:ext>
                </a:extLst>
              </a:tr>
              <a:tr h="131422">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0" i="0" u="none" strike="noStrike">
                          <a:solidFill>
                            <a:srgbClr val="000000"/>
                          </a:solidFill>
                          <a:effectLst/>
                          <a:latin typeface="Calibri"/>
                        </a:rPr>
                        <a:t> divided by </a:t>
                      </a:r>
                    </a:p>
                  </a:txBody>
                  <a:tcPr marL="10119" marR="10119" marT="5692" marB="0" anchor="b">
                    <a:lnL>
                      <a:noFill/>
                    </a:lnL>
                    <a:lnR>
                      <a:noFill/>
                    </a:lnR>
                    <a:lnT>
                      <a:noFill/>
                    </a:lnT>
                    <a:lnB>
                      <a:noFill/>
                    </a:lnB>
                  </a:tcPr>
                </a:tc>
                <a:tc>
                  <a:txBody>
                    <a:bodyPr/>
                    <a:lstStyle/>
                    <a:p>
                      <a:pPr algn="ctr" fontAlgn="b"/>
                      <a:r>
                        <a:rPr lang="en-US" sz="800" b="0" i="0" u="none" strike="noStrike">
                          <a:solidFill>
                            <a:srgbClr val="000000"/>
                          </a:solidFill>
                          <a:effectLst/>
                          <a:latin typeface="Calibri"/>
                        </a:rPr>
                        <a:t> divided by </a:t>
                      </a:r>
                    </a:p>
                  </a:txBody>
                  <a:tcPr marL="10119" marR="10119" marT="5692" marB="0" anchor="b">
                    <a:lnL>
                      <a:noFill/>
                    </a:lnL>
                    <a:lnR>
                      <a:noFill/>
                    </a:lnR>
                    <a:lnT>
                      <a:noFill/>
                    </a:lnT>
                    <a:lnB>
                      <a:noFill/>
                    </a:lnB>
                  </a:tcPr>
                </a:tc>
                <a:tc>
                  <a:txBody>
                    <a:bodyPr/>
                    <a:lstStyle/>
                    <a:p>
                      <a:pPr algn="ctr" fontAlgn="b"/>
                      <a:r>
                        <a:rPr lang="en-US" sz="800" b="0" i="0" u="none" strike="noStrike">
                          <a:solidFill>
                            <a:srgbClr val="000000"/>
                          </a:solidFill>
                          <a:effectLst/>
                          <a:latin typeface="Calibri"/>
                        </a:rPr>
                        <a:t> divided by </a:t>
                      </a:r>
                    </a:p>
                  </a:txBody>
                  <a:tcPr marL="10119" marR="10119" marT="5692" marB="0" anchor="b">
                    <a:lnL>
                      <a:noFill/>
                    </a:lnL>
                    <a:lnR>
                      <a:noFill/>
                    </a:lnR>
                    <a:lnT>
                      <a:noFill/>
                    </a:lnT>
                    <a:lnB>
                      <a:noFill/>
                    </a:lnB>
                  </a:tcPr>
                </a:tc>
                <a:extLst>
                  <a:ext uri="{0D108BD9-81ED-4DB2-BD59-A6C34878D82A}">
                    <a16:rowId xmlns:a16="http://schemas.microsoft.com/office/drawing/2014/main" val="10009"/>
                  </a:ext>
                </a:extLst>
              </a:tr>
              <a:tr h="131422">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120946">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800" b="0" i="0" u="none" strike="noStrike">
                          <a:solidFill>
                            <a:srgbClr val="000000"/>
                          </a:solidFill>
                          <a:effectLst/>
                          <a:latin typeface="Calibri"/>
                        </a:rPr>
                        <a:t>EUP</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410,000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390,000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390,000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50430">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600" b="0" i="0" u="none" strike="noStrike">
                          <a:solidFill>
                            <a:srgbClr val="000000"/>
                          </a:solidFill>
                          <a:effectLst/>
                          <a:latin typeface="Calibri"/>
                        </a:rPr>
                        <a:t>Cost per EUP</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800" b="0" i="0" u="none" strike="noStrike">
                          <a:solidFill>
                            <a:srgbClr val="000000"/>
                          </a:solidFill>
                          <a:effectLst/>
                          <a:latin typeface="Calibri"/>
                        </a:rPr>
                        <a:t>                      2.30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359207777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1400" dirty="0" smtClean="0"/>
              <a:t>To Calculate The cost of</a:t>
            </a:r>
            <a:br>
              <a:rPr lang="en-US" sz="1400" dirty="0" smtClean="0"/>
            </a:br>
            <a:r>
              <a:rPr lang="en-US" sz="1400" dirty="0" smtClean="0"/>
              <a:t>Equivalent Units of Production,</a:t>
            </a:r>
            <a:br>
              <a:rPr lang="en-US" sz="1400" dirty="0" smtClean="0"/>
            </a:br>
            <a:r>
              <a:rPr lang="en-US" sz="1400" dirty="0" smtClean="0"/>
              <a:t>We use Costs from BWIP and those Added during Month</a:t>
            </a:r>
            <a:br>
              <a:rPr lang="en-US" sz="1400" dirty="0" smtClean="0"/>
            </a:br>
            <a:r>
              <a:rPr lang="en-US" sz="1400" b="1" dirty="0"/>
              <a:t>Reminder:  </a:t>
            </a:r>
            <a:r>
              <a:rPr lang="en-US" sz="1400" dirty="0"/>
              <a:t>We used EWIP and Transferred out units</a:t>
            </a:r>
            <a:br>
              <a:rPr lang="en-US" sz="1400" dirty="0"/>
            </a:br>
            <a:r>
              <a:rPr lang="en-US" sz="1400" dirty="0"/>
              <a:t>to calculate </a:t>
            </a:r>
            <a:br>
              <a:rPr lang="en-US" sz="1400" dirty="0"/>
            </a:br>
            <a:r>
              <a:rPr lang="en-US" sz="1400" dirty="0"/>
              <a:t>Weighted average Equivalent Units of Production</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336422379"/>
              </p:ext>
            </p:extLst>
          </p:nvPr>
        </p:nvGraphicFramePr>
        <p:xfrm>
          <a:off x="457200" y="2958771"/>
          <a:ext cx="8229601" cy="1975113"/>
        </p:xfrm>
        <a:graphic>
          <a:graphicData uri="http://schemas.openxmlformats.org/drawingml/2006/table">
            <a:tbl>
              <a:tblPr/>
              <a:tblGrid>
                <a:gridCol w="1433435">
                  <a:extLst>
                    <a:ext uri="{9D8B030D-6E8A-4147-A177-3AD203B41FA5}">
                      <a16:colId xmlns:a16="http://schemas.microsoft.com/office/drawing/2014/main" val="20000"/>
                    </a:ext>
                  </a:extLst>
                </a:gridCol>
                <a:gridCol w="809469">
                  <a:extLst>
                    <a:ext uri="{9D8B030D-6E8A-4147-A177-3AD203B41FA5}">
                      <a16:colId xmlns:a16="http://schemas.microsoft.com/office/drawing/2014/main" val="20001"/>
                    </a:ext>
                  </a:extLst>
                </a:gridCol>
                <a:gridCol w="1349115">
                  <a:extLst>
                    <a:ext uri="{9D8B030D-6E8A-4147-A177-3AD203B41FA5}">
                      <a16:colId xmlns:a16="http://schemas.microsoft.com/office/drawing/2014/main" val="20002"/>
                    </a:ext>
                  </a:extLst>
                </a:gridCol>
                <a:gridCol w="590237">
                  <a:extLst>
                    <a:ext uri="{9D8B030D-6E8A-4147-A177-3AD203B41FA5}">
                      <a16:colId xmlns:a16="http://schemas.microsoft.com/office/drawing/2014/main" val="20003"/>
                    </a:ext>
                  </a:extLst>
                </a:gridCol>
                <a:gridCol w="1349115">
                  <a:extLst>
                    <a:ext uri="{9D8B030D-6E8A-4147-A177-3AD203B41FA5}">
                      <a16:colId xmlns:a16="http://schemas.microsoft.com/office/drawing/2014/main" val="20004"/>
                    </a:ext>
                  </a:extLst>
                </a:gridCol>
                <a:gridCol w="1349115">
                  <a:extLst>
                    <a:ext uri="{9D8B030D-6E8A-4147-A177-3AD203B41FA5}">
                      <a16:colId xmlns:a16="http://schemas.microsoft.com/office/drawing/2014/main" val="20005"/>
                    </a:ext>
                  </a:extLst>
                </a:gridCol>
                <a:gridCol w="1349115">
                  <a:extLst>
                    <a:ext uri="{9D8B030D-6E8A-4147-A177-3AD203B41FA5}">
                      <a16:colId xmlns:a16="http://schemas.microsoft.com/office/drawing/2014/main" val="20006"/>
                    </a:ext>
                  </a:extLst>
                </a:gridCol>
              </a:tblGrid>
              <a:tr h="136598">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ctr" fontAlgn="b"/>
                      <a:r>
                        <a:rPr lang="en-US" sz="800" b="0" i="0" u="none" strike="noStrike">
                          <a:solidFill>
                            <a:srgbClr val="000000"/>
                          </a:solidFill>
                          <a:effectLst/>
                          <a:latin typeface="Calibri"/>
                        </a:rPr>
                        <a:t>EUP</a:t>
                      </a: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410,000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390,000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390,000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27663">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53673">
                <a:tc gridSpan="3">
                  <a:txBody>
                    <a:bodyPr/>
                    <a:lstStyle/>
                    <a:p>
                      <a:pPr algn="ctr" fontAlgn="ctr"/>
                      <a:r>
                        <a:rPr lang="en-US" sz="800" b="0" i="0" u="none" strike="noStrike">
                          <a:solidFill>
                            <a:srgbClr val="000000"/>
                          </a:solidFill>
                          <a:effectLst/>
                          <a:latin typeface="Calibri"/>
                        </a:rPr>
                        <a:t>Cost Reconciliation</a:t>
                      </a:r>
                    </a:p>
                  </a:txBody>
                  <a:tcPr marL="10119" marR="10119" marT="5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3">
                  <a:txBody>
                    <a:bodyPr/>
                    <a:lstStyle/>
                    <a:p>
                      <a:pPr algn="ctr" fontAlgn="ctr"/>
                      <a:r>
                        <a:rPr lang="en-US" sz="800" b="0" i="0" u="none" strike="noStrike">
                          <a:solidFill>
                            <a:srgbClr val="000000"/>
                          </a:solidFill>
                          <a:effectLst/>
                          <a:latin typeface="Calibri"/>
                        </a:rPr>
                        <a:t> Cost per Equivalent Unit of Production (EUP) </a:t>
                      </a:r>
                    </a:p>
                  </a:txBody>
                  <a:tcPr marL="10119" marR="10119" marT="5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119992">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3"/>
                  </a:ext>
                </a:extLst>
              </a:tr>
              <a:tr h="130907">
                <a:tc>
                  <a:txBody>
                    <a:bodyPr/>
                    <a:lstStyle/>
                    <a:p>
                      <a:pPr algn="l" fontAlgn="b"/>
                      <a:r>
                        <a:rPr lang="en-US" sz="800" b="1" i="0" u="none" strike="noStrike">
                          <a:solidFill>
                            <a:srgbClr val="000000"/>
                          </a:solidFill>
                          <a:effectLst/>
                          <a:latin typeface="Calibri"/>
                        </a:rPr>
                        <a:t>Beginning Costs:</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0" i="0" u="none" strike="noStrike">
                          <a:solidFill>
                            <a:srgbClr val="000000"/>
                          </a:solidFill>
                          <a:effectLst/>
                          <a:latin typeface="Calibri"/>
                        </a:rPr>
                        <a:t>DM</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DL</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OH</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36598">
                <a:tc gridSpan="2">
                  <a:txBody>
                    <a:bodyPr/>
                    <a:lstStyle/>
                    <a:p>
                      <a:pPr algn="l" fontAlgn="b"/>
                      <a:r>
                        <a:rPr lang="en-US" sz="800" b="0" i="0" u="none" strike="noStrike">
                          <a:solidFill>
                            <a:srgbClr val="000000"/>
                          </a:solidFill>
                          <a:effectLst/>
                          <a:latin typeface="Calibri"/>
                        </a:rPr>
                        <a:t>Beginning WIP Costs</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algn="l" fontAlgn="b"/>
                      <a:r>
                        <a:rPr lang="en-US" sz="800" b="0" i="0" u="none" strike="noStrike">
                          <a:solidFill>
                            <a:srgbClr val="000000"/>
                          </a:solidFill>
                          <a:effectLst/>
                          <a:latin typeface="Calibri"/>
                        </a:rPr>
                        <a:t>                150,000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Calibri"/>
                        </a:rPr>
                        <a:t>=</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92,000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21,000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37,000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6598">
                <a:tc gridSpan="2">
                  <a:txBody>
                    <a:bodyPr/>
                    <a:lstStyle/>
                    <a:p>
                      <a:pPr algn="l" fontAlgn="b"/>
                      <a:r>
                        <a:rPr lang="en-US" sz="800" b="0" i="0" u="none" strike="noStrike">
                          <a:solidFill>
                            <a:srgbClr val="000000"/>
                          </a:solidFill>
                          <a:effectLst/>
                          <a:latin typeface="Calibri"/>
                        </a:rPr>
                        <a:t>Costs added during month</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algn="l" fontAlgn="b"/>
                      <a:r>
                        <a:rPr lang="en-US" sz="800" b="0" i="0" u="none" strike="noStrike">
                          <a:solidFill>
                            <a:srgbClr val="000000"/>
                          </a:solidFill>
                          <a:effectLst/>
                          <a:latin typeface="Calibri"/>
                        </a:rPr>
                        <a:t>            1,846,000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Calibri"/>
                        </a:rPr>
                        <a:t>=</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851,000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330,000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665,000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42289">
                <a:tc gridSpan="2">
                  <a:txBody>
                    <a:bodyPr/>
                    <a:lstStyle/>
                    <a:p>
                      <a:pPr algn="l" fontAlgn="b"/>
                      <a:r>
                        <a:rPr lang="en-US" sz="800" b="0" i="0" u="none" strike="noStrike">
                          <a:solidFill>
                            <a:srgbClr val="000000"/>
                          </a:solidFill>
                          <a:effectLst/>
                          <a:latin typeface="Calibri"/>
                        </a:rPr>
                        <a:t>Costs to be accounted for</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algn="l" fontAlgn="b"/>
                      <a:r>
                        <a:rPr lang="en-US" sz="800" b="0" i="0" u="none" strike="noStrike">
                          <a:solidFill>
                            <a:srgbClr val="000000"/>
                          </a:solidFill>
                          <a:effectLst/>
                          <a:latin typeface="Calibri"/>
                        </a:rPr>
                        <a:t>            1,996,000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2F2F2"/>
                    </a:solidFill>
                  </a:tcPr>
                </a:tc>
                <a:tc>
                  <a:txBody>
                    <a:bodyPr/>
                    <a:lstStyle/>
                    <a:p>
                      <a:pPr algn="ctr" fontAlgn="b"/>
                      <a:r>
                        <a:rPr lang="en-US" sz="800" b="1" i="0" u="none" strike="noStrike">
                          <a:solidFill>
                            <a:srgbClr val="000000"/>
                          </a:solidFill>
                          <a:effectLst/>
                          <a:latin typeface="Calibri"/>
                        </a:rPr>
                        <a:t>=</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943,000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351,000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702,000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42289">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ctr" fontAlgn="b"/>
                      <a:endParaRPr lang="en-US" sz="800" b="1"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8"/>
                  </a:ext>
                </a:extLst>
              </a:tr>
              <a:tr h="131422">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0" i="0" u="none" strike="noStrike">
                          <a:solidFill>
                            <a:srgbClr val="000000"/>
                          </a:solidFill>
                          <a:effectLst/>
                          <a:latin typeface="Calibri"/>
                        </a:rPr>
                        <a:t> divided by </a:t>
                      </a:r>
                    </a:p>
                  </a:txBody>
                  <a:tcPr marL="10119" marR="10119" marT="5692" marB="0" anchor="b">
                    <a:lnL>
                      <a:noFill/>
                    </a:lnL>
                    <a:lnR>
                      <a:noFill/>
                    </a:lnR>
                    <a:lnT>
                      <a:noFill/>
                    </a:lnT>
                    <a:lnB>
                      <a:noFill/>
                    </a:lnB>
                  </a:tcPr>
                </a:tc>
                <a:tc>
                  <a:txBody>
                    <a:bodyPr/>
                    <a:lstStyle/>
                    <a:p>
                      <a:pPr algn="ctr" fontAlgn="b"/>
                      <a:r>
                        <a:rPr lang="en-US" sz="800" b="0" i="0" u="none" strike="noStrike">
                          <a:solidFill>
                            <a:srgbClr val="000000"/>
                          </a:solidFill>
                          <a:effectLst/>
                          <a:latin typeface="Calibri"/>
                        </a:rPr>
                        <a:t> divided by </a:t>
                      </a:r>
                    </a:p>
                  </a:txBody>
                  <a:tcPr marL="10119" marR="10119" marT="5692" marB="0" anchor="b">
                    <a:lnL>
                      <a:noFill/>
                    </a:lnL>
                    <a:lnR>
                      <a:noFill/>
                    </a:lnR>
                    <a:lnT>
                      <a:noFill/>
                    </a:lnT>
                    <a:lnB>
                      <a:noFill/>
                    </a:lnB>
                  </a:tcPr>
                </a:tc>
                <a:tc>
                  <a:txBody>
                    <a:bodyPr/>
                    <a:lstStyle/>
                    <a:p>
                      <a:pPr algn="ctr" fontAlgn="b"/>
                      <a:r>
                        <a:rPr lang="en-US" sz="800" b="0" i="0" u="none" strike="noStrike">
                          <a:solidFill>
                            <a:srgbClr val="000000"/>
                          </a:solidFill>
                          <a:effectLst/>
                          <a:latin typeface="Calibri"/>
                        </a:rPr>
                        <a:t> divided by </a:t>
                      </a:r>
                    </a:p>
                  </a:txBody>
                  <a:tcPr marL="10119" marR="10119" marT="5692" marB="0" anchor="b">
                    <a:lnL>
                      <a:noFill/>
                    </a:lnL>
                    <a:lnR>
                      <a:noFill/>
                    </a:lnR>
                    <a:lnT>
                      <a:noFill/>
                    </a:lnT>
                    <a:lnB>
                      <a:noFill/>
                    </a:lnB>
                  </a:tcPr>
                </a:tc>
                <a:extLst>
                  <a:ext uri="{0D108BD9-81ED-4DB2-BD59-A6C34878D82A}">
                    <a16:rowId xmlns:a16="http://schemas.microsoft.com/office/drawing/2014/main" val="10009"/>
                  </a:ext>
                </a:extLst>
              </a:tr>
              <a:tr h="131422">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120946">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800" b="0" i="0" u="none" strike="noStrike">
                          <a:solidFill>
                            <a:srgbClr val="000000"/>
                          </a:solidFill>
                          <a:effectLst/>
                          <a:latin typeface="Calibri"/>
                        </a:rPr>
                        <a:t>EUP</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410,000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390,000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390,000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50430">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600" b="0" i="0" u="none" strike="noStrike">
                          <a:solidFill>
                            <a:srgbClr val="000000"/>
                          </a:solidFill>
                          <a:effectLst/>
                          <a:latin typeface="Calibri"/>
                        </a:rPr>
                        <a:t>Cost per EUP</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800" b="0" i="0" u="none" strike="noStrike">
                          <a:solidFill>
                            <a:srgbClr val="000000"/>
                          </a:solidFill>
                          <a:effectLst/>
                          <a:latin typeface="Calibri"/>
                        </a:rPr>
                        <a:t>                      2.30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0.90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193518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128" y="285751"/>
            <a:ext cx="8260672" cy="1714500"/>
          </a:xfrm>
        </p:spPr>
        <p:txBody>
          <a:bodyPr>
            <a:normAutofit/>
          </a:bodyPr>
          <a:lstStyle/>
          <a:p>
            <a:r>
              <a:rPr lang="en-US" sz="1400" dirty="0"/>
              <a:t>To Calculate The cost of</a:t>
            </a:r>
            <a:br>
              <a:rPr lang="en-US" sz="1400" dirty="0"/>
            </a:br>
            <a:r>
              <a:rPr lang="en-US" sz="1400" dirty="0"/>
              <a:t>Equivalent Units of Production,</a:t>
            </a:r>
            <a:br>
              <a:rPr lang="en-US" sz="1400" dirty="0"/>
            </a:br>
            <a:r>
              <a:rPr lang="en-US" sz="1400" dirty="0"/>
              <a:t>We use Costs from BWIP and those Added during Month</a:t>
            </a:r>
            <a:br>
              <a:rPr lang="en-US" sz="1400" dirty="0"/>
            </a:br>
            <a:r>
              <a:rPr lang="en-US" sz="1400" b="1" dirty="0"/>
              <a:t>Reminder:  </a:t>
            </a:r>
            <a:r>
              <a:rPr lang="en-US" sz="1400" dirty="0"/>
              <a:t>We used EWIP and Transferred out units</a:t>
            </a:r>
            <a:br>
              <a:rPr lang="en-US" sz="1400" dirty="0"/>
            </a:br>
            <a:r>
              <a:rPr lang="en-US" sz="1400" dirty="0"/>
              <a:t>to calculate </a:t>
            </a:r>
            <a:br>
              <a:rPr lang="en-US" sz="1400" dirty="0"/>
            </a:br>
            <a:r>
              <a:rPr lang="en-US" sz="1400" dirty="0"/>
              <a:t>Weighted average Equivalent Units of Production</a:t>
            </a:r>
            <a:r>
              <a:rPr lang="en-US" sz="1400" dirty="0" smtClean="0"/>
              <a:t/>
            </a:r>
            <a:br>
              <a:rPr lang="en-US" sz="1400" dirty="0" smtClean="0"/>
            </a:br>
            <a:endParaRPr lang="en-US" sz="1400" dirty="0"/>
          </a:p>
        </p:txBody>
      </p:sp>
      <p:graphicFrame>
        <p:nvGraphicFramePr>
          <p:cNvPr id="5" name="Content Placeholder 4"/>
          <p:cNvGraphicFramePr>
            <a:graphicFrameLocks noGrp="1"/>
          </p:cNvGraphicFramePr>
          <p:nvPr>
            <p:ph idx="1"/>
          </p:nvPr>
        </p:nvGraphicFramePr>
        <p:xfrm>
          <a:off x="457200" y="2958771"/>
          <a:ext cx="8229601" cy="1975113"/>
        </p:xfrm>
        <a:graphic>
          <a:graphicData uri="http://schemas.openxmlformats.org/drawingml/2006/table">
            <a:tbl>
              <a:tblPr/>
              <a:tblGrid>
                <a:gridCol w="1433435">
                  <a:extLst>
                    <a:ext uri="{9D8B030D-6E8A-4147-A177-3AD203B41FA5}">
                      <a16:colId xmlns:a16="http://schemas.microsoft.com/office/drawing/2014/main" val="20000"/>
                    </a:ext>
                  </a:extLst>
                </a:gridCol>
                <a:gridCol w="809469">
                  <a:extLst>
                    <a:ext uri="{9D8B030D-6E8A-4147-A177-3AD203B41FA5}">
                      <a16:colId xmlns:a16="http://schemas.microsoft.com/office/drawing/2014/main" val="20001"/>
                    </a:ext>
                  </a:extLst>
                </a:gridCol>
                <a:gridCol w="1349115">
                  <a:extLst>
                    <a:ext uri="{9D8B030D-6E8A-4147-A177-3AD203B41FA5}">
                      <a16:colId xmlns:a16="http://schemas.microsoft.com/office/drawing/2014/main" val="20002"/>
                    </a:ext>
                  </a:extLst>
                </a:gridCol>
                <a:gridCol w="590237">
                  <a:extLst>
                    <a:ext uri="{9D8B030D-6E8A-4147-A177-3AD203B41FA5}">
                      <a16:colId xmlns:a16="http://schemas.microsoft.com/office/drawing/2014/main" val="20003"/>
                    </a:ext>
                  </a:extLst>
                </a:gridCol>
                <a:gridCol w="1349115">
                  <a:extLst>
                    <a:ext uri="{9D8B030D-6E8A-4147-A177-3AD203B41FA5}">
                      <a16:colId xmlns:a16="http://schemas.microsoft.com/office/drawing/2014/main" val="20004"/>
                    </a:ext>
                  </a:extLst>
                </a:gridCol>
                <a:gridCol w="1349115">
                  <a:extLst>
                    <a:ext uri="{9D8B030D-6E8A-4147-A177-3AD203B41FA5}">
                      <a16:colId xmlns:a16="http://schemas.microsoft.com/office/drawing/2014/main" val="20005"/>
                    </a:ext>
                  </a:extLst>
                </a:gridCol>
                <a:gridCol w="1349115">
                  <a:extLst>
                    <a:ext uri="{9D8B030D-6E8A-4147-A177-3AD203B41FA5}">
                      <a16:colId xmlns:a16="http://schemas.microsoft.com/office/drawing/2014/main" val="20006"/>
                    </a:ext>
                  </a:extLst>
                </a:gridCol>
              </a:tblGrid>
              <a:tr h="136598">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ctr" fontAlgn="b"/>
                      <a:r>
                        <a:rPr lang="en-US" sz="800" b="0" i="0" u="none" strike="noStrike">
                          <a:solidFill>
                            <a:srgbClr val="000000"/>
                          </a:solidFill>
                          <a:effectLst/>
                          <a:latin typeface="Calibri"/>
                        </a:rPr>
                        <a:t>EUP</a:t>
                      </a: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410,000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390,000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390,000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27663">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53673">
                <a:tc gridSpan="3">
                  <a:txBody>
                    <a:bodyPr/>
                    <a:lstStyle/>
                    <a:p>
                      <a:pPr algn="ctr" fontAlgn="ctr"/>
                      <a:r>
                        <a:rPr lang="en-US" sz="800" b="0" i="0" u="none" strike="noStrike">
                          <a:solidFill>
                            <a:srgbClr val="000000"/>
                          </a:solidFill>
                          <a:effectLst/>
                          <a:latin typeface="Calibri"/>
                        </a:rPr>
                        <a:t>Cost Reconciliation</a:t>
                      </a:r>
                    </a:p>
                  </a:txBody>
                  <a:tcPr marL="10119" marR="10119" marT="5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3">
                  <a:txBody>
                    <a:bodyPr/>
                    <a:lstStyle/>
                    <a:p>
                      <a:pPr algn="ctr" fontAlgn="ctr"/>
                      <a:r>
                        <a:rPr lang="en-US" sz="800" b="0" i="0" u="none" strike="noStrike">
                          <a:solidFill>
                            <a:srgbClr val="000000"/>
                          </a:solidFill>
                          <a:effectLst/>
                          <a:latin typeface="Calibri"/>
                        </a:rPr>
                        <a:t> Cost per Equivalent Unit of Production (EUP) </a:t>
                      </a:r>
                    </a:p>
                  </a:txBody>
                  <a:tcPr marL="10119" marR="10119" marT="5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119992">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3"/>
                  </a:ext>
                </a:extLst>
              </a:tr>
              <a:tr h="130907">
                <a:tc>
                  <a:txBody>
                    <a:bodyPr/>
                    <a:lstStyle/>
                    <a:p>
                      <a:pPr algn="l" fontAlgn="b"/>
                      <a:r>
                        <a:rPr lang="en-US" sz="800" b="1" i="0" u="none" strike="noStrike">
                          <a:solidFill>
                            <a:srgbClr val="000000"/>
                          </a:solidFill>
                          <a:effectLst/>
                          <a:latin typeface="Calibri"/>
                        </a:rPr>
                        <a:t>Beginning Costs:</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0" i="0" u="none" strike="noStrike">
                          <a:solidFill>
                            <a:srgbClr val="000000"/>
                          </a:solidFill>
                          <a:effectLst/>
                          <a:latin typeface="Calibri"/>
                        </a:rPr>
                        <a:t>DM</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DL</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OH</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36598">
                <a:tc gridSpan="2">
                  <a:txBody>
                    <a:bodyPr/>
                    <a:lstStyle/>
                    <a:p>
                      <a:pPr algn="l" fontAlgn="b"/>
                      <a:r>
                        <a:rPr lang="en-US" sz="800" b="0" i="0" u="none" strike="noStrike">
                          <a:solidFill>
                            <a:srgbClr val="000000"/>
                          </a:solidFill>
                          <a:effectLst/>
                          <a:latin typeface="Calibri"/>
                        </a:rPr>
                        <a:t>Beginning WIP Costs</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algn="l" fontAlgn="b"/>
                      <a:r>
                        <a:rPr lang="en-US" sz="800" b="0" i="0" u="none" strike="noStrike">
                          <a:solidFill>
                            <a:srgbClr val="000000"/>
                          </a:solidFill>
                          <a:effectLst/>
                          <a:latin typeface="Calibri"/>
                        </a:rPr>
                        <a:t>                150,000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Calibri"/>
                        </a:rPr>
                        <a:t>=</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92,000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21,000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37,000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6598">
                <a:tc gridSpan="2">
                  <a:txBody>
                    <a:bodyPr/>
                    <a:lstStyle/>
                    <a:p>
                      <a:pPr algn="l" fontAlgn="b"/>
                      <a:r>
                        <a:rPr lang="en-US" sz="800" b="0" i="0" u="none" strike="noStrike">
                          <a:solidFill>
                            <a:srgbClr val="000000"/>
                          </a:solidFill>
                          <a:effectLst/>
                          <a:latin typeface="Calibri"/>
                        </a:rPr>
                        <a:t>Costs added during month</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algn="l" fontAlgn="b"/>
                      <a:r>
                        <a:rPr lang="en-US" sz="800" b="0" i="0" u="none" strike="noStrike">
                          <a:solidFill>
                            <a:srgbClr val="000000"/>
                          </a:solidFill>
                          <a:effectLst/>
                          <a:latin typeface="Calibri"/>
                        </a:rPr>
                        <a:t>            1,846,000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Calibri"/>
                        </a:rPr>
                        <a:t>=</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851,000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330,000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665,000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42289">
                <a:tc gridSpan="2">
                  <a:txBody>
                    <a:bodyPr/>
                    <a:lstStyle/>
                    <a:p>
                      <a:pPr algn="l" fontAlgn="b"/>
                      <a:r>
                        <a:rPr lang="en-US" sz="800" b="0" i="0" u="none" strike="noStrike">
                          <a:solidFill>
                            <a:srgbClr val="000000"/>
                          </a:solidFill>
                          <a:effectLst/>
                          <a:latin typeface="Calibri"/>
                        </a:rPr>
                        <a:t>Costs to be accounted for</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algn="l" fontAlgn="b"/>
                      <a:r>
                        <a:rPr lang="en-US" sz="800" b="0" i="0" u="none" strike="noStrike">
                          <a:solidFill>
                            <a:srgbClr val="000000"/>
                          </a:solidFill>
                          <a:effectLst/>
                          <a:latin typeface="Calibri"/>
                        </a:rPr>
                        <a:t>            1,996,000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2F2F2"/>
                    </a:solidFill>
                  </a:tcPr>
                </a:tc>
                <a:tc>
                  <a:txBody>
                    <a:bodyPr/>
                    <a:lstStyle/>
                    <a:p>
                      <a:pPr algn="ctr" fontAlgn="b"/>
                      <a:r>
                        <a:rPr lang="en-US" sz="800" b="1" i="0" u="none" strike="noStrike">
                          <a:solidFill>
                            <a:srgbClr val="000000"/>
                          </a:solidFill>
                          <a:effectLst/>
                          <a:latin typeface="Calibri"/>
                        </a:rPr>
                        <a:t>=</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943,000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351,000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702,000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42289">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ctr" fontAlgn="b"/>
                      <a:endParaRPr lang="en-US" sz="800" b="1"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8"/>
                  </a:ext>
                </a:extLst>
              </a:tr>
              <a:tr h="131422">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0" i="0" u="none" strike="noStrike">
                          <a:solidFill>
                            <a:srgbClr val="000000"/>
                          </a:solidFill>
                          <a:effectLst/>
                          <a:latin typeface="Calibri"/>
                        </a:rPr>
                        <a:t> divided by </a:t>
                      </a:r>
                    </a:p>
                  </a:txBody>
                  <a:tcPr marL="10119" marR="10119" marT="5692" marB="0" anchor="b">
                    <a:lnL>
                      <a:noFill/>
                    </a:lnL>
                    <a:lnR>
                      <a:noFill/>
                    </a:lnR>
                    <a:lnT>
                      <a:noFill/>
                    </a:lnT>
                    <a:lnB>
                      <a:noFill/>
                    </a:lnB>
                  </a:tcPr>
                </a:tc>
                <a:tc>
                  <a:txBody>
                    <a:bodyPr/>
                    <a:lstStyle/>
                    <a:p>
                      <a:pPr algn="ctr" fontAlgn="b"/>
                      <a:r>
                        <a:rPr lang="en-US" sz="800" b="0" i="0" u="none" strike="noStrike">
                          <a:solidFill>
                            <a:srgbClr val="000000"/>
                          </a:solidFill>
                          <a:effectLst/>
                          <a:latin typeface="Calibri"/>
                        </a:rPr>
                        <a:t> divided by </a:t>
                      </a:r>
                    </a:p>
                  </a:txBody>
                  <a:tcPr marL="10119" marR="10119" marT="5692" marB="0" anchor="b">
                    <a:lnL>
                      <a:noFill/>
                    </a:lnL>
                    <a:lnR>
                      <a:noFill/>
                    </a:lnR>
                    <a:lnT>
                      <a:noFill/>
                    </a:lnT>
                    <a:lnB>
                      <a:noFill/>
                    </a:lnB>
                  </a:tcPr>
                </a:tc>
                <a:tc>
                  <a:txBody>
                    <a:bodyPr/>
                    <a:lstStyle/>
                    <a:p>
                      <a:pPr algn="ctr" fontAlgn="b"/>
                      <a:r>
                        <a:rPr lang="en-US" sz="800" b="0" i="0" u="none" strike="noStrike">
                          <a:solidFill>
                            <a:srgbClr val="000000"/>
                          </a:solidFill>
                          <a:effectLst/>
                          <a:latin typeface="Calibri"/>
                        </a:rPr>
                        <a:t> divided by </a:t>
                      </a:r>
                    </a:p>
                  </a:txBody>
                  <a:tcPr marL="10119" marR="10119" marT="5692" marB="0" anchor="b">
                    <a:lnL>
                      <a:noFill/>
                    </a:lnL>
                    <a:lnR>
                      <a:noFill/>
                    </a:lnR>
                    <a:lnT>
                      <a:noFill/>
                    </a:lnT>
                    <a:lnB>
                      <a:noFill/>
                    </a:lnB>
                  </a:tcPr>
                </a:tc>
                <a:extLst>
                  <a:ext uri="{0D108BD9-81ED-4DB2-BD59-A6C34878D82A}">
                    <a16:rowId xmlns:a16="http://schemas.microsoft.com/office/drawing/2014/main" val="10009"/>
                  </a:ext>
                </a:extLst>
              </a:tr>
              <a:tr h="131422">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120946">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800" b="0" i="0" u="none" strike="noStrike">
                          <a:solidFill>
                            <a:srgbClr val="000000"/>
                          </a:solidFill>
                          <a:effectLst/>
                          <a:latin typeface="Calibri"/>
                        </a:rPr>
                        <a:t>EUP</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410,000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390,000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390,000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50430">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600" b="0" i="0" u="none" strike="noStrike">
                          <a:solidFill>
                            <a:srgbClr val="000000"/>
                          </a:solidFill>
                          <a:effectLst/>
                          <a:latin typeface="Calibri"/>
                        </a:rPr>
                        <a:t>Cost per EUP</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800" b="0" i="0" u="none" strike="noStrike">
                          <a:solidFill>
                            <a:srgbClr val="000000"/>
                          </a:solidFill>
                          <a:effectLst/>
                          <a:latin typeface="Calibri"/>
                        </a:rPr>
                        <a:t>                      2.30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0.90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000000"/>
                          </a:solidFill>
                          <a:effectLst/>
                          <a:latin typeface="Calibri"/>
                        </a:rPr>
                        <a:t>                      1.80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78841055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128" y="1447800"/>
            <a:ext cx="8413072" cy="1219200"/>
          </a:xfrm>
        </p:spPr>
        <p:txBody>
          <a:bodyPr>
            <a:normAutofit fontScale="90000"/>
          </a:bodyPr>
          <a:lstStyle/>
          <a:p>
            <a:r>
              <a:rPr lang="en-US" sz="1100" dirty="0" smtClean="0"/>
              <a:t/>
            </a:r>
            <a:br>
              <a:rPr lang="en-US" sz="1100" dirty="0" smtClean="0"/>
            </a:br>
            <a:r>
              <a:rPr lang="en-US" sz="1100" dirty="0"/>
              <a:t/>
            </a:r>
            <a:br>
              <a:rPr lang="en-US" sz="1100" dirty="0"/>
            </a:br>
            <a:r>
              <a:rPr lang="en-US" sz="1100" dirty="0" smtClean="0"/>
              <a:t/>
            </a:r>
            <a:br>
              <a:rPr lang="en-US" sz="1100" dirty="0" smtClean="0"/>
            </a:br>
            <a:r>
              <a:rPr lang="en-US" sz="1100" dirty="0" smtClean="0"/>
              <a:t>Now that we know what each unit costs to produce,</a:t>
            </a:r>
            <a:br>
              <a:rPr lang="en-US" sz="1100" dirty="0" smtClean="0"/>
            </a:br>
            <a:r>
              <a:rPr lang="en-US" sz="1100" dirty="0" smtClean="0"/>
              <a:t>we will use this information </a:t>
            </a:r>
            <a:br>
              <a:rPr lang="en-US" sz="1100" dirty="0" smtClean="0"/>
            </a:br>
            <a:r>
              <a:rPr lang="en-US" sz="1100" dirty="0" smtClean="0"/>
              <a:t>to place a value on </a:t>
            </a:r>
            <a:br>
              <a:rPr lang="en-US" sz="1100" dirty="0" smtClean="0"/>
            </a:br>
            <a:r>
              <a:rPr lang="en-US" sz="1100" dirty="0" smtClean="0"/>
              <a:t>transferred units and EWIP Units</a:t>
            </a:r>
            <a:br>
              <a:rPr lang="en-US" sz="1100" dirty="0" smtClean="0"/>
            </a:br>
            <a:r>
              <a:rPr lang="en-US" sz="1100" dirty="0" smtClean="0"/>
              <a:t>Which exist at month end </a:t>
            </a:r>
            <a:br>
              <a:rPr lang="en-US" sz="1100" dirty="0" smtClean="0"/>
            </a:br>
            <a:r>
              <a:rPr lang="en-US" sz="1100" dirty="0" smtClean="0"/>
              <a:t>in order to record these amounts in the general ledger</a:t>
            </a:r>
            <a:r>
              <a:rPr lang="en-US" sz="1400" dirty="0" smtClean="0"/>
              <a:t/>
            </a:r>
            <a:br>
              <a:rPr lang="en-US" sz="1400" dirty="0" smtClean="0"/>
            </a:br>
            <a:endParaRPr lang="en-US" sz="1400" dirty="0"/>
          </a:p>
        </p:txBody>
      </p:sp>
      <p:graphicFrame>
        <p:nvGraphicFramePr>
          <p:cNvPr id="5" name="Content Placeholder 4"/>
          <p:cNvGraphicFramePr>
            <a:graphicFrameLocks noGrp="1"/>
          </p:cNvGraphicFramePr>
          <p:nvPr>
            <p:ph idx="1"/>
          </p:nvPr>
        </p:nvGraphicFramePr>
        <p:xfrm>
          <a:off x="457200" y="2958771"/>
          <a:ext cx="8229601" cy="1975113"/>
        </p:xfrm>
        <a:graphic>
          <a:graphicData uri="http://schemas.openxmlformats.org/drawingml/2006/table">
            <a:tbl>
              <a:tblPr/>
              <a:tblGrid>
                <a:gridCol w="1433435">
                  <a:extLst>
                    <a:ext uri="{9D8B030D-6E8A-4147-A177-3AD203B41FA5}">
                      <a16:colId xmlns:a16="http://schemas.microsoft.com/office/drawing/2014/main" val="20000"/>
                    </a:ext>
                  </a:extLst>
                </a:gridCol>
                <a:gridCol w="809469">
                  <a:extLst>
                    <a:ext uri="{9D8B030D-6E8A-4147-A177-3AD203B41FA5}">
                      <a16:colId xmlns:a16="http://schemas.microsoft.com/office/drawing/2014/main" val="20001"/>
                    </a:ext>
                  </a:extLst>
                </a:gridCol>
                <a:gridCol w="1349115">
                  <a:extLst>
                    <a:ext uri="{9D8B030D-6E8A-4147-A177-3AD203B41FA5}">
                      <a16:colId xmlns:a16="http://schemas.microsoft.com/office/drawing/2014/main" val="20002"/>
                    </a:ext>
                  </a:extLst>
                </a:gridCol>
                <a:gridCol w="590237">
                  <a:extLst>
                    <a:ext uri="{9D8B030D-6E8A-4147-A177-3AD203B41FA5}">
                      <a16:colId xmlns:a16="http://schemas.microsoft.com/office/drawing/2014/main" val="20003"/>
                    </a:ext>
                  </a:extLst>
                </a:gridCol>
                <a:gridCol w="1349115">
                  <a:extLst>
                    <a:ext uri="{9D8B030D-6E8A-4147-A177-3AD203B41FA5}">
                      <a16:colId xmlns:a16="http://schemas.microsoft.com/office/drawing/2014/main" val="20004"/>
                    </a:ext>
                  </a:extLst>
                </a:gridCol>
                <a:gridCol w="1349115">
                  <a:extLst>
                    <a:ext uri="{9D8B030D-6E8A-4147-A177-3AD203B41FA5}">
                      <a16:colId xmlns:a16="http://schemas.microsoft.com/office/drawing/2014/main" val="20005"/>
                    </a:ext>
                  </a:extLst>
                </a:gridCol>
                <a:gridCol w="1349115">
                  <a:extLst>
                    <a:ext uri="{9D8B030D-6E8A-4147-A177-3AD203B41FA5}">
                      <a16:colId xmlns:a16="http://schemas.microsoft.com/office/drawing/2014/main" val="20006"/>
                    </a:ext>
                  </a:extLst>
                </a:gridCol>
              </a:tblGrid>
              <a:tr h="136598">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ctr" fontAlgn="b"/>
                      <a:r>
                        <a:rPr lang="en-US" sz="800" b="0" i="0" u="none" strike="noStrike">
                          <a:solidFill>
                            <a:srgbClr val="000000"/>
                          </a:solidFill>
                          <a:effectLst/>
                          <a:latin typeface="Calibri"/>
                        </a:rPr>
                        <a:t>EUP</a:t>
                      </a: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410,000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390,000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390,000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27663">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53673">
                <a:tc gridSpan="3">
                  <a:txBody>
                    <a:bodyPr/>
                    <a:lstStyle/>
                    <a:p>
                      <a:pPr algn="ctr" fontAlgn="ctr"/>
                      <a:r>
                        <a:rPr lang="en-US" sz="800" b="0" i="0" u="none" strike="noStrike">
                          <a:solidFill>
                            <a:srgbClr val="000000"/>
                          </a:solidFill>
                          <a:effectLst/>
                          <a:latin typeface="Calibri"/>
                        </a:rPr>
                        <a:t>Cost Reconciliation</a:t>
                      </a:r>
                    </a:p>
                  </a:txBody>
                  <a:tcPr marL="10119" marR="10119" marT="5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3">
                  <a:txBody>
                    <a:bodyPr/>
                    <a:lstStyle/>
                    <a:p>
                      <a:pPr algn="ctr" fontAlgn="ctr"/>
                      <a:r>
                        <a:rPr lang="en-US" sz="800" b="0" i="0" u="none" strike="noStrike">
                          <a:solidFill>
                            <a:srgbClr val="000000"/>
                          </a:solidFill>
                          <a:effectLst/>
                          <a:latin typeface="Calibri"/>
                        </a:rPr>
                        <a:t> Cost per Equivalent Unit of Production (EUP) </a:t>
                      </a:r>
                    </a:p>
                  </a:txBody>
                  <a:tcPr marL="10119" marR="10119" marT="5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119992">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3"/>
                  </a:ext>
                </a:extLst>
              </a:tr>
              <a:tr h="130907">
                <a:tc>
                  <a:txBody>
                    <a:bodyPr/>
                    <a:lstStyle/>
                    <a:p>
                      <a:pPr algn="l" fontAlgn="b"/>
                      <a:r>
                        <a:rPr lang="en-US" sz="800" b="1" i="0" u="none" strike="noStrike">
                          <a:solidFill>
                            <a:srgbClr val="000000"/>
                          </a:solidFill>
                          <a:effectLst/>
                          <a:latin typeface="Calibri"/>
                        </a:rPr>
                        <a:t>Beginning Costs:</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0" i="0" u="none" strike="noStrike">
                          <a:solidFill>
                            <a:srgbClr val="000000"/>
                          </a:solidFill>
                          <a:effectLst/>
                          <a:latin typeface="Calibri"/>
                        </a:rPr>
                        <a:t>DM</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DL</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OH</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36598">
                <a:tc gridSpan="2">
                  <a:txBody>
                    <a:bodyPr/>
                    <a:lstStyle/>
                    <a:p>
                      <a:pPr algn="l" fontAlgn="b"/>
                      <a:r>
                        <a:rPr lang="en-US" sz="800" b="0" i="0" u="none" strike="noStrike">
                          <a:solidFill>
                            <a:srgbClr val="000000"/>
                          </a:solidFill>
                          <a:effectLst/>
                          <a:latin typeface="Calibri"/>
                        </a:rPr>
                        <a:t>Beginning WIP Costs</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algn="l" fontAlgn="b"/>
                      <a:r>
                        <a:rPr lang="en-US" sz="800" b="0" i="0" u="none" strike="noStrike">
                          <a:solidFill>
                            <a:srgbClr val="000000"/>
                          </a:solidFill>
                          <a:effectLst/>
                          <a:latin typeface="Calibri"/>
                        </a:rPr>
                        <a:t>                150,000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Calibri"/>
                        </a:rPr>
                        <a:t>=</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92,000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21,000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37,000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6598">
                <a:tc gridSpan="2">
                  <a:txBody>
                    <a:bodyPr/>
                    <a:lstStyle/>
                    <a:p>
                      <a:pPr algn="l" fontAlgn="b"/>
                      <a:r>
                        <a:rPr lang="en-US" sz="800" b="0" i="0" u="none" strike="noStrike">
                          <a:solidFill>
                            <a:srgbClr val="000000"/>
                          </a:solidFill>
                          <a:effectLst/>
                          <a:latin typeface="Calibri"/>
                        </a:rPr>
                        <a:t>Costs added during month</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algn="l" fontAlgn="b"/>
                      <a:r>
                        <a:rPr lang="en-US" sz="800" b="0" i="0" u="none" strike="noStrike">
                          <a:solidFill>
                            <a:srgbClr val="000000"/>
                          </a:solidFill>
                          <a:effectLst/>
                          <a:latin typeface="Calibri"/>
                        </a:rPr>
                        <a:t>            1,846,000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Calibri"/>
                        </a:rPr>
                        <a:t>=</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851,000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330,000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665,000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42289">
                <a:tc gridSpan="2">
                  <a:txBody>
                    <a:bodyPr/>
                    <a:lstStyle/>
                    <a:p>
                      <a:pPr algn="l" fontAlgn="b"/>
                      <a:r>
                        <a:rPr lang="en-US" sz="800" b="0" i="0" u="none" strike="noStrike">
                          <a:solidFill>
                            <a:srgbClr val="000000"/>
                          </a:solidFill>
                          <a:effectLst/>
                          <a:latin typeface="Calibri"/>
                        </a:rPr>
                        <a:t>Costs to be accounted for</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algn="l" fontAlgn="b"/>
                      <a:r>
                        <a:rPr lang="en-US" sz="800" b="0" i="0" u="none" strike="noStrike">
                          <a:solidFill>
                            <a:srgbClr val="000000"/>
                          </a:solidFill>
                          <a:effectLst/>
                          <a:latin typeface="Calibri"/>
                        </a:rPr>
                        <a:t>            1,996,000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2F2F2"/>
                    </a:solidFill>
                  </a:tcPr>
                </a:tc>
                <a:tc>
                  <a:txBody>
                    <a:bodyPr/>
                    <a:lstStyle/>
                    <a:p>
                      <a:pPr algn="ctr" fontAlgn="b"/>
                      <a:r>
                        <a:rPr lang="en-US" sz="800" b="1" i="0" u="none" strike="noStrike">
                          <a:solidFill>
                            <a:srgbClr val="000000"/>
                          </a:solidFill>
                          <a:effectLst/>
                          <a:latin typeface="Calibri"/>
                        </a:rPr>
                        <a:t>=</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943,000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351,000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702,000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42289">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dirty="0">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ctr" fontAlgn="b"/>
                      <a:endParaRPr lang="en-US" sz="800" b="1"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8"/>
                  </a:ext>
                </a:extLst>
              </a:tr>
              <a:tr h="131422">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0" i="0" u="none" strike="noStrike">
                          <a:solidFill>
                            <a:srgbClr val="000000"/>
                          </a:solidFill>
                          <a:effectLst/>
                          <a:latin typeface="Calibri"/>
                        </a:rPr>
                        <a:t> divided by </a:t>
                      </a:r>
                    </a:p>
                  </a:txBody>
                  <a:tcPr marL="10119" marR="10119" marT="5692" marB="0" anchor="b">
                    <a:lnL>
                      <a:noFill/>
                    </a:lnL>
                    <a:lnR>
                      <a:noFill/>
                    </a:lnR>
                    <a:lnT>
                      <a:noFill/>
                    </a:lnT>
                    <a:lnB>
                      <a:noFill/>
                    </a:lnB>
                  </a:tcPr>
                </a:tc>
                <a:tc>
                  <a:txBody>
                    <a:bodyPr/>
                    <a:lstStyle/>
                    <a:p>
                      <a:pPr algn="ctr" fontAlgn="b"/>
                      <a:r>
                        <a:rPr lang="en-US" sz="800" b="0" i="0" u="none" strike="noStrike">
                          <a:solidFill>
                            <a:srgbClr val="000000"/>
                          </a:solidFill>
                          <a:effectLst/>
                          <a:latin typeface="Calibri"/>
                        </a:rPr>
                        <a:t> divided by </a:t>
                      </a:r>
                    </a:p>
                  </a:txBody>
                  <a:tcPr marL="10119" marR="10119" marT="5692" marB="0" anchor="b">
                    <a:lnL>
                      <a:noFill/>
                    </a:lnL>
                    <a:lnR>
                      <a:noFill/>
                    </a:lnR>
                    <a:lnT>
                      <a:noFill/>
                    </a:lnT>
                    <a:lnB>
                      <a:noFill/>
                    </a:lnB>
                  </a:tcPr>
                </a:tc>
                <a:tc>
                  <a:txBody>
                    <a:bodyPr/>
                    <a:lstStyle/>
                    <a:p>
                      <a:pPr algn="ctr" fontAlgn="b"/>
                      <a:r>
                        <a:rPr lang="en-US" sz="800" b="0" i="0" u="none" strike="noStrike">
                          <a:solidFill>
                            <a:srgbClr val="000000"/>
                          </a:solidFill>
                          <a:effectLst/>
                          <a:latin typeface="Calibri"/>
                        </a:rPr>
                        <a:t> divided by </a:t>
                      </a:r>
                    </a:p>
                  </a:txBody>
                  <a:tcPr marL="10119" marR="10119" marT="5692" marB="0" anchor="b">
                    <a:lnL>
                      <a:noFill/>
                    </a:lnL>
                    <a:lnR>
                      <a:noFill/>
                    </a:lnR>
                    <a:lnT>
                      <a:noFill/>
                    </a:lnT>
                    <a:lnB>
                      <a:noFill/>
                    </a:lnB>
                  </a:tcPr>
                </a:tc>
                <a:extLst>
                  <a:ext uri="{0D108BD9-81ED-4DB2-BD59-A6C34878D82A}">
                    <a16:rowId xmlns:a16="http://schemas.microsoft.com/office/drawing/2014/main" val="10009"/>
                  </a:ext>
                </a:extLst>
              </a:tr>
              <a:tr h="131422">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120946">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800" b="0" i="0" u="none" strike="noStrike">
                          <a:solidFill>
                            <a:srgbClr val="000000"/>
                          </a:solidFill>
                          <a:effectLst/>
                          <a:latin typeface="Calibri"/>
                        </a:rPr>
                        <a:t>EUP</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410,000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390,000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390,000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50430">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600" b="0" i="0" u="none" strike="noStrike">
                          <a:solidFill>
                            <a:srgbClr val="000000"/>
                          </a:solidFill>
                          <a:effectLst/>
                          <a:latin typeface="Calibri"/>
                        </a:rPr>
                        <a:t>Cost per EUP</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800" b="0" i="0" u="none" strike="noStrike" dirty="0">
                          <a:solidFill>
                            <a:srgbClr val="000000"/>
                          </a:solidFill>
                          <a:effectLst/>
                          <a:latin typeface="Calibri"/>
                        </a:rPr>
                        <a:t>                      2.30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0.90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000000"/>
                          </a:solidFill>
                          <a:effectLst/>
                          <a:latin typeface="Calibri"/>
                        </a:rPr>
                        <a:t>                      1.80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22535712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914400" y="1447800"/>
            <a:ext cx="7316963" cy="3824870"/>
          </a:xfrm>
          <a:prstGeom prst="rect">
            <a:avLst/>
          </a:prstGeom>
        </p:spPr>
      </p:pic>
    </p:spTree>
    <p:extLst>
      <p:ext uri="{BB962C8B-B14F-4D97-AF65-F5344CB8AC3E}">
        <p14:creationId xmlns:p14="http://schemas.microsoft.com/office/powerpoint/2010/main" val="139093622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000" dirty="0" smtClean="0"/>
              <a:t>To Calculate the General Ledger Value per EUP </a:t>
            </a:r>
            <a:br>
              <a:rPr lang="en-US" sz="1000" dirty="0" smtClean="0"/>
            </a:br>
            <a:r>
              <a:rPr lang="en-US" sz="1000" dirty="0" smtClean="0"/>
              <a:t>for Units Transferred out  and EWIP</a:t>
            </a:r>
            <a:br>
              <a:rPr lang="en-US" sz="1000" dirty="0" smtClean="0"/>
            </a:br>
            <a:r>
              <a:rPr lang="en-US" sz="1000" dirty="0" smtClean="0"/>
              <a:t>The Total costs of Transferred units and EWIP</a:t>
            </a:r>
            <a:br>
              <a:rPr lang="en-US" sz="1000" dirty="0" smtClean="0"/>
            </a:br>
            <a:r>
              <a:rPr lang="en-US" sz="1000" dirty="0" smtClean="0"/>
              <a:t>should equal The total costs of BWIP and added costs</a:t>
            </a:r>
            <a:br>
              <a:rPr lang="en-US" sz="1000" dirty="0" smtClean="0"/>
            </a:br>
            <a:r>
              <a:rPr lang="en-US" sz="1000" dirty="0" smtClean="0"/>
              <a:t>(Cost Reconciliation)</a:t>
            </a:r>
            <a:endParaRPr lang="en-US" sz="1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9232469"/>
              </p:ext>
            </p:extLst>
          </p:nvPr>
        </p:nvGraphicFramePr>
        <p:xfrm>
          <a:off x="457200" y="2649784"/>
          <a:ext cx="8229601" cy="2691735"/>
        </p:xfrm>
        <a:graphic>
          <a:graphicData uri="http://schemas.openxmlformats.org/drawingml/2006/table">
            <a:tbl>
              <a:tblPr/>
              <a:tblGrid>
                <a:gridCol w="1433435">
                  <a:extLst>
                    <a:ext uri="{9D8B030D-6E8A-4147-A177-3AD203B41FA5}">
                      <a16:colId xmlns:a16="http://schemas.microsoft.com/office/drawing/2014/main" val="20000"/>
                    </a:ext>
                  </a:extLst>
                </a:gridCol>
                <a:gridCol w="809469">
                  <a:extLst>
                    <a:ext uri="{9D8B030D-6E8A-4147-A177-3AD203B41FA5}">
                      <a16:colId xmlns:a16="http://schemas.microsoft.com/office/drawing/2014/main" val="20001"/>
                    </a:ext>
                  </a:extLst>
                </a:gridCol>
                <a:gridCol w="1349115">
                  <a:extLst>
                    <a:ext uri="{9D8B030D-6E8A-4147-A177-3AD203B41FA5}">
                      <a16:colId xmlns:a16="http://schemas.microsoft.com/office/drawing/2014/main" val="20002"/>
                    </a:ext>
                  </a:extLst>
                </a:gridCol>
                <a:gridCol w="590237">
                  <a:extLst>
                    <a:ext uri="{9D8B030D-6E8A-4147-A177-3AD203B41FA5}">
                      <a16:colId xmlns:a16="http://schemas.microsoft.com/office/drawing/2014/main" val="20003"/>
                    </a:ext>
                  </a:extLst>
                </a:gridCol>
                <a:gridCol w="1349115">
                  <a:extLst>
                    <a:ext uri="{9D8B030D-6E8A-4147-A177-3AD203B41FA5}">
                      <a16:colId xmlns:a16="http://schemas.microsoft.com/office/drawing/2014/main" val="20004"/>
                    </a:ext>
                  </a:extLst>
                </a:gridCol>
                <a:gridCol w="1349115">
                  <a:extLst>
                    <a:ext uri="{9D8B030D-6E8A-4147-A177-3AD203B41FA5}">
                      <a16:colId xmlns:a16="http://schemas.microsoft.com/office/drawing/2014/main" val="20005"/>
                    </a:ext>
                  </a:extLst>
                </a:gridCol>
                <a:gridCol w="1349115">
                  <a:extLst>
                    <a:ext uri="{9D8B030D-6E8A-4147-A177-3AD203B41FA5}">
                      <a16:colId xmlns:a16="http://schemas.microsoft.com/office/drawing/2014/main" val="20006"/>
                    </a:ext>
                  </a:extLst>
                </a:gridCol>
              </a:tblGrid>
              <a:tr h="250430">
                <a:tc>
                  <a:txBody>
                    <a:bodyPr/>
                    <a:lstStyle/>
                    <a:p>
                      <a:pPr algn="l" fontAlgn="b"/>
                      <a:r>
                        <a:rPr lang="en-US" sz="800" b="0" i="0" u="none" strike="noStrike" dirty="0">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600" b="0" i="0" u="none" strike="noStrike">
                          <a:solidFill>
                            <a:srgbClr val="000000"/>
                          </a:solidFill>
                          <a:effectLst/>
                          <a:latin typeface="Calibri"/>
                        </a:rPr>
                        <a:t>Cost per EUP</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800" b="0" i="0" u="none" strike="noStrike">
                          <a:solidFill>
                            <a:srgbClr val="000000"/>
                          </a:solidFill>
                          <a:effectLst/>
                          <a:latin typeface="Calibri"/>
                        </a:rPr>
                        <a:t>                      2.30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0.90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1.80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42289">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136598">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82131">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3">
                  <a:txBody>
                    <a:bodyPr/>
                    <a:lstStyle/>
                    <a:p>
                      <a:pPr algn="ctr" fontAlgn="ctr"/>
                      <a:r>
                        <a:rPr lang="en-US" sz="800" b="0" i="0" u="none" strike="noStrike">
                          <a:solidFill>
                            <a:srgbClr val="000000"/>
                          </a:solidFill>
                          <a:effectLst/>
                          <a:latin typeface="Calibri"/>
                        </a:rPr>
                        <a:t>Value per Equivalent Unit of Production</a:t>
                      </a:r>
                    </a:p>
                  </a:txBody>
                  <a:tcPr marL="10119" marR="10119" marT="5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3"/>
                  </a:ext>
                </a:extLst>
              </a:tr>
              <a:tr h="131422">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dirty="0">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4"/>
                  </a:ext>
                </a:extLst>
              </a:tr>
              <a:tr h="136598">
                <a:tc>
                  <a:txBody>
                    <a:bodyPr/>
                    <a:lstStyle/>
                    <a:p>
                      <a:pPr algn="l" fontAlgn="b"/>
                      <a:r>
                        <a:rPr lang="en-US" sz="800" b="1" i="0" u="none" strike="noStrike">
                          <a:solidFill>
                            <a:srgbClr val="000000"/>
                          </a:solidFill>
                          <a:effectLst/>
                          <a:latin typeface="Calibri"/>
                        </a:rPr>
                        <a:t>Ending Costs:</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0" i="0" u="none" strike="noStrike">
                          <a:solidFill>
                            <a:srgbClr val="000000"/>
                          </a:solidFill>
                          <a:effectLst/>
                          <a:latin typeface="Calibri"/>
                        </a:rPr>
                        <a:t>DM</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DL</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OH</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6598">
                <a:tc>
                  <a:txBody>
                    <a:bodyPr/>
                    <a:lstStyle/>
                    <a:p>
                      <a:pPr algn="l" fontAlgn="b"/>
                      <a:r>
                        <a:rPr lang="en-US" sz="800" b="0" i="0" u="none" strike="noStrike" dirty="0">
                          <a:solidFill>
                            <a:srgbClr val="000000"/>
                          </a:solidFill>
                          <a:effectLst/>
                          <a:latin typeface="Calibri"/>
                        </a:rPr>
                        <a:t>Transferred </a:t>
                      </a:r>
                      <a:r>
                        <a:rPr lang="en-US" sz="800" b="0" i="0" u="none" strike="noStrike" dirty="0" smtClean="0">
                          <a:solidFill>
                            <a:srgbClr val="000000"/>
                          </a:solidFill>
                          <a:effectLst/>
                          <a:latin typeface="Calibri"/>
                        </a:rPr>
                        <a:t>out EUP</a:t>
                      </a:r>
                      <a:endParaRPr lang="en-US" sz="800" b="0" i="0" u="none" strike="noStrike" dirty="0">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36598">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0" i="0" u="none" strike="noStrike" dirty="0">
                          <a:solidFill>
                            <a:srgbClr val="000000"/>
                          </a:solidFill>
                          <a:effectLst/>
                          <a:latin typeface="Calibri"/>
                        </a:rPr>
                        <a:t> x </a:t>
                      </a: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800" b="0" i="0" u="none" strike="noStrike">
                          <a:solidFill>
                            <a:srgbClr val="000000"/>
                          </a:solidFill>
                          <a:effectLst/>
                          <a:latin typeface="Calibri"/>
                        </a:rPr>
                        <a:t> x </a:t>
                      </a: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800" b="0" i="0" u="none" strike="noStrike">
                          <a:solidFill>
                            <a:srgbClr val="000000"/>
                          </a:solidFill>
                          <a:effectLst/>
                          <a:latin typeface="Calibri"/>
                        </a:rPr>
                        <a:t> x </a:t>
                      </a: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7"/>
                  </a:ext>
                </a:extLst>
              </a:tr>
              <a:tr h="204897">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Cost per EUP</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000000"/>
                          </a:solidFill>
                          <a:effectLst/>
                          <a:latin typeface="Calibri"/>
                        </a:rPr>
                        <a:t>             </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000000"/>
                          </a:solidFill>
                          <a:effectLst/>
                          <a:latin typeface="Calibri"/>
                        </a:rPr>
                        <a:t>          </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42289">
                <a:tc gridSpan="2">
                  <a:txBody>
                    <a:bodyPr/>
                    <a:lstStyle/>
                    <a:p>
                      <a:pPr algn="l" fontAlgn="b"/>
                      <a:r>
                        <a:rPr lang="en-US" sz="800" b="0" i="0" u="none" strike="noStrike">
                          <a:solidFill>
                            <a:srgbClr val="000000"/>
                          </a:solidFill>
                          <a:effectLst/>
                          <a:latin typeface="Calibri"/>
                        </a:rPr>
                        <a:t>Total Costs Transferred out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algn="l" fontAlgn="b"/>
                      <a:endParaRPr lang="en-US" sz="800" b="0" i="0" u="none" strike="noStrike" dirty="0">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Calibri"/>
                        </a:rPr>
                        <a:t>=</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16280">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0"/>
                  </a:ext>
                </a:extLst>
              </a:tr>
              <a:tr h="234292">
                <a:tc>
                  <a:txBody>
                    <a:bodyPr/>
                    <a:lstStyle/>
                    <a:p>
                      <a:pPr algn="l" fontAlgn="b"/>
                      <a:r>
                        <a:rPr lang="en-US" sz="800" b="0" i="0" u="none" strike="noStrike" dirty="0">
                          <a:solidFill>
                            <a:srgbClr val="000000"/>
                          </a:solidFill>
                          <a:effectLst/>
                          <a:latin typeface="Calibri"/>
                        </a:rPr>
                        <a:t>Ending </a:t>
                      </a:r>
                      <a:r>
                        <a:rPr lang="en-US" sz="800" b="0" i="0" u="none" strike="noStrike" dirty="0" smtClean="0">
                          <a:solidFill>
                            <a:srgbClr val="000000"/>
                          </a:solidFill>
                          <a:effectLst/>
                          <a:latin typeface="Calibri"/>
                        </a:rPr>
                        <a:t>WIP EUP</a:t>
                      </a:r>
                    </a:p>
                    <a:p>
                      <a:pPr algn="l" fontAlgn="b"/>
                      <a:endParaRPr lang="en-US" sz="800" b="0" i="0" u="none" strike="noStrike" dirty="0">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a:noFill/>
                    </a:lnT>
                    <a:lnB>
                      <a:noFill/>
                    </a:lnB>
                  </a:tcPr>
                </a:tc>
                <a:extLst>
                  <a:ext uri="{0D108BD9-81ED-4DB2-BD59-A6C34878D82A}">
                    <a16:rowId xmlns:a16="http://schemas.microsoft.com/office/drawing/2014/main" val="10011"/>
                  </a:ext>
                </a:extLst>
              </a:tr>
              <a:tr h="136598">
                <a:tc>
                  <a:txBody>
                    <a:bodyPr/>
                    <a:lstStyle/>
                    <a:p>
                      <a:pPr algn="l" fontAlgn="b"/>
                      <a:r>
                        <a:rPr lang="en-US" sz="800" b="0" i="0" u="none" strike="noStrike" dirty="0">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0" i="0" u="none" strike="noStrike" dirty="0">
                          <a:solidFill>
                            <a:srgbClr val="000000"/>
                          </a:solidFill>
                          <a:effectLst/>
                          <a:latin typeface="Calibri"/>
                        </a:rPr>
                        <a:t> x </a:t>
                      </a:r>
                    </a:p>
                  </a:txBody>
                  <a:tcPr marL="10119" marR="10119" marT="5692" marB="0" anchor="b">
                    <a:lnL>
                      <a:noFill/>
                    </a:lnL>
                    <a:lnR>
                      <a:noFill/>
                    </a:lnR>
                    <a:lnT>
                      <a:noFill/>
                    </a:lnT>
                    <a:lnB>
                      <a:noFill/>
                    </a:lnB>
                  </a:tcPr>
                </a:tc>
                <a:tc>
                  <a:txBody>
                    <a:bodyPr/>
                    <a:lstStyle/>
                    <a:p>
                      <a:pPr algn="ctr" fontAlgn="b"/>
                      <a:r>
                        <a:rPr lang="en-US" sz="800" b="0" i="0" u="none" strike="noStrike" dirty="0">
                          <a:solidFill>
                            <a:srgbClr val="000000"/>
                          </a:solidFill>
                          <a:effectLst/>
                          <a:latin typeface="Calibri"/>
                        </a:rPr>
                        <a:t> x </a:t>
                      </a:r>
                    </a:p>
                  </a:txBody>
                  <a:tcPr marL="10119" marR="10119" marT="5692" marB="0" anchor="b">
                    <a:lnL>
                      <a:noFill/>
                    </a:lnL>
                    <a:lnR>
                      <a:noFill/>
                    </a:lnR>
                    <a:lnT>
                      <a:noFill/>
                    </a:lnT>
                    <a:lnB>
                      <a:noFill/>
                    </a:lnB>
                  </a:tcPr>
                </a:tc>
                <a:tc>
                  <a:txBody>
                    <a:bodyPr/>
                    <a:lstStyle/>
                    <a:p>
                      <a:pPr algn="ctr" fontAlgn="b"/>
                      <a:r>
                        <a:rPr lang="en-US" sz="800" b="0" i="0" u="none" strike="noStrike">
                          <a:solidFill>
                            <a:srgbClr val="000000"/>
                          </a:solidFill>
                          <a:effectLst/>
                          <a:latin typeface="Calibri"/>
                        </a:rPr>
                        <a:t> x </a:t>
                      </a:r>
                    </a:p>
                  </a:txBody>
                  <a:tcPr marL="10119" marR="10119" marT="5692" marB="0" anchor="b">
                    <a:lnL>
                      <a:noFill/>
                    </a:lnL>
                    <a:lnR>
                      <a:noFill/>
                    </a:lnR>
                    <a:lnT>
                      <a:noFill/>
                    </a:lnT>
                    <a:lnB>
                      <a:noFill/>
                    </a:lnB>
                  </a:tcPr>
                </a:tc>
                <a:extLst>
                  <a:ext uri="{0D108BD9-81ED-4DB2-BD59-A6C34878D82A}">
                    <a16:rowId xmlns:a16="http://schemas.microsoft.com/office/drawing/2014/main" val="10012"/>
                  </a:ext>
                </a:extLst>
              </a:tr>
              <a:tr h="204897">
                <a:tc>
                  <a:txBody>
                    <a:bodyPr/>
                    <a:lstStyle/>
                    <a:p>
                      <a:pPr algn="l" fontAlgn="b"/>
                      <a:r>
                        <a:rPr lang="en-US" sz="800" b="0" i="0" u="none" strike="noStrike" dirty="0">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Cost per EUP</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142289">
                <a:tc gridSpan="2">
                  <a:txBody>
                    <a:bodyPr/>
                    <a:lstStyle/>
                    <a:p>
                      <a:pPr algn="l" fontAlgn="b"/>
                      <a:r>
                        <a:rPr lang="en-US" sz="800" b="0" i="0" u="none" strike="noStrike">
                          <a:solidFill>
                            <a:srgbClr val="000000"/>
                          </a:solidFill>
                          <a:effectLst/>
                          <a:latin typeface="Calibri"/>
                        </a:rPr>
                        <a:t>Total Costs Ending WIP</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algn="l" fontAlgn="b"/>
                      <a:endParaRPr lang="en-US" sz="800" b="0" i="0" u="none" strike="noStrike" dirty="0">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800" b="1" i="0" u="none" strike="noStrike" dirty="0">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142289">
                <a:tc gridSpan="2">
                  <a:txBody>
                    <a:bodyPr/>
                    <a:lstStyle/>
                    <a:p>
                      <a:pPr algn="l" fontAlgn="b"/>
                      <a:r>
                        <a:rPr lang="en-US" sz="800" b="0" i="0" u="none" strike="noStrike">
                          <a:solidFill>
                            <a:srgbClr val="000000"/>
                          </a:solidFill>
                          <a:effectLst/>
                          <a:latin typeface="Calibri"/>
                        </a:rPr>
                        <a:t>Total costs accounted for</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130751089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000" dirty="0" smtClean="0"/>
              <a:t>To Calculate the General Ledger Value per EUP </a:t>
            </a:r>
            <a:br>
              <a:rPr lang="en-US" sz="1000" dirty="0" smtClean="0"/>
            </a:br>
            <a:r>
              <a:rPr lang="en-US" sz="1000" dirty="0" smtClean="0"/>
              <a:t>for Units Transferred out  and EWIP</a:t>
            </a:r>
            <a:br>
              <a:rPr lang="en-US" sz="1000" dirty="0" smtClean="0"/>
            </a:br>
            <a:r>
              <a:rPr lang="en-US" sz="1000" dirty="0" smtClean="0"/>
              <a:t>The Total costs of Transferred units and EWIP</a:t>
            </a:r>
            <a:br>
              <a:rPr lang="en-US" sz="1000" dirty="0" smtClean="0"/>
            </a:br>
            <a:r>
              <a:rPr lang="en-US" sz="1000" dirty="0" smtClean="0"/>
              <a:t>should equal The total costs of BWIP and added costs</a:t>
            </a:r>
            <a:br>
              <a:rPr lang="en-US" sz="1000" dirty="0" smtClean="0"/>
            </a:br>
            <a:r>
              <a:rPr lang="en-US" sz="1000" dirty="0" smtClean="0"/>
              <a:t>(Cost Reconciliation)</a:t>
            </a:r>
            <a:endParaRPr lang="en-US" sz="1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36002698"/>
              </p:ext>
            </p:extLst>
          </p:nvPr>
        </p:nvGraphicFramePr>
        <p:xfrm>
          <a:off x="457200" y="2649784"/>
          <a:ext cx="8229601" cy="2586259"/>
        </p:xfrm>
        <a:graphic>
          <a:graphicData uri="http://schemas.openxmlformats.org/drawingml/2006/table">
            <a:tbl>
              <a:tblPr/>
              <a:tblGrid>
                <a:gridCol w="1433435">
                  <a:extLst>
                    <a:ext uri="{9D8B030D-6E8A-4147-A177-3AD203B41FA5}">
                      <a16:colId xmlns:a16="http://schemas.microsoft.com/office/drawing/2014/main" val="20000"/>
                    </a:ext>
                  </a:extLst>
                </a:gridCol>
                <a:gridCol w="809469">
                  <a:extLst>
                    <a:ext uri="{9D8B030D-6E8A-4147-A177-3AD203B41FA5}">
                      <a16:colId xmlns:a16="http://schemas.microsoft.com/office/drawing/2014/main" val="20001"/>
                    </a:ext>
                  </a:extLst>
                </a:gridCol>
                <a:gridCol w="1349115">
                  <a:extLst>
                    <a:ext uri="{9D8B030D-6E8A-4147-A177-3AD203B41FA5}">
                      <a16:colId xmlns:a16="http://schemas.microsoft.com/office/drawing/2014/main" val="20002"/>
                    </a:ext>
                  </a:extLst>
                </a:gridCol>
                <a:gridCol w="590237">
                  <a:extLst>
                    <a:ext uri="{9D8B030D-6E8A-4147-A177-3AD203B41FA5}">
                      <a16:colId xmlns:a16="http://schemas.microsoft.com/office/drawing/2014/main" val="20003"/>
                    </a:ext>
                  </a:extLst>
                </a:gridCol>
                <a:gridCol w="1349115">
                  <a:extLst>
                    <a:ext uri="{9D8B030D-6E8A-4147-A177-3AD203B41FA5}">
                      <a16:colId xmlns:a16="http://schemas.microsoft.com/office/drawing/2014/main" val="20004"/>
                    </a:ext>
                  </a:extLst>
                </a:gridCol>
                <a:gridCol w="1349115">
                  <a:extLst>
                    <a:ext uri="{9D8B030D-6E8A-4147-A177-3AD203B41FA5}">
                      <a16:colId xmlns:a16="http://schemas.microsoft.com/office/drawing/2014/main" val="20005"/>
                    </a:ext>
                  </a:extLst>
                </a:gridCol>
                <a:gridCol w="1349115">
                  <a:extLst>
                    <a:ext uri="{9D8B030D-6E8A-4147-A177-3AD203B41FA5}">
                      <a16:colId xmlns:a16="http://schemas.microsoft.com/office/drawing/2014/main" val="20006"/>
                    </a:ext>
                  </a:extLst>
                </a:gridCol>
              </a:tblGrid>
              <a:tr h="250430">
                <a:tc>
                  <a:txBody>
                    <a:bodyPr/>
                    <a:lstStyle/>
                    <a:p>
                      <a:pPr algn="l" fontAlgn="b"/>
                      <a:r>
                        <a:rPr lang="en-US" sz="800" b="0" i="0" u="none" strike="noStrike" dirty="0">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600" b="0" i="0" u="none" strike="noStrike">
                          <a:solidFill>
                            <a:srgbClr val="000000"/>
                          </a:solidFill>
                          <a:effectLst/>
                          <a:latin typeface="Calibri"/>
                        </a:rPr>
                        <a:t>Cost per EUP</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800" b="0" i="0" u="none" strike="noStrike">
                          <a:solidFill>
                            <a:srgbClr val="000000"/>
                          </a:solidFill>
                          <a:effectLst/>
                          <a:latin typeface="Calibri"/>
                        </a:rPr>
                        <a:t>                      2.30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0.90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1.80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42289">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136598">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82131">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3">
                  <a:txBody>
                    <a:bodyPr/>
                    <a:lstStyle/>
                    <a:p>
                      <a:pPr algn="ctr" fontAlgn="ctr"/>
                      <a:r>
                        <a:rPr lang="en-US" sz="800" b="0" i="0" u="none" strike="noStrike">
                          <a:solidFill>
                            <a:srgbClr val="000000"/>
                          </a:solidFill>
                          <a:effectLst/>
                          <a:latin typeface="Calibri"/>
                        </a:rPr>
                        <a:t>Value per Equivalent Unit of Production</a:t>
                      </a:r>
                    </a:p>
                  </a:txBody>
                  <a:tcPr marL="10119" marR="10119" marT="5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3"/>
                  </a:ext>
                </a:extLst>
              </a:tr>
              <a:tr h="131422">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dirty="0">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4"/>
                  </a:ext>
                </a:extLst>
              </a:tr>
              <a:tr h="136598">
                <a:tc>
                  <a:txBody>
                    <a:bodyPr/>
                    <a:lstStyle/>
                    <a:p>
                      <a:pPr algn="l" fontAlgn="b"/>
                      <a:r>
                        <a:rPr lang="en-US" sz="800" b="1" i="0" u="none" strike="noStrike">
                          <a:solidFill>
                            <a:srgbClr val="000000"/>
                          </a:solidFill>
                          <a:effectLst/>
                          <a:latin typeface="Calibri"/>
                        </a:rPr>
                        <a:t>Ending Costs:</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0" i="0" u="none" strike="noStrike">
                          <a:solidFill>
                            <a:srgbClr val="000000"/>
                          </a:solidFill>
                          <a:effectLst/>
                          <a:latin typeface="Calibri"/>
                        </a:rPr>
                        <a:t>DM</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DL</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OH</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6598">
                <a:tc>
                  <a:txBody>
                    <a:bodyPr/>
                    <a:lstStyle/>
                    <a:p>
                      <a:pPr algn="l" fontAlgn="b"/>
                      <a:r>
                        <a:rPr lang="en-US" sz="800" b="0" i="0" u="none" strike="noStrike" dirty="0">
                          <a:solidFill>
                            <a:srgbClr val="000000"/>
                          </a:solidFill>
                          <a:effectLst/>
                          <a:latin typeface="Calibri"/>
                        </a:rPr>
                        <a:t>Transferred </a:t>
                      </a:r>
                      <a:r>
                        <a:rPr lang="en-US" sz="800" b="0" i="0" u="none" strike="noStrike" dirty="0" smtClean="0">
                          <a:solidFill>
                            <a:srgbClr val="000000"/>
                          </a:solidFill>
                          <a:effectLst/>
                          <a:latin typeface="Calibri"/>
                        </a:rPr>
                        <a:t>out E</a:t>
                      </a:r>
                      <a:r>
                        <a:rPr lang="en-US" sz="800" b="0" i="0" u="none" strike="noStrike" baseline="0" dirty="0" smtClean="0">
                          <a:solidFill>
                            <a:srgbClr val="000000"/>
                          </a:solidFill>
                          <a:effectLst/>
                          <a:latin typeface="Calibri"/>
                        </a:rPr>
                        <a:t>UP</a:t>
                      </a:r>
                      <a:endParaRPr lang="en-US" sz="800" b="0" i="0" u="none" strike="noStrike" dirty="0">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370,000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36598">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0" i="0" u="none" strike="noStrike">
                          <a:solidFill>
                            <a:srgbClr val="000000"/>
                          </a:solidFill>
                          <a:effectLst/>
                          <a:latin typeface="Calibri"/>
                        </a:rPr>
                        <a:t> x </a:t>
                      </a: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800" b="0" i="0" u="none" strike="noStrike">
                          <a:solidFill>
                            <a:srgbClr val="000000"/>
                          </a:solidFill>
                          <a:effectLst/>
                          <a:latin typeface="Calibri"/>
                        </a:rPr>
                        <a:t> x </a:t>
                      </a: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800" b="0" i="0" u="none" strike="noStrike">
                          <a:solidFill>
                            <a:srgbClr val="000000"/>
                          </a:solidFill>
                          <a:effectLst/>
                          <a:latin typeface="Calibri"/>
                        </a:rPr>
                        <a:t> x </a:t>
                      </a: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7"/>
                  </a:ext>
                </a:extLst>
              </a:tr>
              <a:tr h="212355">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Cost per EUP</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42289">
                <a:tc gridSpan="2">
                  <a:txBody>
                    <a:bodyPr/>
                    <a:lstStyle/>
                    <a:p>
                      <a:pPr algn="l" fontAlgn="b"/>
                      <a:r>
                        <a:rPr lang="en-US" sz="800" b="0" i="0" u="none" strike="noStrike">
                          <a:solidFill>
                            <a:srgbClr val="000000"/>
                          </a:solidFill>
                          <a:effectLst/>
                          <a:latin typeface="Calibri"/>
                        </a:rPr>
                        <a:t>Total Costs Transferred out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algn="l" fontAlgn="b"/>
                      <a:endParaRPr lang="en-US" sz="800" b="0" i="0" u="none" strike="noStrike" dirty="0">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Calibri"/>
                        </a:rPr>
                        <a:t>=</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16280">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0"/>
                  </a:ext>
                </a:extLst>
              </a:tr>
              <a:tr h="136598">
                <a:tc>
                  <a:txBody>
                    <a:bodyPr/>
                    <a:lstStyle/>
                    <a:p>
                      <a:pPr algn="l" fontAlgn="b"/>
                      <a:r>
                        <a:rPr lang="en-US" sz="800" b="0" i="0" u="none" strike="noStrike" dirty="0">
                          <a:solidFill>
                            <a:srgbClr val="000000"/>
                          </a:solidFill>
                          <a:effectLst/>
                          <a:latin typeface="Calibri"/>
                        </a:rPr>
                        <a:t>Ending </a:t>
                      </a:r>
                      <a:r>
                        <a:rPr lang="en-US" sz="800" b="0" i="0" u="none" strike="noStrike" dirty="0" smtClean="0">
                          <a:solidFill>
                            <a:srgbClr val="000000"/>
                          </a:solidFill>
                          <a:effectLst/>
                          <a:latin typeface="Calibri"/>
                        </a:rPr>
                        <a:t>WIP EUP</a:t>
                      </a:r>
                      <a:endParaRPr lang="en-US" sz="800" b="0" i="0" u="none" strike="noStrike" dirty="0">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a:noFill/>
                    </a:lnT>
                    <a:lnB>
                      <a:noFill/>
                    </a:lnB>
                  </a:tcPr>
                </a:tc>
                <a:extLst>
                  <a:ext uri="{0D108BD9-81ED-4DB2-BD59-A6C34878D82A}">
                    <a16:rowId xmlns:a16="http://schemas.microsoft.com/office/drawing/2014/main" val="10011"/>
                  </a:ext>
                </a:extLst>
              </a:tr>
              <a:tr h="136598">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0" i="0" u="none" strike="noStrike">
                          <a:solidFill>
                            <a:srgbClr val="000000"/>
                          </a:solidFill>
                          <a:effectLst/>
                          <a:latin typeface="Calibri"/>
                        </a:rPr>
                        <a:t> x </a:t>
                      </a:r>
                    </a:p>
                  </a:txBody>
                  <a:tcPr marL="10119" marR="10119" marT="5692" marB="0" anchor="b">
                    <a:lnL>
                      <a:noFill/>
                    </a:lnL>
                    <a:lnR>
                      <a:noFill/>
                    </a:lnR>
                    <a:lnT>
                      <a:noFill/>
                    </a:lnT>
                    <a:lnB>
                      <a:noFill/>
                    </a:lnB>
                  </a:tcPr>
                </a:tc>
                <a:tc>
                  <a:txBody>
                    <a:bodyPr/>
                    <a:lstStyle/>
                    <a:p>
                      <a:pPr algn="ctr" fontAlgn="b"/>
                      <a:r>
                        <a:rPr lang="en-US" sz="800" b="0" i="0" u="none" strike="noStrike">
                          <a:solidFill>
                            <a:srgbClr val="000000"/>
                          </a:solidFill>
                          <a:effectLst/>
                          <a:latin typeface="Calibri"/>
                        </a:rPr>
                        <a:t> x </a:t>
                      </a:r>
                    </a:p>
                  </a:txBody>
                  <a:tcPr marL="10119" marR="10119" marT="5692" marB="0" anchor="b">
                    <a:lnL>
                      <a:noFill/>
                    </a:lnL>
                    <a:lnR>
                      <a:noFill/>
                    </a:lnR>
                    <a:lnT>
                      <a:noFill/>
                    </a:lnT>
                    <a:lnB>
                      <a:noFill/>
                    </a:lnB>
                  </a:tcPr>
                </a:tc>
                <a:tc>
                  <a:txBody>
                    <a:bodyPr/>
                    <a:lstStyle/>
                    <a:p>
                      <a:pPr algn="ctr" fontAlgn="b"/>
                      <a:r>
                        <a:rPr lang="en-US" sz="800" b="0" i="0" u="none" strike="noStrike">
                          <a:solidFill>
                            <a:srgbClr val="000000"/>
                          </a:solidFill>
                          <a:effectLst/>
                          <a:latin typeface="Calibri"/>
                        </a:rPr>
                        <a:t> x </a:t>
                      </a:r>
                    </a:p>
                  </a:txBody>
                  <a:tcPr marL="10119" marR="10119" marT="5692" marB="0" anchor="b">
                    <a:lnL>
                      <a:noFill/>
                    </a:lnL>
                    <a:lnR>
                      <a:noFill/>
                    </a:lnR>
                    <a:lnT>
                      <a:noFill/>
                    </a:lnT>
                    <a:lnB>
                      <a:noFill/>
                    </a:lnB>
                  </a:tcPr>
                </a:tc>
                <a:extLst>
                  <a:ext uri="{0D108BD9-81ED-4DB2-BD59-A6C34878D82A}">
                    <a16:rowId xmlns:a16="http://schemas.microsoft.com/office/drawing/2014/main" val="10012"/>
                  </a:ext>
                </a:extLst>
              </a:tr>
              <a:tr h="204897">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Cost per EUP</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142289">
                <a:tc gridSpan="2">
                  <a:txBody>
                    <a:bodyPr/>
                    <a:lstStyle/>
                    <a:p>
                      <a:pPr algn="l" fontAlgn="b"/>
                      <a:r>
                        <a:rPr lang="en-US" sz="800" b="0" i="0" u="none" strike="noStrike">
                          <a:solidFill>
                            <a:srgbClr val="000000"/>
                          </a:solidFill>
                          <a:effectLst/>
                          <a:latin typeface="Calibri"/>
                        </a:rPr>
                        <a:t>Total Costs Ending WIP</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algn="l" fontAlgn="b"/>
                      <a:endParaRPr lang="en-US" sz="800" b="0" i="0" u="none" strike="noStrike" dirty="0">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Calibri"/>
                        </a:rPr>
                        <a:t>=</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142289">
                <a:tc gridSpan="2">
                  <a:txBody>
                    <a:bodyPr/>
                    <a:lstStyle/>
                    <a:p>
                      <a:pPr algn="l" fontAlgn="b"/>
                      <a:r>
                        <a:rPr lang="en-US" sz="800" b="0" i="0" u="none" strike="noStrike">
                          <a:solidFill>
                            <a:srgbClr val="000000"/>
                          </a:solidFill>
                          <a:effectLst/>
                          <a:latin typeface="Calibri"/>
                        </a:rPr>
                        <a:t>Total costs accounted for</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endParaRPr lang="en-US" sz="800" b="0" i="0" u="none" strike="noStrike" dirty="0">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397409548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000" dirty="0" smtClean="0"/>
              <a:t>To Calculate the General Ledger Value per EUP </a:t>
            </a:r>
            <a:br>
              <a:rPr lang="en-US" sz="1000" dirty="0" smtClean="0"/>
            </a:br>
            <a:r>
              <a:rPr lang="en-US" sz="1000" dirty="0" smtClean="0"/>
              <a:t>for Units Transferred out  and EWIP</a:t>
            </a:r>
            <a:br>
              <a:rPr lang="en-US" sz="1000" dirty="0" smtClean="0"/>
            </a:br>
            <a:r>
              <a:rPr lang="en-US" sz="1000" dirty="0" smtClean="0"/>
              <a:t>The Total costs of Transferred units and EWIP</a:t>
            </a:r>
            <a:br>
              <a:rPr lang="en-US" sz="1000" dirty="0" smtClean="0"/>
            </a:br>
            <a:r>
              <a:rPr lang="en-US" sz="1000" dirty="0" smtClean="0"/>
              <a:t>should equal The total costs of BWIP and added costs</a:t>
            </a:r>
            <a:br>
              <a:rPr lang="en-US" sz="1000" dirty="0" smtClean="0"/>
            </a:br>
            <a:r>
              <a:rPr lang="en-US" sz="1000" dirty="0" smtClean="0"/>
              <a:t>(Cost Reconciliation)</a:t>
            </a:r>
            <a:endParaRPr lang="en-US" sz="1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87927074"/>
              </p:ext>
            </p:extLst>
          </p:nvPr>
        </p:nvGraphicFramePr>
        <p:xfrm>
          <a:off x="457200" y="2649784"/>
          <a:ext cx="8229601" cy="2578801"/>
        </p:xfrm>
        <a:graphic>
          <a:graphicData uri="http://schemas.openxmlformats.org/drawingml/2006/table">
            <a:tbl>
              <a:tblPr/>
              <a:tblGrid>
                <a:gridCol w="1433435">
                  <a:extLst>
                    <a:ext uri="{9D8B030D-6E8A-4147-A177-3AD203B41FA5}">
                      <a16:colId xmlns:a16="http://schemas.microsoft.com/office/drawing/2014/main" val="20000"/>
                    </a:ext>
                  </a:extLst>
                </a:gridCol>
                <a:gridCol w="809469">
                  <a:extLst>
                    <a:ext uri="{9D8B030D-6E8A-4147-A177-3AD203B41FA5}">
                      <a16:colId xmlns:a16="http://schemas.microsoft.com/office/drawing/2014/main" val="20001"/>
                    </a:ext>
                  </a:extLst>
                </a:gridCol>
                <a:gridCol w="1349115">
                  <a:extLst>
                    <a:ext uri="{9D8B030D-6E8A-4147-A177-3AD203B41FA5}">
                      <a16:colId xmlns:a16="http://schemas.microsoft.com/office/drawing/2014/main" val="20002"/>
                    </a:ext>
                  </a:extLst>
                </a:gridCol>
                <a:gridCol w="590237">
                  <a:extLst>
                    <a:ext uri="{9D8B030D-6E8A-4147-A177-3AD203B41FA5}">
                      <a16:colId xmlns:a16="http://schemas.microsoft.com/office/drawing/2014/main" val="20003"/>
                    </a:ext>
                  </a:extLst>
                </a:gridCol>
                <a:gridCol w="1349115">
                  <a:extLst>
                    <a:ext uri="{9D8B030D-6E8A-4147-A177-3AD203B41FA5}">
                      <a16:colId xmlns:a16="http://schemas.microsoft.com/office/drawing/2014/main" val="20004"/>
                    </a:ext>
                  </a:extLst>
                </a:gridCol>
                <a:gridCol w="1349115">
                  <a:extLst>
                    <a:ext uri="{9D8B030D-6E8A-4147-A177-3AD203B41FA5}">
                      <a16:colId xmlns:a16="http://schemas.microsoft.com/office/drawing/2014/main" val="20005"/>
                    </a:ext>
                  </a:extLst>
                </a:gridCol>
                <a:gridCol w="1349115">
                  <a:extLst>
                    <a:ext uri="{9D8B030D-6E8A-4147-A177-3AD203B41FA5}">
                      <a16:colId xmlns:a16="http://schemas.microsoft.com/office/drawing/2014/main" val="20006"/>
                    </a:ext>
                  </a:extLst>
                </a:gridCol>
              </a:tblGrid>
              <a:tr h="250430">
                <a:tc>
                  <a:txBody>
                    <a:bodyPr/>
                    <a:lstStyle/>
                    <a:p>
                      <a:pPr algn="l" fontAlgn="b"/>
                      <a:r>
                        <a:rPr lang="en-US" sz="800" b="0" i="0" u="none" strike="noStrike" dirty="0">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600" b="0" i="0" u="none" strike="noStrike">
                          <a:solidFill>
                            <a:srgbClr val="000000"/>
                          </a:solidFill>
                          <a:effectLst/>
                          <a:latin typeface="Calibri"/>
                        </a:rPr>
                        <a:t>Cost per EUP</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800" b="0" i="0" u="none" strike="noStrike">
                          <a:solidFill>
                            <a:srgbClr val="000000"/>
                          </a:solidFill>
                          <a:effectLst/>
                          <a:latin typeface="Calibri"/>
                        </a:rPr>
                        <a:t>                      2.30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0.90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1.80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42289">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136598">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82131">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3">
                  <a:txBody>
                    <a:bodyPr/>
                    <a:lstStyle/>
                    <a:p>
                      <a:pPr algn="ctr" fontAlgn="ctr"/>
                      <a:r>
                        <a:rPr lang="en-US" sz="800" b="0" i="0" u="none" strike="noStrike">
                          <a:solidFill>
                            <a:srgbClr val="000000"/>
                          </a:solidFill>
                          <a:effectLst/>
                          <a:latin typeface="Calibri"/>
                        </a:rPr>
                        <a:t>Value per Equivalent Unit of Production</a:t>
                      </a:r>
                    </a:p>
                  </a:txBody>
                  <a:tcPr marL="10119" marR="10119" marT="5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3"/>
                  </a:ext>
                </a:extLst>
              </a:tr>
              <a:tr h="131422">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dirty="0">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4"/>
                  </a:ext>
                </a:extLst>
              </a:tr>
              <a:tr h="136598">
                <a:tc>
                  <a:txBody>
                    <a:bodyPr/>
                    <a:lstStyle/>
                    <a:p>
                      <a:pPr algn="l" fontAlgn="b"/>
                      <a:r>
                        <a:rPr lang="en-US" sz="800" b="1" i="0" u="none" strike="noStrike">
                          <a:solidFill>
                            <a:srgbClr val="000000"/>
                          </a:solidFill>
                          <a:effectLst/>
                          <a:latin typeface="Calibri"/>
                        </a:rPr>
                        <a:t>Ending Costs:</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0" i="0" u="none" strike="noStrike">
                          <a:solidFill>
                            <a:srgbClr val="000000"/>
                          </a:solidFill>
                          <a:effectLst/>
                          <a:latin typeface="Calibri"/>
                        </a:rPr>
                        <a:t>DM</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DL</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OH</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6598">
                <a:tc>
                  <a:txBody>
                    <a:bodyPr/>
                    <a:lstStyle/>
                    <a:p>
                      <a:pPr algn="l" fontAlgn="b"/>
                      <a:r>
                        <a:rPr lang="en-US" sz="800" b="0" i="0" u="none" strike="noStrike" dirty="0">
                          <a:solidFill>
                            <a:srgbClr val="000000"/>
                          </a:solidFill>
                          <a:effectLst/>
                          <a:latin typeface="Calibri"/>
                        </a:rPr>
                        <a:t>Transferred </a:t>
                      </a:r>
                      <a:r>
                        <a:rPr lang="en-US" sz="800" b="0" i="0" u="none" strike="noStrike" dirty="0" smtClean="0">
                          <a:solidFill>
                            <a:srgbClr val="000000"/>
                          </a:solidFill>
                          <a:effectLst/>
                          <a:latin typeface="Calibri"/>
                        </a:rPr>
                        <a:t>out E</a:t>
                      </a:r>
                      <a:r>
                        <a:rPr lang="en-US" sz="800" b="0" i="0" u="none" strike="noStrike" baseline="0" dirty="0" smtClean="0">
                          <a:solidFill>
                            <a:srgbClr val="000000"/>
                          </a:solidFill>
                          <a:effectLst/>
                          <a:latin typeface="Calibri"/>
                        </a:rPr>
                        <a:t>UP</a:t>
                      </a:r>
                      <a:endParaRPr lang="en-US" sz="800" b="0" i="0" u="none" strike="noStrike" dirty="0">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370,000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370,000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36598">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0" i="0" u="none" strike="noStrike">
                          <a:solidFill>
                            <a:srgbClr val="000000"/>
                          </a:solidFill>
                          <a:effectLst/>
                          <a:latin typeface="Calibri"/>
                        </a:rPr>
                        <a:t> x </a:t>
                      </a: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800" b="0" i="0" u="none" strike="noStrike">
                          <a:solidFill>
                            <a:srgbClr val="000000"/>
                          </a:solidFill>
                          <a:effectLst/>
                          <a:latin typeface="Calibri"/>
                        </a:rPr>
                        <a:t> x </a:t>
                      </a: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800" b="0" i="0" u="none" strike="noStrike">
                          <a:solidFill>
                            <a:srgbClr val="000000"/>
                          </a:solidFill>
                          <a:effectLst/>
                          <a:latin typeface="Calibri"/>
                        </a:rPr>
                        <a:t> x </a:t>
                      </a: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7"/>
                  </a:ext>
                </a:extLst>
              </a:tr>
              <a:tr h="204897">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Cost per EUP</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42289">
                <a:tc gridSpan="2">
                  <a:txBody>
                    <a:bodyPr/>
                    <a:lstStyle/>
                    <a:p>
                      <a:pPr algn="l" fontAlgn="b"/>
                      <a:r>
                        <a:rPr lang="en-US" sz="800" b="0" i="0" u="none" strike="noStrike">
                          <a:solidFill>
                            <a:srgbClr val="000000"/>
                          </a:solidFill>
                          <a:effectLst/>
                          <a:latin typeface="Calibri"/>
                        </a:rPr>
                        <a:t>Total Costs Transferred out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algn="l" fontAlgn="b"/>
                      <a:endParaRPr lang="en-US" sz="800" b="0" i="0" u="none" strike="noStrike" dirty="0">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dirty="0">
                          <a:solidFill>
                            <a:srgbClr val="000000"/>
                          </a:solidFill>
                          <a:effectLst/>
                          <a:latin typeface="Calibri"/>
                        </a:rPr>
                        <a:t>=</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16280">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0"/>
                  </a:ext>
                </a:extLst>
              </a:tr>
              <a:tr h="136598">
                <a:tc>
                  <a:txBody>
                    <a:bodyPr/>
                    <a:lstStyle/>
                    <a:p>
                      <a:pPr algn="l" fontAlgn="b"/>
                      <a:r>
                        <a:rPr lang="en-US" sz="800" b="0" i="0" u="none" strike="noStrike" dirty="0">
                          <a:solidFill>
                            <a:srgbClr val="000000"/>
                          </a:solidFill>
                          <a:effectLst/>
                          <a:latin typeface="Calibri"/>
                        </a:rPr>
                        <a:t>Ending </a:t>
                      </a:r>
                      <a:r>
                        <a:rPr lang="en-US" sz="800" b="0" i="0" u="none" strike="noStrike" dirty="0" smtClean="0">
                          <a:solidFill>
                            <a:srgbClr val="000000"/>
                          </a:solidFill>
                          <a:effectLst/>
                          <a:latin typeface="Calibri"/>
                        </a:rPr>
                        <a:t>WIP EUP</a:t>
                      </a:r>
                      <a:endParaRPr lang="en-US" sz="800" b="0" i="0" u="none" strike="noStrike" dirty="0">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a:noFill/>
                    </a:lnT>
                    <a:lnB>
                      <a:noFill/>
                    </a:lnB>
                  </a:tcPr>
                </a:tc>
                <a:extLst>
                  <a:ext uri="{0D108BD9-81ED-4DB2-BD59-A6C34878D82A}">
                    <a16:rowId xmlns:a16="http://schemas.microsoft.com/office/drawing/2014/main" val="10011"/>
                  </a:ext>
                </a:extLst>
              </a:tr>
              <a:tr h="136598">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0" i="0" u="none" strike="noStrike">
                          <a:solidFill>
                            <a:srgbClr val="000000"/>
                          </a:solidFill>
                          <a:effectLst/>
                          <a:latin typeface="Calibri"/>
                        </a:rPr>
                        <a:t> x </a:t>
                      </a:r>
                    </a:p>
                  </a:txBody>
                  <a:tcPr marL="10119" marR="10119" marT="5692" marB="0" anchor="b">
                    <a:lnL>
                      <a:noFill/>
                    </a:lnL>
                    <a:lnR>
                      <a:noFill/>
                    </a:lnR>
                    <a:lnT>
                      <a:noFill/>
                    </a:lnT>
                    <a:lnB>
                      <a:noFill/>
                    </a:lnB>
                  </a:tcPr>
                </a:tc>
                <a:tc>
                  <a:txBody>
                    <a:bodyPr/>
                    <a:lstStyle/>
                    <a:p>
                      <a:pPr algn="ctr" fontAlgn="b"/>
                      <a:r>
                        <a:rPr lang="en-US" sz="800" b="0" i="0" u="none" strike="noStrike">
                          <a:solidFill>
                            <a:srgbClr val="000000"/>
                          </a:solidFill>
                          <a:effectLst/>
                          <a:latin typeface="Calibri"/>
                        </a:rPr>
                        <a:t> x </a:t>
                      </a:r>
                    </a:p>
                  </a:txBody>
                  <a:tcPr marL="10119" marR="10119" marT="5692" marB="0" anchor="b">
                    <a:lnL>
                      <a:noFill/>
                    </a:lnL>
                    <a:lnR>
                      <a:noFill/>
                    </a:lnR>
                    <a:lnT>
                      <a:noFill/>
                    </a:lnT>
                    <a:lnB>
                      <a:noFill/>
                    </a:lnB>
                  </a:tcPr>
                </a:tc>
                <a:tc>
                  <a:txBody>
                    <a:bodyPr/>
                    <a:lstStyle/>
                    <a:p>
                      <a:pPr algn="ctr" fontAlgn="b"/>
                      <a:r>
                        <a:rPr lang="en-US" sz="800" b="0" i="0" u="none" strike="noStrike">
                          <a:solidFill>
                            <a:srgbClr val="000000"/>
                          </a:solidFill>
                          <a:effectLst/>
                          <a:latin typeface="Calibri"/>
                        </a:rPr>
                        <a:t> x </a:t>
                      </a:r>
                    </a:p>
                  </a:txBody>
                  <a:tcPr marL="10119" marR="10119" marT="5692" marB="0" anchor="b">
                    <a:lnL>
                      <a:noFill/>
                    </a:lnL>
                    <a:lnR>
                      <a:noFill/>
                    </a:lnR>
                    <a:lnT>
                      <a:noFill/>
                    </a:lnT>
                    <a:lnB>
                      <a:noFill/>
                    </a:lnB>
                  </a:tcPr>
                </a:tc>
                <a:extLst>
                  <a:ext uri="{0D108BD9-81ED-4DB2-BD59-A6C34878D82A}">
                    <a16:rowId xmlns:a16="http://schemas.microsoft.com/office/drawing/2014/main" val="10012"/>
                  </a:ext>
                </a:extLst>
              </a:tr>
              <a:tr h="204897">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Cost per EUP</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142289">
                <a:tc gridSpan="2">
                  <a:txBody>
                    <a:bodyPr/>
                    <a:lstStyle/>
                    <a:p>
                      <a:pPr algn="l" fontAlgn="b"/>
                      <a:r>
                        <a:rPr lang="en-US" sz="800" b="0" i="0" u="none" strike="noStrike">
                          <a:solidFill>
                            <a:srgbClr val="000000"/>
                          </a:solidFill>
                          <a:effectLst/>
                          <a:latin typeface="Calibri"/>
                        </a:rPr>
                        <a:t>Total Costs Ending WIP</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algn="l" fontAlgn="b"/>
                      <a:endParaRPr lang="en-US" sz="800" b="0" i="0" u="none" strike="noStrike" dirty="0">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Calibri"/>
                        </a:rPr>
                        <a:t>=</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142289">
                <a:tc gridSpan="2">
                  <a:txBody>
                    <a:bodyPr/>
                    <a:lstStyle/>
                    <a:p>
                      <a:pPr algn="l" fontAlgn="b"/>
                      <a:r>
                        <a:rPr lang="en-US" sz="800" b="0" i="0" u="none" strike="noStrike">
                          <a:solidFill>
                            <a:srgbClr val="000000"/>
                          </a:solidFill>
                          <a:effectLst/>
                          <a:latin typeface="Calibri"/>
                        </a:rPr>
                        <a:t>Total costs accounted for</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endParaRPr lang="en-US" sz="800" b="0" i="0" u="none" strike="noStrike" dirty="0">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76375702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000" dirty="0" smtClean="0"/>
              <a:t>To Calculate the General Ledger Value per EUP </a:t>
            </a:r>
            <a:br>
              <a:rPr lang="en-US" sz="1000" dirty="0" smtClean="0"/>
            </a:br>
            <a:r>
              <a:rPr lang="en-US" sz="1000" dirty="0" smtClean="0"/>
              <a:t>for Units Transferred out  and EWIP</a:t>
            </a:r>
            <a:br>
              <a:rPr lang="en-US" sz="1000" dirty="0" smtClean="0"/>
            </a:br>
            <a:r>
              <a:rPr lang="en-US" sz="1000" dirty="0" smtClean="0"/>
              <a:t>The Total costs of Transferred units and EWIP</a:t>
            </a:r>
            <a:br>
              <a:rPr lang="en-US" sz="1000" dirty="0" smtClean="0"/>
            </a:br>
            <a:r>
              <a:rPr lang="en-US" sz="1000" dirty="0" smtClean="0"/>
              <a:t>should equal The total costs of BWIP and added costs</a:t>
            </a:r>
            <a:br>
              <a:rPr lang="en-US" sz="1000" dirty="0" smtClean="0"/>
            </a:br>
            <a:r>
              <a:rPr lang="en-US" sz="1000" dirty="0" smtClean="0"/>
              <a:t>(Cost Reconciliation)</a:t>
            </a:r>
            <a:endParaRPr lang="en-US" sz="1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670224"/>
              </p:ext>
            </p:extLst>
          </p:nvPr>
        </p:nvGraphicFramePr>
        <p:xfrm>
          <a:off x="457200" y="2649784"/>
          <a:ext cx="8229601" cy="2578801"/>
        </p:xfrm>
        <a:graphic>
          <a:graphicData uri="http://schemas.openxmlformats.org/drawingml/2006/table">
            <a:tbl>
              <a:tblPr/>
              <a:tblGrid>
                <a:gridCol w="1433435">
                  <a:extLst>
                    <a:ext uri="{9D8B030D-6E8A-4147-A177-3AD203B41FA5}">
                      <a16:colId xmlns:a16="http://schemas.microsoft.com/office/drawing/2014/main" val="20000"/>
                    </a:ext>
                  </a:extLst>
                </a:gridCol>
                <a:gridCol w="809469">
                  <a:extLst>
                    <a:ext uri="{9D8B030D-6E8A-4147-A177-3AD203B41FA5}">
                      <a16:colId xmlns:a16="http://schemas.microsoft.com/office/drawing/2014/main" val="20001"/>
                    </a:ext>
                  </a:extLst>
                </a:gridCol>
                <a:gridCol w="1349115">
                  <a:extLst>
                    <a:ext uri="{9D8B030D-6E8A-4147-A177-3AD203B41FA5}">
                      <a16:colId xmlns:a16="http://schemas.microsoft.com/office/drawing/2014/main" val="20002"/>
                    </a:ext>
                  </a:extLst>
                </a:gridCol>
                <a:gridCol w="590237">
                  <a:extLst>
                    <a:ext uri="{9D8B030D-6E8A-4147-A177-3AD203B41FA5}">
                      <a16:colId xmlns:a16="http://schemas.microsoft.com/office/drawing/2014/main" val="20003"/>
                    </a:ext>
                  </a:extLst>
                </a:gridCol>
                <a:gridCol w="1349115">
                  <a:extLst>
                    <a:ext uri="{9D8B030D-6E8A-4147-A177-3AD203B41FA5}">
                      <a16:colId xmlns:a16="http://schemas.microsoft.com/office/drawing/2014/main" val="20004"/>
                    </a:ext>
                  </a:extLst>
                </a:gridCol>
                <a:gridCol w="1349115">
                  <a:extLst>
                    <a:ext uri="{9D8B030D-6E8A-4147-A177-3AD203B41FA5}">
                      <a16:colId xmlns:a16="http://schemas.microsoft.com/office/drawing/2014/main" val="20005"/>
                    </a:ext>
                  </a:extLst>
                </a:gridCol>
                <a:gridCol w="1349115">
                  <a:extLst>
                    <a:ext uri="{9D8B030D-6E8A-4147-A177-3AD203B41FA5}">
                      <a16:colId xmlns:a16="http://schemas.microsoft.com/office/drawing/2014/main" val="20006"/>
                    </a:ext>
                  </a:extLst>
                </a:gridCol>
              </a:tblGrid>
              <a:tr h="250430">
                <a:tc>
                  <a:txBody>
                    <a:bodyPr/>
                    <a:lstStyle/>
                    <a:p>
                      <a:pPr algn="l" fontAlgn="b"/>
                      <a:r>
                        <a:rPr lang="en-US" sz="800" b="0" i="0" u="none" strike="noStrike" dirty="0">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600" b="0" i="0" u="none" strike="noStrike">
                          <a:solidFill>
                            <a:srgbClr val="000000"/>
                          </a:solidFill>
                          <a:effectLst/>
                          <a:latin typeface="Calibri"/>
                        </a:rPr>
                        <a:t>Cost per EUP</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800" b="0" i="0" u="none" strike="noStrike">
                          <a:solidFill>
                            <a:srgbClr val="000000"/>
                          </a:solidFill>
                          <a:effectLst/>
                          <a:latin typeface="Calibri"/>
                        </a:rPr>
                        <a:t>                      2.30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0.90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1.80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42289">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136598">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82131">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3">
                  <a:txBody>
                    <a:bodyPr/>
                    <a:lstStyle/>
                    <a:p>
                      <a:pPr algn="ctr" fontAlgn="ctr"/>
                      <a:r>
                        <a:rPr lang="en-US" sz="800" b="0" i="0" u="none" strike="noStrike">
                          <a:solidFill>
                            <a:srgbClr val="000000"/>
                          </a:solidFill>
                          <a:effectLst/>
                          <a:latin typeface="Calibri"/>
                        </a:rPr>
                        <a:t>Value per Equivalent Unit of Production</a:t>
                      </a:r>
                    </a:p>
                  </a:txBody>
                  <a:tcPr marL="10119" marR="10119" marT="5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3"/>
                  </a:ext>
                </a:extLst>
              </a:tr>
              <a:tr h="131422">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dirty="0">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4"/>
                  </a:ext>
                </a:extLst>
              </a:tr>
              <a:tr h="136598">
                <a:tc>
                  <a:txBody>
                    <a:bodyPr/>
                    <a:lstStyle/>
                    <a:p>
                      <a:pPr algn="l" fontAlgn="b"/>
                      <a:r>
                        <a:rPr lang="en-US" sz="800" b="1" i="0" u="none" strike="noStrike">
                          <a:solidFill>
                            <a:srgbClr val="000000"/>
                          </a:solidFill>
                          <a:effectLst/>
                          <a:latin typeface="Calibri"/>
                        </a:rPr>
                        <a:t>Ending Costs:</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0" i="0" u="none" strike="noStrike">
                          <a:solidFill>
                            <a:srgbClr val="000000"/>
                          </a:solidFill>
                          <a:effectLst/>
                          <a:latin typeface="Calibri"/>
                        </a:rPr>
                        <a:t>DM</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DL</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OH</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6598">
                <a:tc>
                  <a:txBody>
                    <a:bodyPr/>
                    <a:lstStyle/>
                    <a:p>
                      <a:pPr algn="l" fontAlgn="b"/>
                      <a:r>
                        <a:rPr lang="en-US" sz="800" b="0" i="0" u="none" strike="noStrike" dirty="0">
                          <a:solidFill>
                            <a:srgbClr val="000000"/>
                          </a:solidFill>
                          <a:effectLst/>
                          <a:latin typeface="Calibri"/>
                        </a:rPr>
                        <a:t>Transferred </a:t>
                      </a:r>
                      <a:r>
                        <a:rPr lang="en-US" sz="800" b="0" i="0" u="none" strike="noStrike" dirty="0" smtClean="0">
                          <a:solidFill>
                            <a:srgbClr val="000000"/>
                          </a:solidFill>
                          <a:effectLst/>
                          <a:latin typeface="Calibri"/>
                        </a:rPr>
                        <a:t>out E</a:t>
                      </a:r>
                      <a:r>
                        <a:rPr lang="en-US" sz="800" b="0" i="0" u="none" strike="noStrike" baseline="0" dirty="0" smtClean="0">
                          <a:solidFill>
                            <a:srgbClr val="000000"/>
                          </a:solidFill>
                          <a:effectLst/>
                          <a:latin typeface="Calibri"/>
                        </a:rPr>
                        <a:t>UP</a:t>
                      </a:r>
                      <a:endParaRPr lang="en-US" sz="800" b="0" i="0" u="none" strike="noStrike" dirty="0">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370,000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370,000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370,000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36598">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0" i="0" u="none" strike="noStrike">
                          <a:solidFill>
                            <a:srgbClr val="000000"/>
                          </a:solidFill>
                          <a:effectLst/>
                          <a:latin typeface="Calibri"/>
                        </a:rPr>
                        <a:t> x </a:t>
                      </a: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800" b="0" i="0" u="none" strike="noStrike">
                          <a:solidFill>
                            <a:srgbClr val="000000"/>
                          </a:solidFill>
                          <a:effectLst/>
                          <a:latin typeface="Calibri"/>
                        </a:rPr>
                        <a:t> x </a:t>
                      </a: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800" b="0" i="0" u="none" strike="noStrike">
                          <a:solidFill>
                            <a:srgbClr val="000000"/>
                          </a:solidFill>
                          <a:effectLst/>
                          <a:latin typeface="Calibri"/>
                        </a:rPr>
                        <a:t> x </a:t>
                      </a: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7"/>
                  </a:ext>
                </a:extLst>
              </a:tr>
              <a:tr h="204897">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Cost per EUP</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42289">
                <a:tc gridSpan="2">
                  <a:txBody>
                    <a:bodyPr/>
                    <a:lstStyle/>
                    <a:p>
                      <a:pPr algn="l" fontAlgn="b"/>
                      <a:r>
                        <a:rPr lang="en-US" sz="800" b="0" i="0" u="none" strike="noStrike">
                          <a:solidFill>
                            <a:srgbClr val="000000"/>
                          </a:solidFill>
                          <a:effectLst/>
                          <a:latin typeface="Calibri"/>
                        </a:rPr>
                        <a:t>Total Costs Transferred out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algn="l" fontAlgn="b"/>
                      <a:endParaRPr lang="en-US" sz="800" b="0" i="0" u="none" strike="noStrike" dirty="0">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Calibri"/>
                        </a:rPr>
                        <a:t>=</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16280">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0"/>
                  </a:ext>
                </a:extLst>
              </a:tr>
              <a:tr h="136598">
                <a:tc>
                  <a:txBody>
                    <a:bodyPr/>
                    <a:lstStyle/>
                    <a:p>
                      <a:pPr algn="l" fontAlgn="b"/>
                      <a:r>
                        <a:rPr lang="en-US" sz="800" b="0" i="0" u="none" strike="noStrike" dirty="0">
                          <a:solidFill>
                            <a:srgbClr val="000000"/>
                          </a:solidFill>
                          <a:effectLst/>
                          <a:latin typeface="Calibri"/>
                        </a:rPr>
                        <a:t>Ending </a:t>
                      </a:r>
                      <a:r>
                        <a:rPr lang="en-US" sz="800" b="0" i="0" u="none" strike="noStrike" dirty="0" smtClean="0">
                          <a:solidFill>
                            <a:srgbClr val="000000"/>
                          </a:solidFill>
                          <a:effectLst/>
                          <a:latin typeface="Calibri"/>
                        </a:rPr>
                        <a:t>WIP EUP</a:t>
                      </a:r>
                      <a:endParaRPr lang="en-US" sz="800" b="0" i="0" u="none" strike="noStrike" dirty="0">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a:noFill/>
                    </a:lnT>
                    <a:lnB>
                      <a:noFill/>
                    </a:lnB>
                  </a:tcPr>
                </a:tc>
                <a:extLst>
                  <a:ext uri="{0D108BD9-81ED-4DB2-BD59-A6C34878D82A}">
                    <a16:rowId xmlns:a16="http://schemas.microsoft.com/office/drawing/2014/main" val="10011"/>
                  </a:ext>
                </a:extLst>
              </a:tr>
              <a:tr h="136598">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0" i="0" u="none" strike="noStrike">
                          <a:solidFill>
                            <a:srgbClr val="000000"/>
                          </a:solidFill>
                          <a:effectLst/>
                          <a:latin typeface="Calibri"/>
                        </a:rPr>
                        <a:t> x </a:t>
                      </a:r>
                    </a:p>
                  </a:txBody>
                  <a:tcPr marL="10119" marR="10119" marT="5692" marB="0" anchor="b">
                    <a:lnL>
                      <a:noFill/>
                    </a:lnL>
                    <a:lnR>
                      <a:noFill/>
                    </a:lnR>
                    <a:lnT>
                      <a:noFill/>
                    </a:lnT>
                    <a:lnB>
                      <a:noFill/>
                    </a:lnB>
                  </a:tcPr>
                </a:tc>
                <a:tc>
                  <a:txBody>
                    <a:bodyPr/>
                    <a:lstStyle/>
                    <a:p>
                      <a:pPr algn="ctr" fontAlgn="b"/>
                      <a:r>
                        <a:rPr lang="en-US" sz="800" b="0" i="0" u="none" strike="noStrike">
                          <a:solidFill>
                            <a:srgbClr val="000000"/>
                          </a:solidFill>
                          <a:effectLst/>
                          <a:latin typeface="Calibri"/>
                        </a:rPr>
                        <a:t> x </a:t>
                      </a:r>
                    </a:p>
                  </a:txBody>
                  <a:tcPr marL="10119" marR="10119" marT="5692" marB="0" anchor="b">
                    <a:lnL>
                      <a:noFill/>
                    </a:lnL>
                    <a:lnR>
                      <a:noFill/>
                    </a:lnR>
                    <a:lnT>
                      <a:noFill/>
                    </a:lnT>
                    <a:lnB>
                      <a:noFill/>
                    </a:lnB>
                  </a:tcPr>
                </a:tc>
                <a:tc>
                  <a:txBody>
                    <a:bodyPr/>
                    <a:lstStyle/>
                    <a:p>
                      <a:pPr algn="ctr" fontAlgn="b"/>
                      <a:r>
                        <a:rPr lang="en-US" sz="800" b="0" i="0" u="none" strike="noStrike">
                          <a:solidFill>
                            <a:srgbClr val="000000"/>
                          </a:solidFill>
                          <a:effectLst/>
                          <a:latin typeface="Calibri"/>
                        </a:rPr>
                        <a:t> x </a:t>
                      </a:r>
                    </a:p>
                  </a:txBody>
                  <a:tcPr marL="10119" marR="10119" marT="5692" marB="0" anchor="b">
                    <a:lnL>
                      <a:noFill/>
                    </a:lnL>
                    <a:lnR>
                      <a:noFill/>
                    </a:lnR>
                    <a:lnT>
                      <a:noFill/>
                    </a:lnT>
                    <a:lnB>
                      <a:noFill/>
                    </a:lnB>
                  </a:tcPr>
                </a:tc>
                <a:extLst>
                  <a:ext uri="{0D108BD9-81ED-4DB2-BD59-A6C34878D82A}">
                    <a16:rowId xmlns:a16="http://schemas.microsoft.com/office/drawing/2014/main" val="10012"/>
                  </a:ext>
                </a:extLst>
              </a:tr>
              <a:tr h="204897">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Cost per EUP</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142289">
                <a:tc gridSpan="2">
                  <a:txBody>
                    <a:bodyPr/>
                    <a:lstStyle/>
                    <a:p>
                      <a:pPr algn="l" fontAlgn="b"/>
                      <a:r>
                        <a:rPr lang="en-US" sz="800" b="0" i="0" u="none" strike="noStrike">
                          <a:solidFill>
                            <a:srgbClr val="000000"/>
                          </a:solidFill>
                          <a:effectLst/>
                          <a:latin typeface="Calibri"/>
                        </a:rPr>
                        <a:t>Total Costs Ending WIP</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algn="l" fontAlgn="b"/>
                      <a:endParaRPr lang="en-US" sz="800" b="0" i="0" u="none" strike="noStrike" dirty="0">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Calibri"/>
                        </a:rPr>
                        <a:t>=</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142289">
                <a:tc gridSpan="2">
                  <a:txBody>
                    <a:bodyPr/>
                    <a:lstStyle/>
                    <a:p>
                      <a:pPr algn="l" fontAlgn="b"/>
                      <a:r>
                        <a:rPr lang="en-US" sz="800" b="0" i="0" u="none" strike="noStrike">
                          <a:solidFill>
                            <a:srgbClr val="000000"/>
                          </a:solidFill>
                          <a:effectLst/>
                          <a:latin typeface="Calibri"/>
                        </a:rPr>
                        <a:t>Total costs accounted for</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endParaRPr lang="en-US" sz="800" b="0" i="0" u="none" strike="noStrike" dirty="0">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17108288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000" dirty="0" smtClean="0"/>
              <a:t>To Calculate the General Ledger Value per EUP </a:t>
            </a:r>
            <a:br>
              <a:rPr lang="en-US" sz="1000" dirty="0" smtClean="0"/>
            </a:br>
            <a:r>
              <a:rPr lang="en-US" sz="1000" dirty="0" smtClean="0"/>
              <a:t>for Units Transferred out  and EWIP</a:t>
            </a:r>
            <a:br>
              <a:rPr lang="en-US" sz="1000" dirty="0" smtClean="0"/>
            </a:br>
            <a:r>
              <a:rPr lang="en-US" sz="1000" dirty="0" smtClean="0"/>
              <a:t>The Total costs of Transferred units and EWIP</a:t>
            </a:r>
            <a:br>
              <a:rPr lang="en-US" sz="1000" dirty="0" smtClean="0"/>
            </a:br>
            <a:r>
              <a:rPr lang="en-US" sz="1000" dirty="0" smtClean="0"/>
              <a:t>should equal The total costs of BWIP and added costs</a:t>
            </a:r>
            <a:br>
              <a:rPr lang="en-US" sz="1000" dirty="0" smtClean="0"/>
            </a:br>
            <a:r>
              <a:rPr lang="en-US" sz="1000" dirty="0" smtClean="0"/>
              <a:t>(Cost Reconciliation)</a:t>
            </a:r>
            <a:endParaRPr lang="en-US" sz="1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90959051"/>
              </p:ext>
            </p:extLst>
          </p:nvPr>
        </p:nvGraphicFramePr>
        <p:xfrm>
          <a:off x="457200" y="2649784"/>
          <a:ext cx="8229601" cy="2578801"/>
        </p:xfrm>
        <a:graphic>
          <a:graphicData uri="http://schemas.openxmlformats.org/drawingml/2006/table">
            <a:tbl>
              <a:tblPr/>
              <a:tblGrid>
                <a:gridCol w="1433435">
                  <a:extLst>
                    <a:ext uri="{9D8B030D-6E8A-4147-A177-3AD203B41FA5}">
                      <a16:colId xmlns:a16="http://schemas.microsoft.com/office/drawing/2014/main" val="20000"/>
                    </a:ext>
                  </a:extLst>
                </a:gridCol>
                <a:gridCol w="809469">
                  <a:extLst>
                    <a:ext uri="{9D8B030D-6E8A-4147-A177-3AD203B41FA5}">
                      <a16:colId xmlns:a16="http://schemas.microsoft.com/office/drawing/2014/main" val="20001"/>
                    </a:ext>
                  </a:extLst>
                </a:gridCol>
                <a:gridCol w="1349115">
                  <a:extLst>
                    <a:ext uri="{9D8B030D-6E8A-4147-A177-3AD203B41FA5}">
                      <a16:colId xmlns:a16="http://schemas.microsoft.com/office/drawing/2014/main" val="20002"/>
                    </a:ext>
                  </a:extLst>
                </a:gridCol>
                <a:gridCol w="590237">
                  <a:extLst>
                    <a:ext uri="{9D8B030D-6E8A-4147-A177-3AD203B41FA5}">
                      <a16:colId xmlns:a16="http://schemas.microsoft.com/office/drawing/2014/main" val="20003"/>
                    </a:ext>
                  </a:extLst>
                </a:gridCol>
                <a:gridCol w="1349115">
                  <a:extLst>
                    <a:ext uri="{9D8B030D-6E8A-4147-A177-3AD203B41FA5}">
                      <a16:colId xmlns:a16="http://schemas.microsoft.com/office/drawing/2014/main" val="20004"/>
                    </a:ext>
                  </a:extLst>
                </a:gridCol>
                <a:gridCol w="1349115">
                  <a:extLst>
                    <a:ext uri="{9D8B030D-6E8A-4147-A177-3AD203B41FA5}">
                      <a16:colId xmlns:a16="http://schemas.microsoft.com/office/drawing/2014/main" val="20005"/>
                    </a:ext>
                  </a:extLst>
                </a:gridCol>
                <a:gridCol w="1349115">
                  <a:extLst>
                    <a:ext uri="{9D8B030D-6E8A-4147-A177-3AD203B41FA5}">
                      <a16:colId xmlns:a16="http://schemas.microsoft.com/office/drawing/2014/main" val="20006"/>
                    </a:ext>
                  </a:extLst>
                </a:gridCol>
              </a:tblGrid>
              <a:tr h="250430">
                <a:tc>
                  <a:txBody>
                    <a:bodyPr/>
                    <a:lstStyle/>
                    <a:p>
                      <a:pPr algn="l" fontAlgn="b"/>
                      <a:r>
                        <a:rPr lang="en-US" sz="800" b="0" i="0" u="none" strike="noStrike" dirty="0">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600" b="0" i="0" u="none" strike="noStrike">
                          <a:solidFill>
                            <a:srgbClr val="000000"/>
                          </a:solidFill>
                          <a:effectLst/>
                          <a:latin typeface="Calibri"/>
                        </a:rPr>
                        <a:t>Cost per EUP</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800" b="0" i="0" u="none" strike="noStrike">
                          <a:solidFill>
                            <a:srgbClr val="000000"/>
                          </a:solidFill>
                          <a:effectLst/>
                          <a:latin typeface="Calibri"/>
                        </a:rPr>
                        <a:t>                      2.30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0.90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1.80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42289">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136598">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82131">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3">
                  <a:txBody>
                    <a:bodyPr/>
                    <a:lstStyle/>
                    <a:p>
                      <a:pPr algn="ctr" fontAlgn="ctr"/>
                      <a:r>
                        <a:rPr lang="en-US" sz="800" b="0" i="0" u="none" strike="noStrike">
                          <a:solidFill>
                            <a:srgbClr val="000000"/>
                          </a:solidFill>
                          <a:effectLst/>
                          <a:latin typeface="Calibri"/>
                        </a:rPr>
                        <a:t>Value per Equivalent Unit of Production</a:t>
                      </a:r>
                    </a:p>
                  </a:txBody>
                  <a:tcPr marL="10119" marR="10119" marT="5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3"/>
                  </a:ext>
                </a:extLst>
              </a:tr>
              <a:tr h="131422">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dirty="0">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4"/>
                  </a:ext>
                </a:extLst>
              </a:tr>
              <a:tr h="136598">
                <a:tc>
                  <a:txBody>
                    <a:bodyPr/>
                    <a:lstStyle/>
                    <a:p>
                      <a:pPr algn="l" fontAlgn="b"/>
                      <a:r>
                        <a:rPr lang="en-US" sz="800" b="1" i="0" u="none" strike="noStrike">
                          <a:solidFill>
                            <a:srgbClr val="000000"/>
                          </a:solidFill>
                          <a:effectLst/>
                          <a:latin typeface="Calibri"/>
                        </a:rPr>
                        <a:t>Ending Costs:</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0" i="0" u="none" strike="noStrike">
                          <a:solidFill>
                            <a:srgbClr val="000000"/>
                          </a:solidFill>
                          <a:effectLst/>
                          <a:latin typeface="Calibri"/>
                        </a:rPr>
                        <a:t>DM</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DL</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OH</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6598">
                <a:tc>
                  <a:txBody>
                    <a:bodyPr/>
                    <a:lstStyle/>
                    <a:p>
                      <a:pPr algn="l" fontAlgn="b"/>
                      <a:r>
                        <a:rPr lang="en-US" sz="800" b="0" i="0" u="none" strike="noStrike" dirty="0">
                          <a:solidFill>
                            <a:srgbClr val="000000"/>
                          </a:solidFill>
                          <a:effectLst/>
                          <a:latin typeface="Calibri"/>
                        </a:rPr>
                        <a:t>Transferred </a:t>
                      </a:r>
                      <a:r>
                        <a:rPr lang="en-US" sz="800" b="0" i="0" u="none" strike="noStrike" dirty="0" smtClean="0">
                          <a:solidFill>
                            <a:srgbClr val="000000"/>
                          </a:solidFill>
                          <a:effectLst/>
                          <a:latin typeface="Calibri"/>
                        </a:rPr>
                        <a:t>out E</a:t>
                      </a:r>
                      <a:r>
                        <a:rPr lang="en-US" sz="800" b="0" i="0" u="none" strike="noStrike" baseline="0" dirty="0" smtClean="0">
                          <a:solidFill>
                            <a:srgbClr val="000000"/>
                          </a:solidFill>
                          <a:effectLst/>
                          <a:latin typeface="Calibri"/>
                        </a:rPr>
                        <a:t>UP</a:t>
                      </a:r>
                      <a:endParaRPr lang="en-US" sz="800" b="0" i="0" u="none" strike="noStrike" dirty="0">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370,000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370,000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370,000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36598">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0" i="0" u="none" strike="noStrike">
                          <a:solidFill>
                            <a:srgbClr val="000000"/>
                          </a:solidFill>
                          <a:effectLst/>
                          <a:latin typeface="Calibri"/>
                        </a:rPr>
                        <a:t> x </a:t>
                      </a: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800" b="0" i="0" u="none" strike="noStrike">
                          <a:solidFill>
                            <a:srgbClr val="000000"/>
                          </a:solidFill>
                          <a:effectLst/>
                          <a:latin typeface="Calibri"/>
                        </a:rPr>
                        <a:t> x </a:t>
                      </a: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800" b="0" i="0" u="none" strike="noStrike">
                          <a:solidFill>
                            <a:srgbClr val="000000"/>
                          </a:solidFill>
                          <a:effectLst/>
                          <a:latin typeface="Calibri"/>
                        </a:rPr>
                        <a:t> x </a:t>
                      </a: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7"/>
                  </a:ext>
                </a:extLst>
              </a:tr>
              <a:tr h="204897">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Cost per EUP</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800" b="0" i="0" u="none" strike="noStrike">
                          <a:solidFill>
                            <a:srgbClr val="000000"/>
                          </a:solidFill>
                          <a:effectLst/>
                          <a:latin typeface="Calibri"/>
                        </a:rPr>
                        <a:t>                      2.30 </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42289">
                <a:tc gridSpan="2">
                  <a:txBody>
                    <a:bodyPr/>
                    <a:lstStyle/>
                    <a:p>
                      <a:pPr algn="l" fontAlgn="b"/>
                      <a:r>
                        <a:rPr lang="en-US" sz="800" b="0" i="0" u="none" strike="noStrike">
                          <a:solidFill>
                            <a:srgbClr val="000000"/>
                          </a:solidFill>
                          <a:effectLst/>
                          <a:latin typeface="Calibri"/>
                        </a:rPr>
                        <a:t>Total Costs Transferred out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algn="l" fontAlgn="b"/>
                      <a:endParaRPr lang="en-US" sz="800" b="0" i="0" u="none" strike="noStrike" dirty="0">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Calibri"/>
                        </a:rPr>
                        <a:t>=</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16280">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0"/>
                  </a:ext>
                </a:extLst>
              </a:tr>
              <a:tr h="136598">
                <a:tc>
                  <a:txBody>
                    <a:bodyPr/>
                    <a:lstStyle/>
                    <a:p>
                      <a:pPr algn="l" fontAlgn="b"/>
                      <a:r>
                        <a:rPr lang="en-US" sz="800" b="0" i="0" u="none" strike="noStrike" dirty="0">
                          <a:solidFill>
                            <a:srgbClr val="000000"/>
                          </a:solidFill>
                          <a:effectLst/>
                          <a:latin typeface="Calibri"/>
                        </a:rPr>
                        <a:t>Ending </a:t>
                      </a:r>
                      <a:r>
                        <a:rPr lang="en-US" sz="800" b="0" i="0" u="none" strike="noStrike" dirty="0" smtClean="0">
                          <a:solidFill>
                            <a:srgbClr val="000000"/>
                          </a:solidFill>
                          <a:effectLst/>
                          <a:latin typeface="Calibri"/>
                        </a:rPr>
                        <a:t>WIP EUP</a:t>
                      </a:r>
                      <a:endParaRPr lang="en-US" sz="800" b="0" i="0" u="none" strike="noStrike" dirty="0">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a:noFill/>
                    </a:lnT>
                    <a:lnB>
                      <a:noFill/>
                    </a:lnB>
                  </a:tcPr>
                </a:tc>
                <a:extLst>
                  <a:ext uri="{0D108BD9-81ED-4DB2-BD59-A6C34878D82A}">
                    <a16:rowId xmlns:a16="http://schemas.microsoft.com/office/drawing/2014/main" val="10011"/>
                  </a:ext>
                </a:extLst>
              </a:tr>
              <a:tr h="136598">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0" i="0" u="none" strike="noStrike">
                          <a:solidFill>
                            <a:srgbClr val="000000"/>
                          </a:solidFill>
                          <a:effectLst/>
                          <a:latin typeface="Calibri"/>
                        </a:rPr>
                        <a:t> x </a:t>
                      </a:r>
                    </a:p>
                  </a:txBody>
                  <a:tcPr marL="10119" marR="10119" marT="5692" marB="0" anchor="b">
                    <a:lnL>
                      <a:noFill/>
                    </a:lnL>
                    <a:lnR>
                      <a:noFill/>
                    </a:lnR>
                    <a:lnT>
                      <a:noFill/>
                    </a:lnT>
                    <a:lnB>
                      <a:noFill/>
                    </a:lnB>
                  </a:tcPr>
                </a:tc>
                <a:tc>
                  <a:txBody>
                    <a:bodyPr/>
                    <a:lstStyle/>
                    <a:p>
                      <a:pPr algn="ctr" fontAlgn="b"/>
                      <a:r>
                        <a:rPr lang="en-US" sz="800" b="0" i="0" u="none" strike="noStrike">
                          <a:solidFill>
                            <a:srgbClr val="000000"/>
                          </a:solidFill>
                          <a:effectLst/>
                          <a:latin typeface="Calibri"/>
                        </a:rPr>
                        <a:t> x </a:t>
                      </a:r>
                    </a:p>
                  </a:txBody>
                  <a:tcPr marL="10119" marR="10119" marT="5692" marB="0" anchor="b">
                    <a:lnL>
                      <a:noFill/>
                    </a:lnL>
                    <a:lnR>
                      <a:noFill/>
                    </a:lnR>
                    <a:lnT>
                      <a:noFill/>
                    </a:lnT>
                    <a:lnB>
                      <a:noFill/>
                    </a:lnB>
                  </a:tcPr>
                </a:tc>
                <a:tc>
                  <a:txBody>
                    <a:bodyPr/>
                    <a:lstStyle/>
                    <a:p>
                      <a:pPr algn="ctr" fontAlgn="b"/>
                      <a:r>
                        <a:rPr lang="en-US" sz="800" b="0" i="0" u="none" strike="noStrike" dirty="0">
                          <a:solidFill>
                            <a:srgbClr val="000000"/>
                          </a:solidFill>
                          <a:effectLst/>
                          <a:latin typeface="Calibri"/>
                        </a:rPr>
                        <a:t> x </a:t>
                      </a:r>
                    </a:p>
                  </a:txBody>
                  <a:tcPr marL="10119" marR="10119" marT="5692" marB="0" anchor="b">
                    <a:lnL>
                      <a:noFill/>
                    </a:lnL>
                    <a:lnR>
                      <a:noFill/>
                    </a:lnR>
                    <a:lnT>
                      <a:noFill/>
                    </a:lnT>
                    <a:lnB>
                      <a:noFill/>
                    </a:lnB>
                  </a:tcPr>
                </a:tc>
                <a:extLst>
                  <a:ext uri="{0D108BD9-81ED-4DB2-BD59-A6C34878D82A}">
                    <a16:rowId xmlns:a16="http://schemas.microsoft.com/office/drawing/2014/main" val="10012"/>
                  </a:ext>
                </a:extLst>
              </a:tr>
              <a:tr h="204897">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Cost per EUP</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142289">
                <a:tc gridSpan="2">
                  <a:txBody>
                    <a:bodyPr/>
                    <a:lstStyle/>
                    <a:p>
                      <a:pPr algn="l" fontAlgn="b"/>
                      <a:r>
                        <a:rPr lang="en-US" sz="800" b="0" i="0" u="none" strike="noStrike">
                          <a:solidFill>
                            <a:srgbClr val="000000"/>
                          </a:solidFill>
                          <a:effectLst/>
                          <a:latin typeface="Calibri"/>
                        </a:rPr>
                        <a:t>Total Costs Ending WIP</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algn="l" fontAlgn="b"/>
                      <a:endParaRPr lang="en-US" sz="800" b="0" i="0" u="none" strike="noStrike" dirty="0">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Calibri"/>
                        </a:rPr>
                        <a:t>=</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142289">
                <a:tc gridSpan="2">
                  <a:txBody>
                    <a:bodyPr/>
                    <a:lstStyle/>
                    <a:p>
                      <a:pPr algn="l" fontAlgn="b"/>
                      <a:r>
                        <a:rPr lang="en-US" sz="800" b="0" i="0" u="none" strike="noStrike">
                          <a:solidFill>
                            <a:srgbClr val="000000"/>
                          </a:solidFill>
                          <a:effectLst/>
                          <a:latin typeface="Calibri"/>
                        </a:rPr>
                        <a:t>Total costs accounted for</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endParaRPr lang="en-US" sz="800" b="0" i="0" u="none" strike="noStrike" dirty="0">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5"/>
                  </a:ext>
                </a:extLst>
              </a:tr>
            </a:tbl>
          </a:graphicData>
        </a:graphic>
      </p:graphicFrame>
      <p:cxnSp>
        <p:nvCxnSpPr>
          <p:cNvPr id="5" name="Straight Arrow Connector 4"/>
          <p:cNvCxnSpPr/>
          <p:nvPr/>
        </p:nvCxnSpPr>
        <p:spPr>
          <a:xfrm>
            <a:off x="5791200" y="2914650"/>
            <a:ext cx="0" cy="10287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828919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000" dirty="0" smtClean="0"/>
              <a:t>To Calculate the General Ledger Value per EUP </a:t>
            </a:r>
            <a:br>
              <a:rPr lang="en-US" sz="1000" dirty="0" smtClean="0"/>
            </a:br>
            <a:r>
              <a:rPr lang="en-US" sz="1000" dirty="0" smtClean="0"/>
              <a:t>for Units Transferred out  and EWIP</a:t>
            </a:r>
            <a:br>
              <a:rPr lang="en-US" sz="1000" dirty="0" smtClean="0"/>
            </a:br>
            <a:r>
              <a:rPr lang="en-US" sz="1000" dirty="0" smtClean="0"/>
              <a:t>The Total costs of Transferred units and EWIP</a:t>
            </a:r>
            <a:br>
              <a:rPr lang="en-US" sz="1000" dirty="0" smtClean="0"/>
            </a:br>
            <a:r>
              <a:rPr lang="en-US" sz="1000" dirty="0" smtClean="0"/>
              <a:t>should equal The total costs of BWIP and added costs</a:t>
            </a:r>
            <a:br>
              <a:rPr lang="en-US" sz="1000" dirty="0" smtClean="0"/>
            </a:br>
            <a:r>
              <a:rPr lang="en-US" sz="1000" dirty="0" smtClean="0"/>
              <a:t>(Cost Reconciliation)</a:t>
            </a:r>
            <a:endParaRPr lang="en-US" sz="1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25221563"/>
              </p:ext>
            </p:extLst>
          </p:nvPr>
        </p:nvGraphicFramePr>
        <p:xfrm>
          <a:off x="457200" y="2649784"/>
          <a:ext cx="8229601" cy="2578801"/>
        </p:xfrm>
        <a:graphic>
          <a:graphicData uri="http://schemas.openxmlformats.org/drawingml/2006/table">
            <a:tbl>
              <a:tblPr/>
              <a:tblGrid>
                <a:gridCol w="1433435">
                  <a:extLst>
                    <a:ext uri="{9D8B030D-6E8A-4147-A177-3AD203B41FA5}">
                      <a16:colId xmlns:a16="http://schemas.microsoft.com/office/drawing/2014/main" val="20000"/>
                    </a:ext>
                  </a:extLst>
                </a:gridCol>
                <a:gridCol w="809469">
                  <a:extLst>
                    <a:ext uri="{9D8B030D-6E8A-4147-A177-3AD203B41FA5}">
                      <a16:colId xmlns:a16="http://schemas.microsoft.com/office/drawing/2014/main" val="20001"/>
                    </a:ext>
                  </a:extLst>
                </a:gridCol>
                <a:gridCol w="1349115">
                  <a:extLst>
                    <a:ext uri="{9D8B030D-6E8A-4147-A177-3AD203B41FA5}">
                      <a16:colId xmlns:a16="http://schemas.microsoft.com/office/drawing/2014/main" val="20002"/>
                    </a:ext>
                  </a:extLst>
                </a:gridCol>
                <a:gridCol w="590237">
                  <a:extLst>
                    <a:ext uri="{9D8B030D-6E8A-4147-A177-3AD203B41FA5}">
                      <a16:colId xmlns:a16="http://schemas.microsoft.com/office/drawing/2014/main" val="20003"/>
                    </a:ext>
                  </a:extLst>
                </a:gridCol>
                <a:gridCol w="1349115">
                  <a:extLst>
                    <a:ext uri="{9D8B030D-6E8A-4147-A177-3AD203B41FA5}">
                      <a16:colId xmlns:a16="http://schemas.microsoft.com/office/drawing/2014/main" val="20004"/>
                    </a:ext>
                  </a:extLst>
                </a:gridCol>
                <a:gridCol w="1349115">
                  <a:extLst>
                    <a:ext uri="{9D8B030D-6E8A-4147-A177-3AD203B41FA5}">
                      <a16:colId xmlns:a16="http://schemas.microsoft.com/office/drawing/2014/main" val="20005"/>
                    </a:ext>
                  </a:extLst>
                </a:gridCol>
                <a:gridCol w="1349115">
                  <a:extLst>
                    <a:ext uri="{9D8B030D-6E8A-4147-A177-3AD203B41FA5}">
                      <a16:colId xmlns:a16="http://schemas.microsoft.com/office/drawing/2014/main" val="20006"/>
                    </a:ext>
                  </a:extLst>
                </a:gridCol>
              </a:tblGrid>
              <a:tr h="250430">
                <a:tc>
                  <a:txBody>
                    <a:bodyPr/>
                    <a:lstStyle/>
                    <a:p>
                      <a:pPr algn="l" fontAlgn="b"/>
                      <a:r>
                        <a:rPr lang="en-US" sz="800" b="0" i="0" u="none" strike="noStrike" dirty="0">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600" b="0" i="0" u="none" strike="noStrike">
                          <a:solidFill>
                            <a:srgbClr val="000000"/>
                          </a:solidFill>
                          <a:effectLst/>
                          <a:latin typeface="Calibri"/>
                        </a:rPr>
                        <a:t>Cost per EUP</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800" b="0" i="0" u="none" strike="noStrike">
                          <a:solidFill>
                            <a:srgbClr val="000000"/>
                          </a:solidFill>
                          <a:effectLst/>
                          <a:latin typeface="Calibri"/>
                        </a:rPr>
                        <a:t>                      2.30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0.90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1.80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42289">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136598">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82131">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3">
                  <a:txBody>
                    <a:bodyPr/>
                    <a:lstStyle/>
                    <a:p>
                      <a:pPr algn="ctr" fontAlgn="ctr"/>
                      <a:r>
                        <a:rPr lang="en-US" sz="800" b="0" i="0" u="none" strike="noStrike">
                          <a:solidFill>
                            <a:srgbClr val="000000"/>
                          </a:solidFill>
                          <a:effectLst/>
                          <a:latin typeface="Calibri"/>
                        </a:rPr>
                        <a:t>Value per Equivalent Unit of Production</a:t>
                      </a:r>
                    </a:p>
                  </a:txBody>
                  <a:tcPr marL="10119" marR="10119" marT="5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3"/>
                  </a:ext>
                </a:extLst>
              </a:tr>
              <a:tr h="131422">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dirty="0">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4"/>
                  </a:ext>
                </a:extLst>
              </a:tr>
              <a:tr h="136598">
                <a:tc>
                  <a:txBody>
                    <a:bodyPr/>
                    <a:lstStyle/>
                    <a:p>
                      <a:pPr algn="l" fontAlgn="b"/>
                      <a:r>
                        <a:rPr lang="en-US" sz="800" b="1" i="0" u="none" strike="noStrike">
                          <a:solidFill>
                            <a:srgbClr val="000000"/>
                          </a:solidFill>
                          <a:effectLst/>
                          <a:latin typeface="Calibri"/>
                        </a:rPr>
                        <a:t>Ending Costs:</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0" i="0" u="none" strike="noStrike">
                          <a:solidFill>
                            <a:srgbClr val="000000"/>
                          </a:solidFill>
                          <a:effectLst/>
                          <a:latin typeface="Calibri"/>
                        </a:rPr>
                        <a:t>DM</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DL</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OH</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6598">
                <a:tc>
                  <a:txBody>
                    <a:bodyPr/>
                    <a:lstStyle/>
                    <a:p>
                      <a:pPr algn="l" fontAlgn="b"/>
                      <a:r>
                        <a:rPr lang="en-US" sz="800" b="0" i="0" u="none" strike="noStrike" dirty="0">
                          <a:solidFill>
                            <a:srgbClr val="000000"/>
                          </a:solidFill>
                          <a:effectLst/>
                          <a:latin typeface="Calibri"/>
                        </a:rPr>
                        <a:t>Transferred </a:t>
                      </a:r>
                      <a:r>
                        <a:rPr lang="en-US" sz="800" b="0" i="0" u="none" strike="noStrike" dirty="0" smtClean="0">
                          <a:solidFill>
                            <a:srgbClr val="000000"/>
                          </a:solidFill>
                          <a:effectLst/>
                          <a:latin typeface="Calibri"/>
                        </a:rPr>
                        <a:t>out E</a:t>
                      </a:r>
                      <a:r>
                        <a:rPr lang="en-US" sz="800" b="0" i="0" u="none" strike="noStrike" baseline="0" dirty="0" smtClean="0">
                          <a:solidFill>
                            <a:srgbClr val="000000"/>
                          </a:solidFill>
                          <a:effectLst/>
                          <a:latin typeface="Calibri"/>
                        </a:rPr>
                        <a:t>UP</a:t>
                      </a:r>
                      <a:endParaRPr lang="en-US" sz="800" b="0" i="0" u="none" strike="noStrike" dirty="0">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370,000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370,000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370,000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36598">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0" i="0" u="none" strike="noStrike">
                          <a:solidFill>
                            <a:srgbClr val="000000"/>
                          </a:solidFill>
                          <a:effectLst/>
                          <a:latin typeface="Calibri"/>
                        </a:rPr>
                        <a:t> x </a:t>
                      </a: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800" b="0" i="0" u="none" strike="noStrike">
                          <a:solidFill>
                            <a:srgbClr val="000000"/>
                          </a:solidFill>
                          <a:effectLst/>
                          <a:latin typeface="Calibri"/>
                        </a:rPr>
                        <a:t> x </a:t>
                      </a: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800" b="0" i="0" u="none" strike="noStrike">
                          <a:solidFill>
                            <a:srgbClr val="000000"/>
                          </a:solidFill>
                          <a:effectLst/>
                          <a:latin typeface="Calibri"/>
                        </a:rPr>
                        <a:t> x </a:t>
                      </a: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7"/>
                  </a:ext>
                </a:extLst>
              </a:tr>
              <a:tr h="204897">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Cost per EUP</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800" b="0" i="0" u="none" strike="noStrike">
                          <a:solidFill>
                            <a:srgbClr val="000000"/>
                          </a:solidFill>
                          <a:effectLst/>
                          <a:latin typeface="Calibri"/>
                        </a:rPr>
                        <a:t>                      2.30 </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42289">
                <a:tc gridSpan="2">
                  <a:txBody>
                    <a:bodyPr/>
                    <a:lstStyle/>
                    <a:p>
                      <a:pPr algn="l" fontAlgn="b"/>
                      <a:r>
                        <a:rPr lang="en-US" sz="800" b="0" i="0" u="none" strike="noStrike">
                          <a:solidFill>
                            <a:srgbClr val="000000"/>
                          </a:solidFill>
                          <a:effectLst/>
                          <a:latin typeface="Calibri"/>
                        </a:rPr>
                        <a:t>Total Costs Transferred out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algn="l" fontAlgn="b"/>
                      <a:endParaRPr lang="en-US" sz="800" b="0" i="0" u="none" strike="noStrike" dirty="0">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Calibri"/>
                        </a:rPr>
                        <a:t>=</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800" b="0" i="0" u="none" strike="noStrike">
                          <a:solidFill>
                            <a:srgbClr val="000000"/>
                          </a:solidFill>
                          <a:effectLst/>
                          <a:latin typeface="Calibri"/>
                        </a:rPr>
                        <a:t>                851,000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16280">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0"/>
                  </a:ext>
                </a:extLst>
              </a:tr>
              <a:tr h="136598">
                <a:tc>
                  <a:txBody>
                    <a:bodyPr/>
                    <a:lstStyle/>
                    <a:p>
                      <a:pPr algn="l" fontAlgn="b"/>
                      <a:r>
                        <a:rPr lang="en-US" sz="800" b="0" i="0" u="none" strike="noStrike" dirty="0">
                          <a:solidFill>
                            <a:srgbClr val="000000"/>
                          </a:solidFill>
                          <a:effectLst/>
                          <a:latin typeface="Calibri"/>
                        </a:rPr>
                        <a:t>Ending </a:t>
                      </a:r>
                      <a:r>
                        <a:rPr lang="en-US" sz="800" b="0" i="0" u="none" strike="noStrike" dirty="0" smtClean="0">
                          <a:solidFill>
                            <a:srgbClr val="000000"/>
                          </a:solidFill>
                          <a:effectLst/>
                          <a:latin typeface="Calibri"/>
                        </a:rPr>
                        <a:t>WIP EUP</a:t>
                      </a:r>
                      <a:endParaRPr lang="en-US" sz="800" b="0" i="0" u="none" strike="noStrike" dirty="0">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a:noFill/>
                    </a:lnT>
                    <a:lnB>
                      <a:noFill/>
                    </a:lnB>
                  </a:tcPr>
                </a:tc>
                <a:extLst>
                  <a:ext uri="{0D108BD9-81ED-4DB2-BD59-A6C34878D82A}">
                    <a16:rowId xmlns:a16="http://schemas.microsoft.com/office/drawing/2014/main" val="10011"/>
                  </a:ext>
                </a:extLst>
              </a:tr>
              <a:tr h="136598">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0" i="0" u="none" strike="noStrike">
                          <a:solidFill>
                            <a:srgbClr val="000000"/>
                          </a:solidFill>
                          <a:effectLst/>
                          <a:latin typeface="Calibri"/>
                        </a:rPr>
                        <a:t> x </a:t>
                      </a:r>
                    </a:p>
                  </a:txBody>
                  <a:tcPr marL="10119" marR="10119" marT="5692" marB="0" anchor="b">
                    <a:lnL>
                      <a:noFill/>
                    </a:lnL>
                    <a:lnR>
                      <a:noFill/>
                    </a:lnR>
                    <a:lnT>
                      <a:noFill/>
                    </a:lnT>
                    <a:lnB>
                      <a:noFill/>
                    </a:lnB>
                  </a:tcPr>
                </a:tc>
                <a:tc>
                  <a:txBody>
                    <a:bodyPr/>
                    <a:lstStyle/>
                    <a:p>
                      <a:pPr algn="ctr" fontAlgn="b"/>
                      <a:r>
                        <a:rPr lang="en-US" sz="800" b="0" i="0" u="none" strike="noStrike">
                          <a:solidFill>
                            <a:srgbClr val="000000"/>
                          </a:solidFill>
                          <a:effectLst/>
                          <a:latin typeface="Calibri"/>
                        </a:rPr>
                        <a:t> x </a:t>
                      </a:r>
                    </a:p>
                  </a:txBody>
                  <a:tcPr marL="10119" marR="10119" marT="5692" marB="0" anchor="b">
                    <a:lnL>
                      <a:noFill/>
                    </a:lnL>
                    <a:lnR>
                      <a:noFill/>
                    </a:lnR>
                    <a:lnT>
                      <a:noFill/>
                    </a:lnT>
                    <a:lnB>
                      <a:noFill/>
                    </a:lnB>
                  </a:tcPr>
                </a:tc>
                <a:tc>
                  <a:txBody>
                    <a:bodyPr/>
                    <a:lstStyle/>
                    <a:p>
                      <a:pPr algn="ctr" fontAlgn="b"/>
                      <a:r>
                        <a:rPr lang="en-US" sz="800" b="0" i="0" u="none" strike="noStrike">
                          <a:solidFill>
                            <a:srgbClr val="000000"/>
                          </a:solidFill>
                          <a:effectLst/>
                          <a:latin typeface="Calibri"/>
                        </a:rPr>
                        <a:t> x </a:t>
                      </a:r>
                    </a:p>
                  </a:txBody>
                  <a:tcPr marL="10119" marR="10119" marT="5692" marB="0" anchor="b">
                    <a:lnL>
                      <a:noFill/>
                    </a:lnL>
                    <a:lnR>
                      <a:noFill/>
                    </a:lnR>
                    <a:lnT>
                      <a:noFill/>
                    </a:lnT>
                    <a:lnB>
                      <a:noFill/>
                    </a:lnB>
                  </a:tcPr>
                </a:tc>
                <a:extLst>
                  <a:ext uri="{0D108BD9-81ED-4DB2-BD59-A6C34878D82A}">
                    <a16:rowId xmlns:a16="http://schemas.microsoft.com/office/drawing/2014/main" val="10012"/>
                  </a:ext>
                </a:extLst>
              </a:tr>
              <a:tr h="204897">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Cost per EUP</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142289">
                <a:tc gridSpan="2">
                  <a:txBody>
                    <a:bodyPr/>
                    <a:lstStyle/>
                    <a:p>
                      <a:pPr algn="l" fontAlgn="b"/>
                      <a:r>
                        <a:rPr lang="en-US" sz="800" b="0" i="0" u="none" strike="noStrike">
                          <a:solidFill>
                            <a:srgbClr val="000000"/>
                          </a:solidFill>
                          <a:effectLst/>
                          <a:latin typeface="Calibri"/>
                        </a:rPr>
                        <a:t>Total Costs Ending WIP</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algn="l" fontAlgn="b"/>
                      <a:endParaRPr lang="en-US" sz="800" b="0" i="0" u="none" strike="noStrike" dirty="0">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Calibri"/>
                        </a:rPr>
                        <a:t>=</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142289">
                <a:tc gridSpan="2">
                  <a:txBody>
                    <a:bodyPr/>
                    <a:lstStyle/>
                    <a:p>
                      <a:pPr algn="l" fontAlgn="b"/>
                      <a:r>
                        <a:rPr lang="en-US" sz="800" b="0" i="0" u="none" strike="noStrike">
                          <a:solidFill>
                            <a:srgbClr val="000000"/>
                          </a:solidFill>
                          <a:effectLst/>
                          <a:latin typeface="Calibri"/>
                        </a:rPr>
                        <a:t>Total costs accounted for</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endParaRPr lang="en-US" sz="800" b="0" i="0" u="none" strike="noStrike" dirty="0">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202601523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000" dirty="0" smtClean="0"/>
              <a:t>To Calculate the General Ledger Value per EUP </a:t>
            </a:r>
            <a:br>
              <a:rPr lang="en-US" sz="1000" dirty="0" smtClean="0"/>
            </a:br>
            <a:r>
              <a:rPr lang="en-US" sz="1000" dirty="0" smtClean="0"/>
              <a:t>for Units Transferred out  and EWIP</a:t>
            </a:r>
            <a:br>
              <a:rPr lang="en-US" sz="1000" dirty="0" smtClean="0"/>
            </a:br>
            <a:r>
              <a:rPr lang="en-US" sz="1000" dirty="0" smtClean="0"/>
              <a:t>The Total costs of Transferred units and EWIP</a:t>
            </a:r>
            <a:br>
              <a:rPr lang="en-US" sz="1000" dirty="0" smtClean="0"/>
            </a:br>
            <a:r>
              <a:rPr lang="en-US" sz="1000" dirty="0" smtClean="0"/>
              <a:t>should equal The total costs of BWIP and added costs</a:t>
            </a:r>
            <a:br>
              <a:rPr lang="en-US" sz="1000" dirty="0" smtClean="0"/>
            </a:br>
            <a:r>
              <a:rPr lang="en-US" sz="1000" dirty="0" smtClean="0"/>
              <a:t>(Cost Reconciliation)</a:t>
            </a:r>
            <a:endParaRPr lang="en-US" sz="1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03139508"/>
              </p:ext>
            </p:extLst>
          </p:nvPr>
        </p:nvGraphicFramePr>
        <p:xfrm>
          <a:off x="457200" y="2649784"/>
          <a:ext cx="8229601" cy="2578801"/>
        </p:xfrm>
        <a:graphic>
          <a:graphicData uri="http://schemas.openxmlformats.org/drawingml/2006/table">
            <a:tbl>
              <a:tblPr/>
              <a:tblGrid>
                <a:gridCol w="1433435">
                  <a:extLst>
                    <a:ext uri="{9D8B030D-6E8A-4147-A177-3AD203B41FA5}">
                      <a16:colId xmlns:a16="http://schemas.microsoft.com/office/drawing/2014/main" val="20000"/>
                    </a:ext>
                  </a:extLst>
                </a:gridCol>
                <a:gridCol w="809469">
                  <a:extLst>
                    <a:ext uri="{9D8B030D-6E8A-4147-A177-3AD203B41FA5}">
                      <a16:colId xmlns:a16="http://schemas.microsoft.com/office/drawing/2014/main" val="20001"/>
                    </a:ext>
                  </a:extLst>
                </a:gridCol>
                <a:gridCol w="1349115">
                  <a:extLst>
                    <a:ext uri="{9D8B030D-6E8A-4147-A177-3AD203B41FA5}">
                      <a16:colId xmlns:a16="http://schemas.microsoft.com/office/drawing/2014/main" val="20002"/>
                    </a:ext>
                  </a:extLst>
                </a:gridCol>
                <a:gridCol w="590237">
                  <a:extLst>
                    <a:ext uri="{9D8B030D-6E8A-4147-A177-3AD203B41FA5}">
                      <a16:colId xmlns:a16="http://schemas.microsoft.com/office/drawing/2014/main" val="20003"/>
                    </a:ext>
                  </a:extLst>
                </a:gridCol>
                <a:gridCol w="1349115">
                  <a:extLst>
                    <a:ext uri="{9D8B030D-6E8A-4147-A177-3AD203B41FA5}">
                      <a16:colId xmlns:a16="http://schemas.microsoft.com/office/drawing/2014/main" val="20004"/>
                    </a:ext>
                  </a:extLst>
                </a:gridCol>
                <a:gridCol w="1349115">
                  <a:extLst>
                    <a:ext uri="{9D8B030D-6E8A-4147-A177-3AD203B41FA5}">
                      <a16:colId xmlns:a16="http://schemas.microsoft.com/office/drawing/2014/main" val="20005"/>
                    </a:ext>
                  </a:extLst>
                </a:gridCol>
                <a:gridCol w="1349115">
                  <a:extLst>
                    <a:ext uri="{9D8B030D-6E8A-4147-A177-3AD203B41FA5}">
                      <a16:colId xmlns:a16="http://schemas.microsoft.com/office/drawing/2014/main" val="20006"/>
                    </a:ext>
                  </a:extLst>
                </a:gridCol>
              </a:tblGrid>
              <a:tr h="250430">
                <a:tc>
                  <a:txBody>
                    <a:bodyPr/>
                    <a:lstStyle/>
                    <a:p>
                      <a:pPr algn="l" fontAlgn="b"/>
                      <a:r>
                        <a:rPr lang="en-US" sz="800" b="0" i="0" u="none" strike="noStrike" dirty="0">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600" b="0" i="0" u="none" strike="noStrike">
                          <a:solidFill>
                            <a:srgbClr val="000000"/>
                          </a:solidFill>
                          <a:effectLst/>
                          <a:latin typeface="Calibri"/>
                        </a:rPr>
                        <a:t>Cost per EUP</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800" b="0" i="0" u="none" strike="noStrike">
                          <a:solidFill>
                            <a:srgbClr val="000000"/>
                          </a:solidFill>
                          <a:effectLst/>
                          <a:latin typeface="Calibri"/>
                        </a:rPr>
                        <a:t>                      2.30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0.90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1.80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42289">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136598">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82131">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3">
                  <a:txBody>
                    <a:bodyPr/>
                    <a:lstStyle/>
                    <a:p>
                      <a:pPr algn="ctr" fontAlgn="ctr"/>
                      <a:r>
                        <a:rPr lang="en-US" sz="800" b="0" i="0" u="none" strike="noStrike">
                          <a:solidFill>
                            <a:srgbClr val="000000"/>
                          </a:solidFill>
                          <a:effectLst/>
                          <a:latin typeface="Calibri"/>
                        </a:rPr>
                        <a:t>Value per Equivalent Unit of Production</a:t>
                      </a:r>
                    </a:p>
                  </a:txBody>
                  <a:tcPr marL="10119" marR="10119" marT="5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3"/>
                  </a:ext>
                </a:extLst>
              </a:tr>
              <a:tr h="131422">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dirty="0">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4"/>
                  </a:ext>
                </a:extLst>
              </a:tr>
              <a:tr h="136598">
                <a:tc>
                  <a:txBody>
                    <a:bodyPr/>
                    <a:lstStyle/>
                    <a:p>
                      <a:pPr algn="l" fontAlgn="b"/>
                      <a:r>
                        <a:rPr lang="en-US" sz="800" b="1" i="0" u="none" strike="noStrike">
                          <a:solidFill>
                            <a:srgbClr val="000000"/>
                          </a:solidFill>
                          <a:effectLst/>
                          <a:latin typeface="Calibri"/>
                        </a:rPr>
                        <a:t>Ending Costs:</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0" i="0" u="none" strike="noStrike">
                          <a:solidFill>
                            <a:srgbClr val="000000"/>
                          </a:solidFill>
                          <a:effectLst/>
                          <a:latin typeface="Calibri"/>
                        </a:rPr>
                        <a:t>DM</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DL</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OH</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6598">
                <a:tc>
                  <a:txBody>
                    <a:bodyPr/>
                    <a:lstStyle/>
                    <a:p>
                      <a:pPr algn="l" fontAlgn="b"/>
                      <a:r>
                        <a:rPr lang="en-US" sz="800" b="0" i="0" u="none" strike="noStrike" dirty="0">
                          <a:solidFill>
                            <a:srgbClr val="000000"/>
                          </a:solidFill>
                          <a:effectLst/>
                          <a:latin typeface="Calibri"/>
                        </a:rPr>
                        <a:t>Transferred </a:t>
                      </a:r>
                      <a:r>
                        <a:rPr lang="en-US" sz="800" b="0" i="0" u="none" strike="noStrike" dirty="0" smtClean="0">
                          <a:solidFill>
                            <a:srgbClr val="000000"/>
                          </a:solidFill>
                          <a:effectLst/>
                          <a:latin typeface="Calibri"/>
                        </a:rPr>
                        <a:t>out E</a:t>
                      </a:r>
                      <a:r>
                        <a:rPr lang="en-US" sz="800" b="0" i="0" u="none" strike="noStrike" baseline="0" dirty="0" smtClean="0">
                          <a:solidFill>
                            <a:srgbClr val="000000"/>
                          </a:solidFill>
                          <a:effectLst/>
                          <a:latin typeface="Calibri"/>
                        </a:rPr>
                        <a:t>UP</a:t>
                      </a:r>
                      <a:endParaRPr lang="en-US" sz="800" b="0" i="0" u="none" strike="noStrike" dirty="0">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370,000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370,000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370,000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36598">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0" i="0" u="none" strike="noStrike">
                          <a:solidFill>
                            <a:srgbClr val="000000"/>
                          </a:solidFill>
                          <a:effectLst/>
                          <a:latin typeface="Calibri"/>
                        </a:rPr>
                        <a:t> x </a:t>
                      </a: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800" b="0" i="0" u="none" strike="noStrike">
                          <a:solidFill>
                            <a:srgbClr val="000000"/>
                          </a:solidFill>
                          <a:effectLst/>
                          <a:latin typeface="Calibri"/>
                        </a:rPr>
                        <a:t> x </a:t>
                      </a: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800" b="0" i="0" u="none" strike="noStrike">
                          <a:solidFill>
                            <a:srgbClr val="000000"/>
                          </a:solidFill>
                          <a:effectLst/>
                          <a:latin typeface="Calibri"/>
                        </a:rPr>
                        <a:t> x </a:t>
                      </a: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7"/>
                  </a:ext>
                </a:extLst>
              </a:tr>
              <a:tr h="204897">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Cost per EUP</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800" b="0" i="0" u="none" strike="noStrike">
                          <a:solidFill>
                            <a:srgbClr val="000000"/>
                          </a:solidFill>
                          <a:effectLst/>
                          <a:latin typeface="Calibri"/>
                        </a:rPr>
                        <a:t>                      2.30 </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0.90 </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42289">
                <a:tc gridSpan="2">
                  <a:txBody>
                    <a:bodyPr/>
                    <a:lstStyle/>
                    <a:p>
                      <a:pPr algn="l" fontAlgn="b"/>
                      <a:r>
                        <a:rPr lang="en-US" sz="800" b="0" i="0" u="none" strike="noStrike">
                          <a:solidFill>
                            <a:srgbClr val="000000"/>
                          </a:solidFill>
                          <a:effectLst/>
                          <a:latin typeface="Calibri"/>
                        </a:rPr>
                        <a:t>Total Costs Transferred out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algn="l" fontAlgn="b"/>
                      <a:endParaRPr lang="en-US" sz="800" b="0" i="0" u="none" strike="noStrike" dirty="0">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Calibri"/>
                        </a:rPr>
                        <a:t>=</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800" b="0" i="0" u="none" strike="noStrike">
                          <a:solidFill>
                            <a:srgbClr val="000000"/>
                          </a:solidFill>
                          <a:effectLst/>
                          <a:latin typeface="Calibri"/>
                        </a:rPr>
                        <a:t>                851,000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333,000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16280">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0"/>
                  </a:ext>
                </a:extLst>
              </a:tr>
              <a:tr h="136598">
                <a:tc>
                  <a:txBody>
                    <a:bodyPr/>
                    <a:lstStyle/>
                    <a:p>
                      <a:pPr algn="l" fontAlgn="b"/>
                      <a:r>
                        <a:rPr lang="en-US" sz="800" b="0" i="0" u="none" strike="noStrike" dirty="0">
                          <a:solidFill>
                            <a:srgbClr val="000000"/>
                          </a:solidFill>
                          <a:effectLst/>
                          <a:latin typeface="Calibri"/>
                        </a:rPr>
                        <a:t>Ending </a:t>
                      </a:r>
                      <a:r>
                        <a:rPr lang="en-US" sz="800" b="0" i="0" u="none" strike="noStrike" dirty="0" smtClean="0">
                          <a:solidFill>
                            <a:srgbClr val="000000"/>
                          </a:solidFill>
                          <a:effectLst/>
                          <a:latin typeface="Calibri"/>
                        </a:rPr>
                        <a:t>WIP EUP</a:t>
                      </a:r>
                      <a:endParaRPr lang="en-US" sz="800" b="0" i="0" u="none" strike="noStrike" dirty="0">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a:noFill/>
                    </a:lnT>
                    <a:lnB>
                      <a:noFill/>
                    </a:lnB>
                  </a:tcPr>
                </a:tc>
                <a:extLst>
                  <a:ext uri="{0D108BD9-81ED-4DB2-BD59-A6C34878D82A}">
                    <a16:rowId xmlns:a16="http://schemas.microsoft.com/office/drawing/2014/main" val="10011"/>
                  </a:ext>
                </a:extLst>
              </a:tr>
              <a:tr h="136598">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0" i="0" u="none" strike="noStrike">
                          <a:solidFill>
                            <a:srgbClr val="000000"/>
                          </a:solidFill>
                          <a:effectLst/>
                          <a:latin typeface="Calibri"/>
                        </a:rPr>
                        <a:t> x </a:t>
                      </a:r>
                    </a:p>
                  </a:txBody>
                  <a:tcPr marL="10119" marR="10119" marT="5692" marB="0" anchor="b">
                    <a:lnL>
                      <a:noFill/>
                    </a:lnL>
                    <a:lnR>
                      <a:noFill/>
                    </a:lnR>
                    <a:lnT>
                      <a:noFill/>
                    </a:lnT>
                    <a:lnB>
                      <a:noFill/>
                    </a:lnB>
                  </a:tcPr>
                </a:tc>
                <a:tc>
                  <a:txBody>
                    <a:bodyPr/>
                    <a:lstStyle/>
                    <a:p>
                      <a:pPr algn="ctr" fontAlgn="b"/>
                      <a:r>
                        <a:rPr lang="en-US" sz="800" b="0" i="0" u="none" strike="noStrike">
                          <a:solidFill>
                            <a:srgbClr val="000000"/>
                          </a:solidFill>
                          <a:effectLst/>
                          <a:latin typeface="Calibri"/>
                        </a:rPr>
                        <a:t> x </a:t>
                      </a:r>
                    </a:p>
                  </a:txBody>
                  <a:tcPr marL="10119" marR="10119" marT="5692" marB="0" anchor="b">
                    <a:lnL>
                      <a:noFill/>
                    </a:lnL>
                    <a:lnR>
                      <a:noFill/>
                    </a:lnR>
                    <a:lnT>
                      <a:noFill/>
                    </a:lnT>
                    <a:lnB>
                      <a:noFill/>
                    </a:lnB>
                  </a:tcPr>
                </a:tc>
                <a:tc>
                  <a:txBody>
                    <a:bodyPr/>
                    <a:lstStyle/>
                    <a:p>
                      <a:pPr algn="ctr" fontAlgn="b"/>
                      <a:r>
                        <a:rPr lang="en-US" sz="800" b="0" i="0" u="none" strike="noStrike">
                          <a:solidFill>
                            <a:srgbClr val="000000"/>
                          </a:solidFill>
                          <a:effectLst/>
                          <a:latin typeface="Calibri"/>
                        </a:rPr>
                        <a:t> x </a:t>
                      </a:r>
                    </a:p>
                  </a:txBody>
                  <a:tcPr marL="10119" marR="10119" marT="5692" marB="0" anchor="b">
                    <a:lnL>
                      <a:noFill/>
                    </a:lnL>
                    <a:lnR>
                      <a:noFill/>
                    </a:lnR>
                    <a:lnT>
                      <a:noFill/>
                    </a:lnT>
                    <a:lnB>
                      <a:noFill/>
                    </a:lnB>
                  </a:tcPr>
                </a:tc>
                <a:extLst>
                  <a:ext uri="{0D108BD9-81ED-4DB2-BD59-A6C34878D82A}">
                    <a16:rowId xmlns:a16="http://schemas.microsoft.com/office/drawing/2014/main" val="10012"/>
                  </a:ext>
                </a:extLst>
              </a:tr>
              <a:tr h="204897">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Cost per EUP</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142289">
                <a:tc gridSpan="2">
                  <a:txBody>
                    <a:bodyPr/>
                    <a:lstStyle/>
                    <a:p>
                      <a:pPr algn="l" fontAlgn="b"/>
                      <a:r>
                        <a:rPr lang="en-US" sz="800" b="0" i="0" u="none" strike="noStrike">
                          <a:solidFill>
                            <a:srgbClr val="000000"/>
                          </a:solidFill>
                          <a:effectLst/>
                          <a:latin typeface="Calibri"/>
                        </a:rPr>
                        <a:t>Total Costs Ending WIP</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algn="l" fontAlgn="b"/>
                      <a:endParaRPr lang="en-US" sz="800" b="0" i="0" u="none" strike="noStrike" dirty="0">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Calibri"/>
                        </a:rPr>
                        <a:t>=</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142289">
                <a:tc gridSpan="2">
                  <a:txBody>
                    <a:bodyPr/>
                    <a:lstStyle/>
                    <a:p>
                      <a:pPr algn="l" fontAlgn="b"/>
                      <a:r>
                        <a:rPr lang="en-US" sz="800" b="0" i="0" u="none" strike="noStrike">
                          <a:solidFill>
                            <a:srgbClr val="000000"/>
                          </a:solidFill>
                          <a:effectLst/>
                          <a:latin typeface="Calibri"/>
                        </a:rPr>
                        <a:t>Total costs accounted for</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endParaRPr lang="en-US" sz="800" b="0" i="0" u="none" strike="noStrike" dirty="0">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5"/>
                  </a:ext>
                </a:extLst>
              </a:tr>
            </a:tbl>
          </a:graphicData>
        </a:graphic>
      </p:graphicFrame>
      <p:cxnSp>
        <p:nvCxnSpPr>
          <p:cNvPr id="5" name="Straight Arrow Connector 4"/>
          <p:cNvCxnSpPr/>
          <p:nvPr/>
        </p:nvCxnSpPr>
        <p:spPr>
          <a:xfrm flipH="1">
            <a:off x="7010400" y="2914650"/>
            <a:ext cx="101600" cy="10287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274002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000" dirty="0" smtClean="0"/>
              <a:t>To Calculate the General Ledger Value per EUP </a:t>
            </a:r>
            <a:br>
              <a:rPr lang="en-US" sz="1000" dirty="0" smtClean="0"/>
            </a:br>
            <a:r>
              <a:rPr lang="en-US" sz="1000" dirty="0" smtClean="0"/>
              <a:t>for Units Transferred out  and EWIP</a:t>
            </a:r>
            <a:br>
              <a:rPr lang="en-US" sz="1000" dirty="0" smtClean="0"/>
            </a:br>
            <a:r>
              <a:rPr lang="en-US" sz="1000" dirty="0" smtClean="0"/>
              <a:t>The Total costs of Transferred units and EWIP</a:t>
            </a:r>
            <a:br>
              <a:rPr lang="en-US" sz="1000" dirty="0" smtClean="0"/>
            </a:br>
            <a:r>
              <a:rPr lang="en-US" sz="1000" dirty="0" smtClean="0"/>
              <a:t>should equal The total costs of BWIP and added costs</a:t>
            </a:r>
            <a:br>
              <a:rPr lang="en-US" sz="1000" dirty="0" smtClean="0"/>
            </a:br>
            <a:r>
              <a:rPr lang="en-US" sz="1000" dirty="0" smtClean="0"/>
              <a:t>(Cost Reconciliation)</a:t>
            </a:r>
            <a:endParaRPr lang="en-US" sz="1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4508509"/>
              </p:ext>
            </p:extLst>
          </p:nvPr>
        </p:nvGraphicFramePr>
        <p:xfrm>
          <a:off x="457200" y="2649784"/>
          <a:ext cx="8229601" cy="2578801"/>
        </p:xfrm>
        <a:graphic>
          <a:graphicData uri="http://schemas.openxmlformats.org/drawingml/2006/table">
            <a:tbl>
              <a:tblPr/>
              <a:tblGrid>
                <a:gridCol w="1433435">
                  <a:extLst>
                    <a:ext uri="{9D8B030D-6E8A-4147-A177-3AD203B41FA5}">
                      <a16:colId xmlns:a16="http://schemas.microsoft.com/office/drawing/2014/main" val="20000"/>
                    </a:ext>
                  </a:extLst>
                </a:gridCol>
                <a:gridCol w="809469">
                  <a:extLst>
                    <a:ext uri="{9D8B030D-6E8A-4147-A177-3AD203B41FA5}">
                      <a16:colId xmlns:a16="http://schemas.microsoft.com/office/drawing/2014/main" val="20001"/>
                    </a:ext>
                  </a:extLst>
                </a:gridCol>
                <a:gridCol w="1349115">
                  <a:extLst>
                    <a:ext uri="{9D8B030D-6E8A-4147-A177-3AD203B41FA5}">
                      <a16:colId xmlns:a16="http://schemas.microsoft.com/office/drawing/2014/main" val="20002"/>
                    </a:ext>
                  </a:extLst>
                </a:gridCol>
                <a:gridCol w="590237">
                  <a:extLst>
                    <a:ext uri="{9D8B030D-6E8A-4147-A177-3AD203B41FA5}">
                      <a16:colId xmlns:a16="http://schemas.microsoft.com/office/drawing/2014/main" val="20003"/>
                    </a:ext>
                  </a:extLst>
                </a:gridCol>
                <a:gridCol w="1349115">
                  <a:extLst>
                    <a:ext uri="{9D8B030D-6E8A-4147-A177-3AD203B41FA5}">
                      <a16:colId xmlns:a16="http://schemas.microsoft.com/office/drawing/2014/main" val="20004"/>
                    </a:ext>
                  </a:extLst>
                </a:gridCol>
                <a:gridCol w="1349115">
                  <a:extLst>
                    <a:ext uri="{9D8B030D-6E8A-4147-A177-3AD203B41FA5}">
                      <a16:colId xmlns:a16="http://schemas.microsoft.com/office/drawing/2014/main" val="20005"/>
                    </a:ext>
                  </a:extLst>
                </a:gridCol>
                <a:gridCol w="1349115">
                  <a:extLst>
                    <a:ext uri="{9D8B030D-6E8A-4147-A177-3AD203B41FA5}">
                      <a16:colId xmlns:a16="http://schemas.microsoft.com/office/drawing/2014/main" val="20006"/>
                    </a:ext>
                  </a:extLst>
                </a:gridCol>
              </a:tblGrid>
              <a:tr h="250430">
                <a:tc>
                  <a:txBody>
                    <a:bodyPr/>
                    <a:lstStyle/>
                    <a:p>
                      <a:pPr algn="l" fontAlgn="b"/>
                      <a:r>
                        <a:rPr lang="en-US" sz="800" b="0" i="0" u="none" strike="noStrike" dirty="0">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600" b="0" i="0" u="none" strike="noStrike">
                          <a:solidFill>
                            <a:srgbClr val="000000"/>
                          </a:solidFill>
                          <a:effectLst/>
                          <a:latin typeface="Calibri"/>
                        </a:rPr>
                        <a:t>Cost per EUP</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800" b="0" i="0" u="none" strike="noStrike">
                          <a:solidFill>
                            <a:srgbClr val="000000"/>
                          </a:solidFill>
                          <a:effectLst/>
                          <a:latin typeface="Calibri"/>
                        </a:rPr>
                        <a:t>                      2.30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0.90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1.80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42289">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136598">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82131">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3">
                  <a:txBody>
                    <a:bodyPr/>
                    <a:lstStyle/>
                    <a:p>
                      <a:pPr algn="ctr" fontAlgn="ctr"/>
                      <a:r>
                        <a:rPr lang="en-US" sz="800" b="0" i="0" u="none" strike="noStrike" dirty="0">
                          <a:solidFill>
                            <a:srgbClr val="000000"/>
                          </a:solidFill>
                          <a:effectLst/>
                          <a:latin typeface="Calibri"/>
                        </a:rPr>
                        <a:t>Value per Equivalent Unit of Production</a:t>
                      </a:r>
                    </a:p>
                  </a:txBody>
                  <a:tcPr marL="10119" marR="10119" marT="5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3"/>
                  </a:ext>
                </a:extLst>
              </a:tr>
              <a:tr h="131422">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dirty="0">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4"/>
                  </a:ext>
                </a:extLst>
              </a:tr>
              <a:tr h="136598">
                <a:tc>
                  <a:txBody>
                    <a:bodyPr/>
                    <a:lstStyle/>
                    <a:p>
                      <a:pPr algn="l" fontAlgn="b"/>
                      <a:r>
                        <a:rPr lang="en-US" sz="800" b="1" i="0" u="none" strike="noStrike">
                          <a:solidFill>
                            <a:srgbClr val="000000"/>
                          </a:solidFill>
                          <a:effectLst/>
                          <a:latin typeface="Calibri"/>
                        </a:rPr>
                        <a:t>Ending Costs:</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0" i="0" u="none" strike="noStrike">
                          <a:solidFill>
                            <a:srgbClr val="000000"/>
                          </a:solidFill>
                          <a:effectLst/>
                          <a:latin typeface="Calibri"/>
                        </a:rPr>
                        <a:t>DM</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DL</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OH</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6598">
                <a:tc>
                  <a:txBody>
                    <a:bodyPr/>
                    <a:lstStyle/>
                    <a:p>
                      <a:pPr algn="l" fontAlgn="b"/>
                      <a:r>
                        <a:rPr lang="en-US" sz="800" b="0" i="0" u="none" strike="noStrike" dirty="0">
                          <a:solidFill>
                            <a:srgbClr val="000000"/>
                          </a:solidFill>
                          <a:effectLst/>
                          <a:latin typeface="Calibri"/>
                        </a:rPr>
                        <a:t>Transferred </a:t>
                      </a:r>
                      <a:r>
                        <a:rPr lang="en-US" sz="800" b="0" i="0" u="none" strike="noStrike" dirty="0" smtClean="0">
                          <a:solidFill>
                            <a:srgbClr val="000000"/>
                          </a:solidFill>
                          <a:effectLst/>
                          <a:latin typeface="Calibri"/>
                        </a:rPr>
                        <a:t>out E</a:t>
                      </a:r>
                      <a:r>
                        <a:rPr lang="en-US" sz="800" b="0" i="0" u="none" strike="noStrike" baseline="0" dirty="0" smtClean="0">
                          <a:solidFill>
                            <a:srgbClr val="000000"/>
                          </a:solidFill>
                          <a:effectLst/>
                          <a:latin typeface="Calibri"/>
                        </a:rPr>
                        <a:t>UP</a:t>
                      </a:r>
                      <a:endParaRPr lang="en-US" sz="800" b="0" i="0" u="none" strike="noStrike" dirty="0">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370,000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370,000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370,000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36598">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0" i="0" u="none" strike="noStrike">
                          <a:solidFill>
                            <a:srgbClr val="000000"/>
                          </a:solidFill>
                          <a:effectLst/>
                          <a:latin typeface="Calibri"/>
                        </a:rPr>
                        <a:t> x </a:t>
                      </a: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800" b="0" i="0" u="none" strike="noStrike">
                          <a:solidFill>
                            <a:srgbClr val="000000"/>
                          </a:solidFill>
                          <a:effectLst/>
                          <a:latin typeface="Calibri"/>
                        </a:rPr>
                        <a:t> x </a:t>
                      </a: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800" b="0" i="0" u="none" strike="noStrike">
                          <a:solidFill>
                            <a:srgbClr val="000000"/>
                          </a:solidFill>
                          <a:effectLst/>
                          <a:latin typeface="Calibri"/>
                        </a:rPr>
                        <a:t> x </a:t>
                      </a: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7"/>
                  </a:ext>
                </a:extLst>
              </a:tr>
              <a:tr h="204897">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Cost per EUP</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800" b="0" i="0" u="none" strike="noStrike">
                          <a:solidFill>
                            <a:srgbClr val="000000"/>
                          </a:solidFill>
                          <a:effectLst/>
                          <a:latin typeface="Calibri"/>
                        </a:rPr>
                        <a:t>                      2.30 </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0.90 </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1.80 </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42289">
                <a:tc gridSpan="2">
                  <a:txBody>
                    <a:bodyPr/>
                    <a:lstStyle/>
                    <a:p>
                      <a:pPr algn="l" fontAlgn="b"/>
                      <a:r>
                        <a:rPr lang="en-US" sz="800" b="0" i="0" u="none" strike="noStrike">
                          <a:solidFill>
                            <a:srgbClr val="000000"/>
                          </a:solidFill>
                          <a:effectLst/>
                          <a:latin typeface="Calibri"/>
                        </a:rPr>
                        <a:t>Total Costs Transferred out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algn="l" fontAlgn="b"/>
                      <a:endParaRPr lang="en-US" sz="800" b="0" i="0" u="none" strike="noStrike" dirty="0">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Calibri"/>
                        </a:rPr>
                        <a:t>=</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800" b="0" i="0" u="none" strike="noStrike">
                          <a:solidFill>
                            <a:srgbClr val="000000"/>
                          </a:solidFill>
                          <a:effectLst/>
                          <a:latin typeface="Calibri"/>
                        </a:rPr>
                        <a:t>                851,000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333,000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666,000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16280">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0"/>
                  </a:ext>
                </a:extLst>
              </a:tr>
              <a:tr h="136598">
                <a:tc>
                  <a:txBody>
                    <a:bodyPr/>
                    <a:lstStyle/>
                    <a:p>
                      <a:pPr algn="l" fontAlgn="b"/>
                      <a:r>
                        <a:rPr lang="en-US" sz="800" b="0" i="0" u="none" strike="noStrike" dirty="0">
                          <a:solidFill>
                            <a:srgbClr val="000000"/>
                          </a:solidFill>
                          <a:effectLst/>
                          <a:latin typeface="Calibri"/>
                        </a:rPr>
                        <a:t>Ending </a:t>
                      </a:r>
                      <a:r>
                        <a:rPr lang="en-US" sz="800" b="0" i="0" u="none" strike="noStrike" dirty="0" smtClean="0">
                          <a:solidFill>
                            <a:srgbClr val="000000"/>
                          </a:solidFill>
                          <a:effectLst/>
                          <a:latin typeface="Calibri"/>
                        </a:rPr>
                        <a:t>WIP EUP</a:t>
                      </a:r>
                      <a:endParaRPr lang="en-US" sz="800" b="0" i="0" u="none" strike="noStrike" dirty="0">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a:noFill/>
                    </a:lnT>
                    <a:lnB>
                      <a:noFill/>
                    </a:lnB>
                  </a:tcPr>
                </a:tc>
                <a:extLst>
                  <a:ext uri="{0D108BD9-81ED-4DB2-BD59-A6C34878D82A}">
                    <a16:rowId xmlns:a16="http://schemas.microsoft.com/office/drawing/2014/main" val="10011"/>
                  </a:ext>
                </a:extLst>
              </a:tr>
              <a:tr h="136598">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0" i="0" u="none" strike="noStrike">
                          <a:solidFill>
                            <a:srgbClr val="000000"/>
                          </a:solidFill>
                          <a:effectLst/>
                          <a:latin typeface="Calibri"/>
                        </a:rPr>
                        <a:t> x </a:t>
                      </a:r>
                    </a:p>
                  </a:txBody>
                  <a:tcPr marL="10119" marR="10119" marT="5692" marB="0" anchor="b">
                    <a:lnL>
                      <a:noFill/>
                    </a:lnL>
                    <a:lnR>
                      <a:noFill/>
                    </a:lnR>
                    <a:lnT>
                      <a:noFill/>
                    </a:lnT>
                    <a:lnB>
                      <a:noFill/>
                    </a:lnB>
                  </a:tcPr>
                </a:tc>
                <a:tc>
                  <a:txBody>
                    <a:bodyPr/>
                    <a:lstStyle/>
                    <a:p>
                      <a:pPr algn="ctr" fontAlgn="b"/>
                      <a:r>
                        <a:rPr lang="en-US" sz="800" b="0" i="0" u="none" strike="noStrike">
                          <a:solidFill>
                            <a:srgbClr val="000000"/>
                          </a:solidFill>
                          <a:effectLst/>
                          <a:latin typeface="Calibri"/>
                        </a:rPr>
                        <a:t> x </a:t>
                      </a:r>
                    </a:p>
                  </a:txBody>
                  <a:tcPr marL="10119" marR="10119" marT="5692" marB="0" anchor="b">
                    <a:lnL>
                      <a:noFill/>
                    </a:lnL>
                    <a:lnR>
                      <a:noFill/>
                    </a:lnR>
                    <a:lnT>
                      <a:noFill/>
                    </a:lnT>
                    <a:lnB>
                      <a:noFill/>
                    </a:lnB>
                  </a:tcPr>
                </a:tc>
                <a:tc>
                  <a:txBody>
                    <a:bodyPr/>
                    <a:lstStyle/>
                    <a:p>
                      <a:pPr algn="ctr" fontAlgn="b"/>
                      <a:r>
                        <a:rPr lang="en-US" sz="800" b="0" i="0" u="none" strike="noStrike">
                          <a:solidFill>
                            <a:srgbClr val="000000"/>
                          </a:solidFill>
                          <a:effectLst/>
                          <a:latin typeface="Calibri"/>
                        </a:rPr>
                        <a:t> x </a:t>
                      </a:r>
                    </a:p>
                  </a:txBody>
                  <a:tcPr marL="10119" marR="10119" marT="5692" marB="0" anchor="b">
                    <a:lnL>
                      <a:noFill/>
                    </a:lnL>
                    <a:lnR>
                      <a:noFill/>
                    </a:lnR>
                    <a:lnT>
                      <a:noFill/>
                    </a:lnT>
                    <a:lnB>
                      <a:noFill/>
                    </a:lnB>
                  </a:tcPr>
                </a:tc>
                <a:extLst>
                  <a:ext uri="{0D108BD9-81ED-4DB2-BD59-A6C34878D82A}">
                    <a16:rowId xmlns:a16="http://schemas.microsoft.com/office/drawing/2014/main" val="10012"/>
                  </a:ext>
                </a:extLst>
              </a:tr>
              <a:tr h="204897">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Cost per EUP</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142289">
                <a:tc gridSpan="2">
                  <a:txBody>
                    <a:bodyPr/>
                    <a:lstStyle/>
                    <a:p>
                      <a:pPr algn="l" fontAlgn="b"/>
                      <a:r>
                        <a:rPr lang="en-US" sz="800" b="0" i="0" u="none" strike="noStrike">
                          <a:solidFill>
                            <a:srgbClr val="000000"/>
                          </a:solidFill>
                          <a:effectLst/>
                          <a:latin typeface="Calibri"/>
                        </a:rPr>
                        <a:t>Total Costs Ending WIP</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algn="l" fontAlgn="b"/>
                      <a:endParaRPr lang="en-US" sz="800" b="0" i="0" u="none" strike="noStrike" dirty="0">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Calibri"/>
                        </a:rPr>
                        <a:t>=</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142289">
                <a:tc gridSpan="2">
                  <a:txBody>
                    <a:bodyPr/>
                    <a:lstStyle/>
                    <a:p>
                      <a:pPr algn="l" fontAlgn="b"/>
                      <a:r>
                        <a:rPr lang="en-US" sz="800" b="0" i="0" u="none" strike="noStrike">
                          <a:solidFill>
                            <a:srgbClr val="000000"/>
                          </a:solidFill>
                          <a:effectLst/>
                          <a:latin typeface="Calibri"/>
                        </a:rPr>
                        <a:t>Total costs accounted for</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endParaRPr lang="en-US" sz="800" b="0" i="0" u="none" strike="noStrike" dirty="0">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5"/>
                  </a:ext>
                </a:extLst>
              </a:tr>
            </a:tbl>
          </a:graphicData>
        </a:graphic>
      </p:graphicFrame>
      <p:cxnSp>
        <p:nvCxnSpPr>
          <p:cNvPr id="5" name="Straight Arrow Connector 4"/>
          <p:cNvCxnSpPr/>
          <p:nvPr/>
        </p:nvCxnSpPr>
        <p:spPr>
          <a:xfrm>
            <a:off x="8432800" y="3028950"/>
            <a:ext cx="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487935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000" dirty="0" smtClean="0"/>
              <a:t>To Calculate the General Ledger Value per EUP </a:t>
            </a:r>
            <a:br>
              <a:rPr lang="en-US" sz="1000" dirty="0" smtClean="0"/>
            </a:br>
            <a:r>
              <a:rPr lang="en-US" sz="1000" dirty="0" smtClean="0"/>
              <a:t>for Units Transferred out  and EWIP</a:t>
            </a:r>
            <a:br>
              <a:rPr lang="en-US" sz="1000" dirty="0" smtClean="0"/>
            </a:br>
            <a:r>
              <a:rPr lang="en-US" sz="1000" dirty="0" smtClean="0"/>
              <a:t>The Total costs of Transferred units and EWIP</a:t>
            </a:r>
            <a:br>
              <a:rPr lang="en-US" sz="1000" dirty="0" smtClean="0"/>
            </a:br>
            <a:r>
              <a:rPr lang="en-US" sz="1000" dirty="0" smtClean="0"/>
              <a:t>should equal The total costs of BWIP and added costs</a:t>
            </a:r>
            <a:br>
              <a:rPr lang="en-US" sz="1000" dirty="0" smtClean="0"/>
            </a:br>
            <a:r>
              <a:rPr lang="en-US" sz="1000" dirty="0" smtClean="0"/>
              <a:t>(Cost Reconciliation)</a:t>
            </a:r>
            <a:endParaRPr lang="en-US" sz="1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847936"/>
              </p:ext>
            </p:extLst>
          </p:nvPr>
        </p:nvGraphicFramePr>
        <p:xfrm>
          <a:off x="457200" y="2649784"/>
          <a:ext cx="8229601" cy="2578801"/>
        </p:xfrm>
        <a:graphic>
          <a:graphicData uri="http://schemas.openxmlformats.org/drawingml/2006/table">
            <a:tbl>
              <a:tblPr/>
              <a:tblGrid>
                <a:gridCol w="1433435">
                  <a:extLst>
                    <a:ext uri="{9D8B030D-6E8A-4147-A177-3AD203B41FA5}">
                      <a16:colId xmlns:a16="http://schemas.microsoft.com/office/drawing/2014/main" val="20000"/>
                    </a:ext>
                  </a:extLst>
                </a:gridCol>
                <a:gridCol w="809469">
                  <a:extLst>
                    <a:ext uri="{9D8B030D-6E8A-4147-A177-3AD203B41FA5}">
                      <a16:colId xmlns:a16="http://schemas.microsoft.com/office/drawing/2014/main" val="20001"/>
                    </a:ext>
                  </a:extLst>
                </a:gridCol>
                <a:gridCol w="1349115">
                  <a:extLst>
                    <a:ext uri="{9D8B030D-6E8A-4147-A177-3AD203B41FA5}">
                      <a16:colId xmlns:a16="http://schemas.microsoft.com/office/drawing/2014/main" val="20002"/>
                    </a:ext>
                  </a:extLst>
                </a:gridCol>
                <a:gridCol w="590237">
                  <a:extLst>
                    <a:ext uri="{9D8B030D-6E8A-4147-A177-3AD203B41FA5}">
                      <a16:colId xmlns:a16="http://schemas.microsoft.com/office/drawing/2014/main" val="20003"/>
                    </a:ext>
                  </a:extLst>
                </a:gridCol>
                <a:gridCol w="1349115">
                  <a:extLst>
                    <a:ext uri="{9D8B030D-6E8A-4147-A177-3AD203B41FA5}">
                      <a16:colId xmlns:a16="http://schemas.microsoft.com/office/drawing/2014/main" val="20004"/>
                    </a:ext>
                  </a:extLst>
                </a:gridCol>
                <a:gridCol w="1349115">
                  <a:extLst>
                    <a:ext uri="{9D8B030D-6E8A-4147-A177-3AD203B41FA5}">
                      <a16:colId xmlns:a16="http://schemas.microsoft.com/office/drawing/2014/main" val="20005"/>
                    </a:ext>
                  </a:extLst>
                </a:gridCol>
                <a:gridCol w="1349115">
                  <a:extLst>
                    <a:ext uri="{9D8B030D-6E8A-4147-A177-3AD203B41FA5}">
                      <a16:colId xmlns:a16="http://schemas.microsoft.com/office/drawing/2014/main" val="20006"/>
                    </a:ext>
                  </a:extLst>
                </a:gridCol>
              </a:tblGrid>
              <a:tr h="250430">
                <a:tc>
                  <a:txBody>
                    <a:bodyPr/>
                    <a:lstStyle/>
                    <a:p>
                      <a:pPr algn="l" fontAlgn="b"/>
                      <a:r>
                        <a:rPr lang="en-US" sz="800" b="0" i="0" u="none" strike="noStrike" dirty="0">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600" b="0" i="0" u="none" strike="noStrike">
                          <a:solidFill>
                            <a:srgbClr val="000000"/>
                          </a:solidFill>
                          <a:effectLst/>
                          <a:latin typeface="Calibri"/>
                        </a:rPr>
                        <a:t>Cost per EUP</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800" b="0" i="0" u="none" strike="noStrike">
                          <a:solidFill>
                            <a:srgbClr val="000000"/>
                          </a:solidFill>
                          <a:effectLst/>
                          <a:latin typeface="Calibri"/>
                        </a:rPr>
                        <a:t>                      2.30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0.90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1.80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42289">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136598">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82131">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3">
                  <a:txBody>
                    <a:bodyPr/>
                    <a:lstStyle/>
                    <a:p>
                      <a:pPr algn="ctr" fontAlgn="ctr"/>
                      <a:r>
                        <a:rPr lang="en-US" sz="800" b="0" i="0" u="none" strike="noStrike">
                          <a:solidFill>
                            <a:srgbClr val="000000"/>
                          </a:solidFill>
                          <a:effectLst/>
                          <a:latin typeface="Calibri"/>
                        </a:rPr>
                        <a:t>Value per Equivalent Unit of Production</a:t>
                      </a:r>
                    </a:p>
                  </a:txBody>
                  <a:tcPr marL="10119" marR="10119" marT="5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3"/>
                  </a:ext>
                </a:extLst>
              </a:tr>
              <a:tr h="131422">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dirty="0">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4"/>
                  </a:ext>
                </a:extLst>
              </a:tr>
              <a:tr h="136598">
                <a:tc>
                  <a:txBody>
                    <a:bodyPr/>
                    <a:lstStyle/>
                    <a:p>
                      <a:pPr algn="l" fontAlgn="b"/>
                      <a:r>
                        <a:rPr lang="en-US" sz="800" b="1" i="0" u="none" strike="noStrike">
                          <a:solidFill>
                            <a:srgbClr val="000000"/>
                          </a:solidFill>
                          <a:effectLst/>
                          <a:latin typeface="Calibri"/>
                        </a:rPr>
                        <a:t>Ending Costs:</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0" i="0" u="none" strike="noStrike">
                          <a:solidFill>
                            <a:srgbClr val="000000"/>
                          </a:solidFill>
                          <a:effectLst/>
                          <a:latin typeface="Calibri"/>
                        </a:rPr>
                        <a:t>DM</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DL</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OH</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6598">
                <a:tc>
                  <a:txBody>
                    <a:bodyPr/>
                    <a:lstStyle/>
                    <a:p>
                      <a:pPr algn="l" fontAlgn="b"/>
                      <a:r>
                        <a:rPr lang="en-US" sz="800" b="0" i="0" u="none" strike="noStrike" dirty="0">
                          <a:solidFill>
                            <a:srgbClr val="000000"/>
                          </a:solidFill>
                          <a:effectLst/>
                          <a:latin typeface="Calibri"/>
                        </a:rPr>
                        <a:t>Transferred </a:t>
                      </a:r>
                      <a:r>
                        <a:rPr lang="en-US" sz="800" b="0" i="0" u="none" strike="noStrike" dirty="0" smtClean="0">
                          <a:solidFill>
                            <a:srgbClr val="000000"/>
                          </a:solidFill>
                          <a:effectLst/>
                          <a:latin typeface="Calibri"/>
                        </a:rPr>
                        <a:t>out E</a:t>
                      </a:r>
                      <a:r>
                        <a:rPr lang="en-US" sz="800" b="0" i="0" u="none" strike="noStrike" baseline="0" dirty="0" smtClean="0">
                          <a:solidFill>
                            <a:srgbClr val="000000"/>
                          </a:solidFill>
                          <a:effectLst/>
                          <a:latin typeface="Calibri"/>
                        </a:rPr>
                        <a:t>UP</a:t>
                      </a:r>
                      <a:endParaRPr lang="en-US" sz="800" b="0" i="0" u="none" strike="noStrike" dirty="0">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370,000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370,000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370,000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36598">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0" i="0" u="none" strike="noStrike">
                          <a:solidFill>
                            <a:srgbClr val="000000"/>
                          </a:solidFill>
                          <a:effectLst/>
                          <a:latin typeface="Calibri"/>
                        </a:rPr>
                        <a:t> x </a:t>
                      </a: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800" b="0" i="0" u="none" strike="noStrike">
                          <a:solidFill>
                            <a:srgbClr val="000000"/>
                          </a:solidFill>
                          <a:effectLst/>
                          <a:latin typeface="Calibri"/>
                        </a:rPr>
                        <a:t> x </a:t>
                      </a: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800" b="0" i="0" u="none" strike="noStrike">
                          <a:solidFill>
                            <a:srgbClr val="000000"/>
                          </a:solidFill>
                          <a:effectLst/>
                          <a:latin typeface="Calibri"/>
                        </a:rPr>
                        <a:t> x </a:t>
                      </a: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7"/>
                  </a:ext>
                </a:extLst>
              </a:tr>
              <a:tr h="204897">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Cost per EUP</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800" b="0" i="0" u="none" strike="noStrike">
                          <a:solidFill>
                            <a:srgbClr val="000000"/>
                          </a:solidFill>
                          <a:effectLst/>
                          <a:latin typeface="Calibri"/>
                        </a:rPr>
                        <a:t>                      2.30 </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0.90 </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1.80 </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42289">
                <a:tc gridSpan="2">
                  <a:txBody>
                    <a:bodyPr/>
                    <a:lstStyle/>
                    <a:p>
                      <a:pPr algn="l" fontAlgn="b"/>
                      <a:r>
                        <a:rPr lang="en-US" sz="800" b="0" i="0" u="none" strike="noStrike">
                          <a:solidFill>
                            <a:srgbClr val="000000"/>
                          </a:solidFill>
                          <a:effectLst/>
                          <a:latin typeface="Calibri"/>
                        </a:rPr>
                        <a:t>Total Costs Transferred out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algn="l" fontAlgn="b"/>
                      <a:r>
                        <a:rPr lang="en-US" sz="800" b="0" i="0" u="none" strike="noStrike">
                          <a:solidFill>
                            <a:srgbClr val="000000"/>
                          </a:solidFill>
                          <a:effectLst/>
                          <a:latin typeface="Calibri"/>
                        </a:rPr>
                        <a:t>            1,850,000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Calibri"/>
                        </a:rPr>
                        <a:t>=</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800" b="0" i="0" u="none" strike="noStrike">
                          <a:solidFill>
                            <a:srgbClr val="000000"/>
                          </a:solidFill>
                          <a:effectLst/>
                          <a:latin typeface="Calibri"/>
                        </a:rPr>
                        <a:t>                851,000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333,000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666,000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16280">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0"/>
                  </a:ext>
                </a:extLst>
              </a:tr>
              <a:tr h="136598">
                <a:tc>
                  <a:txBody>
                    <a:bodyPr/>
                    <a:lstStyle/>
                    <a:p>
                      <a:pPr algn="l" fontAlgn="b"/>
                      <a:r>
                        <a:rPr lang="en-US" sz="800" b="0" i="0" u="none" strike="noStrike" dirty="0">
                          <a:solidFill>
                            <a:srgbClr val="000000"/>
                          </a:solidFill>
                          <a:effectLst/>
                          <a:latin typeface="Calibri"/>
                        </a:rPr>
                        <a:t>Ending </a:t>
                      </a:r>
                      <a:r>
                        <a:rPr lang="en-US" sz="800" b="0" i="0" u="none" strike="noStrike" dirty="0" smtClean="0">
                          <a:solidFill>
                            <a:srgbClr val="000000"/>
                          </a:solidFill>
                          <a:effectLst/>
                          <a:latin typeface="Calibri"/>
                        </a:rPr>
                        <a:t>WIP EUP</a:t>
                      </a:r>
                      <a:endParaRPr lang="en-US" sz="800" b="0" i="0" u="none" strike="noStrike" dirty="0">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a:noFill/>
                    </a:lnT>
                    <a:lnB>
                      <a:noFill/>
                    </a:lnB>
                  </a:tcPr>
                </a:tc>
                <a:extLst>
                  <a:ext uri="{0D108BD9-81ED-4DB2-BD59-A6C34878D82A}">
                    <a16:rowId xmlns:a16="http://schemas.microsoft.com/office/drawing/2014/main" val="10011"/>
                  </a:ext>
                </a:extLst>
              </a:tr>
              <a:tr h="136598">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0" i="0" u="none" strike="noStrike">
                          <a:solidFill>
                            <a:srgbClr val="000000"/>
                          </a:solidFill>
                          <a:effectLst/>
                          <a:latin typeface="Calibri"/>
                        </a:rPr>
                        <a:t> x </a:t>
                      </a:r>
                    </a:p>
                  </a:txBody>
                  <a:tcPr marL="10119" marR="10119" marT="5692" marB="0" anchor="b">
                    <a:lnL>
                      <a:noFill/>
                    </a:lnL>
                    <a:lnR>
                      <a:noFill/>
                    </a:lnR>
                    <a:lnT>
                      <a:noFill/>
                    </a:lnT>
                    <a:lnB>
                      <a:noFill/>
                    </a:lnB>
                  </a:tcPr>
                </a:tc>
                <a:tc>
                  <a:txBody>
                    <a:bodyPr/>
                    <a:lstStyle/>
                    <a:p>
                      <a:pPr algn="ctr" fontAlgn="b"/>
                      <a:r>
                        <a:rPr lang="en-US" sz="800" b="0" i="0" u="none" strike="noStrike">
                          <a:solidFill>
                            <a:srgbClr val="000000"/>
                          </a:solidFill>
                          <a:effectLst/>
                          <a:latin typeface="Calibri"/>
                        </a:rPr>
                        <a:t> x </a:t>
                      </a:r>
                    </a:p>
                  </a:txBody>
                  <a:tcPr marL="10119" marR="10119" marT="5692" marB="0" anchor="b">
                    <a:lnL>
                      <a:noFill/>
                    </a:lnL>
                    <a:lnR>
                      <a:noFill/>
                    </a:lnR>
                    <a:lnT>
                      <a:noFill/>
                    </a:lnT>
                    <a:lnB>
                      <a:noFill/>
                    </a:lnB>
                  </a:tcPr>
                </a:tc>
                <a:tc>
                  <a:txBody>
                    <a:bodyPr/>
                    <a:lstStyle/>
                    <a:p>
                      <a:pPr algn="ctr" fontAlgn="b"/>
                      <a:r>
                        <a:rPr lang="en-US" sz="800" b="0" i="0" u="none" strike="noStrike">
                          <a:solidFill>
                            <a:srgbClr val="000000"/>
                          </a:solidFill>
                          <a:effectLst/>
                          <a:latin typeface="Calibri"/>
                        </a:rPr>
                        <a:t> x </a:t>
                      </a:r>
                    </a:p>
                  </a:txBody>
                  <a:tcPr marL="10119" marR="10119" marT="5692" marB="0" anchor="b">
                    <a:lnL>
                      <a:noFill/>
                    </a:lnL>
                    <a:lnR>
                      <a:noFill/>
                    </a:lnR>
                    <a:lnT>
                      <a:noFill/>
                    </a:lnT>
                    <a:lnB>
                      <a:noFill/>
                    </a:lnB>
                  </a:tcPr>
                </a:tc>
                <a:extLst>
                  <a:ext uri="{0D108BD9-81ED-4DB2-BD59-A6C34878D82A}">
                    <a16:rowId xmlns:a16="http://schemas.microsoft.com/office/drawing/2014/main" val="10012"/>
                  </a:ext>
                </a:extLst>
              </a:tr>
              <a:tr h="204897">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Cost per EUP</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142289">
                <a:tc gridSpan="2">
                  <a:txBody>
                    <a:bodyPr/>
                    <a:lstStyle/>
                    <a:p>
                      <a:pPr algn="l" fontAlgn="b"/>
                      <a:r>
                        <a:rPr lang="en-US" sz="800" b="0" i="0" u="none" strike="noStrike">
                          <a:solidFill>
                            <a:srgbClr val="000000"/>
                          </a:solidFill>
                          <a:effectLst/>
                          <a:latin typeface="Calibri"/>
                        </a:rPr>
                        <a:t>Total Costs Ending WIP</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algn="l" fontAlgn="b"/>
                      <a:endParaRPr lang="en-US" sz="800" b="0" i="0" u="none" strike="noStrike" dirty="0">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Calibri"/>
                        </a:rPr>
                        <a:t>=</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142289">
                <a:tc gridSpan="2">
                  <a:txBody>
                    <a:bodyPr/>
                    <a:lstStyle/>
                    <a:p>
                      <a:pPr algn="l" fontAlgn="b"/>
                      <a:r>
                        <a:rPr lang="en-US" sz="800" b="0" i="0" u="none" strike="noStrike">
                          <a:solidFill>
                            <a:srgbClr val="000000"/>
                          </a:solidFill>
                          <a:effectLst/>
                          <a:latin typeface="Calibri"/>
                        </a:rPr>
                        <a:t>Total costs accounted for</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endParaRPr lang="en-US" sz="800" b="0" i="0" u="none" strike="noStrike" dirty="0">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298781565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000" dirty="0" smtClean="0"/>
              <a:t>To Calculate the General Ledger Value per EUP </a:t>
            </a:r>
            <a:br>
              <a:rPr lang="en-US" sz="1000" dirty="0" smtClean="0"/>
            </a:br>
            <a:r>
              <a:rPr lang="en-US" sz="1000" dirty="0" smtClean="0"/>
              <a:t>for Units Transferred out  and EWIP</a:t>
            </a:r>
            <a:br>
              <a:rPr lang="en-US" sz="1000" dirty="0" smtClean="0"/>
            </a:br>
            <a:r>
              <a:rPr lang="en-US" sz="1000" dirty="0" smtClean="0"/>
              <a:t>The Total costs of Transferred units and EWIP</a:t>
            </a:r>
            <a:br>
              <a:rPr lang="en-US" sz="1000" dirty="0" smtClean="0"/>
            </a:br>
            <a:r>
              <a:rPr lang="en-US" sz="1000" dirty="0" smtClean="0"/>
              <a:t>should equal The total costs of BWIP and added costs</a:t>
            </a:r>
            <a:br>
              <a:rPr lang="en-US" sz="1000" dirty="0" smtClean="0"/>
            </a:br>
            <a:r>
              <a:rPr lang="en-US" sz="1000" dirty="0" smtClean="0"/>
              <a:t>(Cost Reconciliation)</a:t>
            </a:r>
            <a:endParaRPr lang="en-US" sz="1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06818914"/>
              </p:ext>
            </p:extLst>
          </p:nvPr>
        </p:nvGraphicFramePr>
        <p:xfrm>
          <a:off x="457200" y="2649784"/>
          <a:ext cx="8229601" cy="2578801"/>
        </p:xfrm>
        <a:graphic>
          <a:graphicData uri="http://schemas.openxmlformats.org/drawingml/2006/table">
            <a:tbl>
              <a:tblPr/>
              <a:tblGrid>
                <a:gridCol w="1433435">
                  <a:extLst>
                    <a:ext uri="{9D8B030D-6E8A-4147-A177-3AD203B41FA5}">
                      <a16:colId xmlns:a16="http://schemas.microsoft.com/office/drawing/2014/main" val="20000"/>
                    </a:ext>
                  </a:extLst>
                </a:gridCol>
                <a:gridCol w="809469">
                  <a:extLst>
                    <a:ext uri="{9D8B030D-6E8A-4147-A177-3AD203B41FA5}">
                      <a16:colId xmlns:a16="http://schemas.microsoft.com/office/drawing/2014/main" val="20001"/>
                    </a:ext>
                  </a:extLst>
                </a:gridCol>
                <a:gridCol w="1349115">
                  <a:extLst>
                    <a:ext uri="{9D8B030D-6E8A-4147-A177-3AD203B41FA5}">
                      <a16:colId xmlns:a16="http://schemas.microsoft.com/office/drawing/2014/main" val="20002"/>
                    </a:ext>
                  </a:extLst>
                </a:gridCol>
                <a:gridCol w="590237">
                  <a:extLst>
                    <a:ext uri="{9D8B030D-6E8A-4147-A177-3AD203B41FA5}">
                      <a16:colId xmlns:a16="http://schemas.microsoft.com/office/drawing/2014/main" val="20003"/>
                    </a:ext>
                  </a:extLst>
                </a:gridCol>
                <a:gridCol w="1349115">
                  <a:extLst>
                    <a:ext uri="{9D8B030D-6E8A-4147-A177-3AD203B41FA5}">
                      <a16:colId xmlns:a16="http://schemas.microsoft.com/office/drawing/2014/main" val="20004"/>
                    </a:ext>
                  </a:extLst>
                </a:gridCol>
                <a:gridCol w="1349115">
                  <a:extLst>
                    <a:ext uri="{9D8B030D-6E8A-4147-A177-3AD203B41FA5}">
                      <a16:colId xmlns:a16="http://schemas.microsoft.com/office/drawing/2014/main" val="20005"/>
                    </a:ext>
                  </a:extLst>
                </a:gridCol>
                <a:gridCol w="1349115">
                  <a:extLst>
                    <a:ext uri="{9D8B030D-6E8A-4147-A177-3AD203B41FA5}">
                      <a16:colId xmlns:a16="http://schemas.microsoft.com/office/drawing/2014/main" val="20006"/>
                    </a:ext>
                  </a:extLst>
                </a:gridCol>
              </a:tblGrid>
              <a:tr h="250430">
                <a:tc>
                  <a:txBody>
                    <a:bodyPr/>
                    <a:lstStyle/>
                    <a:p>
                      <a:pPr algn="l" fontAlgn="b"/>
                      <a:r>
                        <a:rPr lang="en-US" sz="800" b="0" i="0" u="none" strike="noStrike" dirty="0">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600" b="0" i="0" u="none" strike="noStrike">
                          <a:solidFill>
                            <a:srgbClr val="000000"/>
                          </a:solidFill>
                          <a:effectLst/>
                          <a:latin typeface="Calibri"/>
                        </a:rPr>
                        <a:t>Cost per EUP</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800" b="0" i="0" u="none" strike="noStrike">
                          <a:solidFill>
                            <a:srgbClr val="000000"/>
                          </a:solidFill>
                          <a:effectLst/>
                          <a:latin typeface="Calibri"/>
                        </a:rPr>
                        <a:t>                      2.30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0.90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1.80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42289">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136598">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82131">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3">
                  <a:txBody>
                    <a:bodyPr/>
                    <a:lstStyle/>
                    <a:p>
                      <a:pPr algn="ctr" fontAlgn="ctr"/>
                      <a:r>
                        <a:rPr lang="en-US" sz="800" b="0" i="0" u="none" strike="noStrike">
                          <a:solidFill>
                            <a:srgbClr val="000000"/>
                          </a:solidFill>
                          <a:effectLst/>
                          <a:latin typeface="Calibri"/>
                        </a:rPr>
                        <a:t>Value per Equivalent Unit of Production</a:t>
                      </a:r>
                    </a:p>
                  </a:txBody>
                  <a:tcPr marL="10119" marR="10119" marT="5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3"/>
                  </a:ext>
                </a:extLst>
              </a:tr>
              <a:tr h="131422">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dirty="0">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4"/>
                  </a:ext>
                </a:extLst>
              </a:tr>
              <a:tr h="136598">
                <a:tc>
                  <a:txBody>
                    <a:bodyPr/>
                    <a:lstStyle/>
                    <a:p>
                      <a:pPr algn="l" fontAlgn="b"/>
                      <a:r>
                        <a:rPr lang="en-US" sz="800" b="1" i="0" u="none" strike="noStrike">
                          <a:solidFill>
                            <a:srgbClr val="000000"/>
                          </a:solidFill>
                          <a:effectLst/>
                          <a:latin typeface="Calibri"/>
                        </a:rPr>
                        <a:t>Ending Costs:</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0" i="0" u="none" strike="noStrike">
                          <a:solidFill>
                            <a:srgbClr val="000000"/>
                          </a:solidFill>
                          <a:effectLst/>
                          <a:latin typeface="Calibri"/>
                        </a:rPr>
                        <a:t>DM</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DL</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OH</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6598">
                <a:tc>
                  <a:txBody>
                    <a:bodyPr/>
                    <a:lstStyle/>
                    <a:p>
                      <a:pPr algn="l" fontAlgn="b"/>
                      <a:r>
                        <a:rPr lang="en-US" sz="800" b="0" i="0" u="none" strike="noStrike" dirty="0">
                          <a:solidFill>
                            <a:srgbClr val="000000"/>
                          </a:solidFill>
                          <a:effectLst/>
                          <a:latin typeface="Calibri"/>
                        </a:rPr>
                        <a:t>Transferred </a:t>
                      </a:r>
                      <a:r>
                        <a:rPr lang="en-US" sz="800" b="0" i="0" u="none" strike="noStrike" dirty="0" smtClean="0">
                          <a:solidFill>
                            <a:srgbClr val="000000"/>
                          </a:solidFill>
                          <a:effectLst/>
                          <a:latin typeface="Calibri"/>
                        </a:rPr>
                        <a:t>out E</a:t>
                      </a:r>
                      <a:r>
                        <a:rPr lang="en-US" sz="800" b="0" i="0" u="none" strike="noStrike" baseline="0" dirty="0" smtClean="0">
                          <a:solidFill>
                            <a:srgbClr val="000000"/>
                          </a:solidFill>
                          <a:effectLst/>
                          <a:latin typeface="Calibri"/>
                        </a:rPr>
                        <a:t>UP</a:t>
                      </a:r>
                      <a:endParaRPr lang="en-US" sz="800" b="0" i="0" u="none" strike="noStrike" dirty="0">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370,000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370,000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370,000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36598">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0" i="0" u="none" strike="noStrike">
                          <a:solidFill>
                            <a:srgbClr val="000000"/>
                          </a:solidFill>
                          <a:effectLst/>
                          <a:latin typeface="Calibri"/>
                        </a:rPr>
                        <a:t> x </a:t>
                      </a: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800" b="0" i="0" u="none" strike="noStrike">
                          <a:solidFill>
                            <a:srgbClr val="000000"/>
                          </a:solidFill>
                          <a:effectLst/>
                          <a:latin typeface="Calibri"/>
                        </a:rPr>
                        <a:t> x </a:t>
                      </a: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800" b="0" i="0" u="none" strike="noStrike">
                          <a:solidFill>
                            <a:srgbClr val="000000"/>
                          </a:solidFill>
                          <a:effectLst/>
                          <a:latin typeface="Calibri"/>
                        </a:rPr>
                        <a:t> x </a:t>
                      </a: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7"/>
                  </a:ext>
                </a:extLst>
              </a:tr>
              <a:tr h="204897">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Cost per EUP</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800" b="0" i="0" u="none" strike="noStrike">
                          <a:solidFill>
                            <a:srgbClr val="000000"/>
                          </a:solidFill>
                          <a:effectLst/>
                          <a:latin typeface="Calibri"/>
                        </a:rPr>
                        <a:t>                      2.30 </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0.90 </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1.80 </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42289">
                <a:tc gridSpan="2">
                  <a:txBody>
                    <a:bodyPr/>
                    <a:lstStyle/>
                    <a:p>
                      <a:pPr algn="l" fontAlgn="b"/>
                      <a:r>
                        <a:rPr lang="en-US" sz="800" b="0" i="0" u="none" strike="noStrike">
                          <a:solidFill>
                            <a:srgbClr val="000000"/>
                          </a:solidFill>
                          <a:effectLst/>
                          <a:latin typeface="Calibri"/>
                        </a:rPr>
                        <a:t>Total Costs Transferred out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algn="l" fontAlgn="b"/>
                      <a:r>
                        <a:rPr lang="en-US" sz="800" b="0" i="0" u="none" strike="noStrike">
                          <a:solidFill>
                            <a:srgbClr val="000000"/>
                          </a:solidFill>
                          <a:effectLst/>
                          <a:latin typeface="Calibri"/>
                        </a:rPr>
                        <a:t>            1,850,000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Calibri"/>
                        </a:rPr>
                        <a:t>=</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800" b="0" i="0" u="none" strike="noStrike">
                          <a:solidFill>
                            <a:srgbClr val="000000"/>
                          </a:solidFill>
                          <a:effectLst/>
                          <a:latin typeface="Calibri"/>
                        </a:rPr>
                        <a:t>                851,000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333,000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666,000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16280">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0"/>
                  </a:ext>
                </a:extLst>
              </a:tr>
              <a:tr h="136598">
                <a:tc>
                  <a:txBody>
                    <a:bodyPr/>
                    <a:lstStyle/>
                    <a:p>
                      <a:pPr algn="l" fontAlgn="b"/>
                      <a:r>
                        <a:rPr lang="en-US" sz="800" b="0" i="0" u="none" strike="noStrike" dirty="0">
                          <a:solidFill>
                            <a:srgbClr val="000000"/>
                          </a:solidFill>
                          <a:effectLst/>
                          <a:latin typeface="Calibri"/>
                        </a:rPr>
                        <a:t>Ending </a:t>
                      </a:r>
                      <a:r>
                        <a:rPr lang="en-US" sz="800" b="0" i="0" u="none" strike="noStrike" dirty="0" smtClean="0">
                          <a:solidFill>
                            <a:srgbClr val="000000"/>
                          </a:solidFill>
                          <a:effectLst/>
                          <a:latin typeface="Calibri"/>
                        </a:rPr>
                        <a:t>WIP EUP</a:t>
                      </a:r>
                      <a:endParaRPr lang="en-US" sz="800" b="0" i="0" u="none" strike="noStrike" dirty="0">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800" b="0" i="0" u="none" strike="noStrike" smtClean="0">
                          <a:solidFill>
                            <a:srgbClr val="000000"/>
                          </a:solidFill>
                          <a:effectLst/>
                          <a:latin typeface="Calibri"/>
                        </a:rPr>
                        <a:t>                  40,000 </a:t>
                      </a:r>
                      <a:endParaRPr lang="en-US" sz="800" b="0" i="0" u="none" strike="noStrike" dirty="0">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a:noFill/>
                    </a:lnT>
                    <a:lnB>
                      <a:noFill/>
                    </a:lnB>
                  </a:tcPr>
                </a:tc>
                <a:extLst>
                  <a:ext uri="{0D108BD9-81ED-4DB2-BD59-A6C34878D82A}">
                    <a16:rowId xmlns:a16="http://schemas.microsoft.com/office/drawing/2014/main" val="10011"/>
                  </a:ext>
                </a:extLst>
              </a:tr>
              <a:tr h="136598">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0" i="0" u="none" strike="noStrike">
                          <a:solidFill>
                            <a:srgbClr val="000000"/>
                          </a:solidFill>
                          <a:effectLst/>
                          <a:latin typeface="Calibri"/>
                        </a:rPr>
                        <a:t> x </a:t>
                      </a:r>
                    </a:p>
                  </a:txBody>
                  <a:tcPr marL="10119" marR="10119" marT="5692" marB="0" anchor="b">
                    <a:lnL>
                      <a:noFill/>
                    </a:lnL>
                    <a:lnR>
                      <a:noFill/>
                    </a:lnR>
                    <a:lnT>
                      <a:noFill/>
                    </a:lnT>
                    <a:lnB>
                      <a:noFill/>
                    </a:lnB>
                  </a:tcPr>
                </a:tc>
                <a:tc>
                  <a:txBody>
                    <a:bodyPr/>
                    <a:lstStyle/>
                    <a:p>
                      <a:pPr algn="ctr" fontAlgn="b"/>
                      <a:r>
                        <a:rPr lang="en-US" sz="800" b="0" i="0" u="none" strike="noStrike">
                          <a:solidFill>
                            <a:srgbClr val="000000"/>
                          </a:solidFill>
                          <a:effectLst/>
                          <a:latin typeface="Calibri"/>
                        </a:rPr>
                        <a:t> x </a:t>
                      </a:r>
                    </a:p>
                  </a:txBody>
                  <a:tcPr marL="10119" marR="10119" marT="5692" marB="0" anchor="b">
                    <a:lnL>
                      <a:noFill/>
                    </a:lnL>
                    <a:lnR>
                      <a:noFill/>
                    </a:lnR>
                    <a:lnT>
                      <a:noFill/>
                    </a:lnT>
                    <a:lnB>
                      <a:noFill/>
                    </a:lnB>
                  </a:tcPr>
                </a:tc>
                <a:tc>
                  <a:txBody>
                    <a:bodyPr/>
                    <a:lstStyle/>
                    <a:p>
                      <a:pPr algn="ctr" fontAlgn="b"/>
                      <a:r>
                        <a:rPr lang="en-US" sz="800" b="0" i="0" u="none" strike="noStrike">
                          <a:solidFill>
                            <a:srgbClr val="000000"/>
                          </a:solidFill>
                          <a:effectLst/>
                          <a:latin typeface="Calibri"/>
                        </a:rPr>
                        <a:t> x </a:t>
                      </a:r>
                    </a:p>
                  </a:txBody>
                  <a:tcPr marL="10119" marR="10119" marT="5692" marB="0" anchor="b">
                    <a:lnL>
                      <a:noFill/>
                    </a:lnL>
                    <a:lnR>
                      <a:noFill/>
                    </a:lnR>
                    <a:lnT>
                      <a:noFill/>
                    </a:lnT>
                    <a:lnB>
                      <a:noFill/>
                    </a:lnB>
                  </a:tcPr>
                </a:tc>
                <a:extLst>
                  <a:ext uri="{0D108BD9-81ED-4DB2-BD59-A6C34878D82A}">
                    <a16:rowId xmlns:a16="http://schemas.microsoft.com/office/drawing/2014/main" val="10012"/>
                  </a:ext>
                </a:extLst>
              </a:tr>
              <a:tr h="204897">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Cost per EUP</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142289">
                <a:tc gridSpan="2">
                  <a:txBody>
                    <a:bodyPr/>
                    <a:lstStyle/>
                    <a:p>
                      <a:pPr algn="l" fontAlgn="b"/>
                      <a:r>
                        <a:rPr lang="en-US" sz="800" b="0" i="0" u="none" strike="noStrike">
                          <a:solidFill>
                            <a:srgbClr val="000000"/>
                          </a:solidFill>
                          <a:effectLst/>
                          <a:latin typeface="Calibri"/>
                        </a:rPr>
                        <a:t>Total Costs Ending WIP</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algn="l" fontAlgn="b"/>
                      <a:endParaRPr lang="en-US" sz="800" b="0" i="0" u="none" strike="noStrike" dirty="0">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Calibri"/>
                        </a:rPr>
                        <a:t>=</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142289">
                <a:tc gridSpan="2">
                  <a:txBody>
                    <a:bodyPr/>
                    <a:lstStyle/>
                    <a:p>
                      <a:pPr algn="l" fontAlgn="b"/>
                      <a:r>
                        <a:rPr lang="en-US" sz="800" b="0" i="0" u="none" strike="noStrike">
                          <a:solidFill>
                            <a:srgbClr val="000000"/>
                          </a:solidFill>
                          <a:effectLst/>
                          <a:latin typeface="Calibri"/>
                        </a:rPr>
                        <a:t>Total costs accounted for</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endParaRPr lang="en-US" sz="800" b="0" i="0" u="none" strike="noStrike" dirty="0">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2664056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737360" y="274320"/>
            <a:ext cx="5395520" cy="6400800"/>
          </a:xfrm>
          <a:prstGeom prst="rect">
            <a:avLst/>
          </a:prstGeom>
        </p:spPr>
      </p:pic>
    </p:spTree>
    <p:extLst>
      <p:ext uri="{BB962C8B-B14F-4D97-AF65-F5344CB8AC3E}">
        <p14:creationId xmlns:p14="http://schemas.microsoft.com/office/powerpoint/2010/main" val="403331210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000" dirty="0" smtClean="0"/>
              <a:t>To Calculate the General Ledger Value per EUP </a:t>
            </a:r>
            <a:br>
              <a:rPr lang="en-US" sz="1000" dirty="0" smtClean="0"/>
            </a:br>
            <a:r>
              <a:rPr lang="en-US" sz="1000" dirty="0" smtClean="0"/>
              <a:t>for Units Transferred out  and EWIP</a:t>
            </a:r>
            <a:br>
              <a:rPr lang="en-US" sz="1000" dirty="0" smtClean="0"/>
            </a:br>
            <a:r>
              <a:rPr lang="en-US" sz="1000" dirty="0" smtClean="0"/>
              <a:t>The Total costs of Transferred units and EWIP</a:t>
            </a:r>
            <a:br>
              <a:rPr lang="en-US" sz="1000" dirty="0" smtClean="0"/>
            </a:br>
            <a:r>
              <a:rPr lang="en-US" sz="1000" dirty="0" smtClean="0"/>
              <a:t>should equal The total costs of BWIP and added costs</a:t>
            </a:r>
            <a:br>
              <a:rPr lang="en-US" sz="1000" dirty="0" smtClean="0"/>
            </a:br>
            <a:r>
              <a:rPr lang="en-US" sz="1000" dirty="0" smtClean="0"/>
              <a:t>(Cost Reconciliation)</a:t>
            </a:r>
            <a:endParaRPr lang="en-US" sz="1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61588879"/>
              </p:ext>
            </p:extLst>
          </p:nvPr>
        </p:nvGraphicFramePr>
        <p:xfrm>
          <a:off x="457200" y="2649784"/>
          <a:ext cx="8229601" cy="2578801"/>
        </p:xfrm>
        <a:graphic>
          <a:graphicData uri="http://schemas.openxmlformats.org/drawingml/2006/table">
            <a:tbl>
              <a:tblPr/>
              <a:tblGrid>
                <a:gridCol w="1433435">
                  <a:extLst>
                    <a:ext uri="{9D8B030D-6E8A-4147-A177-3AD203B41FA5}">
                      <a16:colId xmlns:a16="http://schemas.microsoft.com/office/drawing/2014/main" val="20000"/>
                    </a:ext>
                  </a:extLst>
                </a:gridCol>
                <a:gridCol w="809469">
                  <a:extLst>
                    <a:ext uri="{9D8B030D-6E8A-4147-A177-3AD203B41FA5}">
                      <a16:colId xmlns:a16="http://schemas.microsoft.com/office/drawing/2014/main" val="20001"/>
                    </a:ext>
                  </a:extLst>
                </a:gridCol>
                <a:gridCol w="1349115">
                  <a:extLst>
                    <a:ext uri="{9D8B030D-6E8A-4147-A177-3AD203B41FA5}">
                      <a16:colId xmlns:a16="http://schemas.microsoft.com/office/drawing/2014/main" val="20002"/>
                    </a:ext>
                  </a:extLst>
                </a:gridCol>
                <a:gridCol w="590237">
                  <a:extLst>
                    <a:ext uri="{9D8B030D-6E8A-4147-A177-3AD203B41FA5}">
                      <a16:colId xmlns:a16="http://schemas.microsoft.com/office/drawing/2014/main" val="20003"/>
                    </a:ext>
                  </a:extLst>
                </a:gridCol>
                <a:gridCol w="1349115">
                  <a:extLst>
                    <a:ext uri="{9D8B030D-6E8A-4147-A177-3AD203B41FA5}">
                      <a16:colId xmlns:a16="http://schemas.microsoft.com/office/drawing/2014/main" val="20004"/>
                    </a:ext>
                  </a:extLst>
                </a:gridCol>
                <a:gridCol w="1349115">
                  <a:extLst>
                    <a:ext uri="{9D8B030D-6E8A-4147-A177-3AD203B41FA5}">
                      <a16:colId xmlns:a16="http://schemas.microsoft.com/office/drawing/2014/main" val="20005"/>
                    </a:ext>
                  </a:extLst>
                </a:gridCol>
                <a:gridCol w="1349115">
                  <a:extLst>
                    <a:ext uri="{9D8B030D-6E8A-4147-A177-3AD203B41FA5}">
                      <a16:colId xmlns:a16="http://schemas.microsoft.com/office/drawing/2014/main" val="20006"/>
                    </a:ext>
                  </a:extLst>
                </a:gridCol>
              </a:tblGrid>
              <a:tr h="250430">
                <a:tc>
                  <a:txBody>
                    <a:bodyPr/>
                    <a:lstStyle/>
                    <a:p>
                      <a:pPr algn="l" fontAlgn="b"/>
                      <a:r>
                        <a:rPr lang="en-US" sz="800" b="0" i="0" u="none" strike="noStrike" dirty="0">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600" b="0" i="0" u="none" strike="noStrike">
                          <a:solidFill>
                            <a:srgbClr val="000000"/>
                          </a:solidFill>
                          <a:effectLst/>
                          <a:latin typeface="Calibri"/>
                        </a:rPr>
                        <a:t>Cost per EUP</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800" b="0" i="0" u="none" strike="noStrike">
                          <a:solidFill>
                            <a:srgbClr val="000000"/>
                          </a:solidFill>
                          <a:effectLst/>
                          <a:latin typeface="Calibri"/>
                        </a:rPr>
                        <a:t>                      2.30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0.90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1.80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42289">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136598">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82131">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3">
                  <a:txBody>
                    <a:bodyPr/>
                    <a:lstStyle/>
                    <a:p>
                      <a:pPr algn="ctr" fontAlgn="ctr"/>
                      <a:r>
                        <a:rPr lang="en-US" sz="800" b="0" i="0" u="none" strike="noStrike">
                          <a:solidFill>
                            <a:srgbClr val="000000"/>
                          </a:solidFill>
                          <a:effectLst/>
                          <a:latin typeface="Calibri"/>
                        </a:rPr>
                        <a:t>Value per Equivalent Unit of Production</a:t>
                      </a:r>
                    </a:p>
                  </a:txBody>
                  <a:tcPr marL="10119" marR="10119" marT="5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3"/>
                  </a:ext>
                </a:extLst>
              </a:tr>
              <a:tr h="131422">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dirty="0">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4"/>
                  </a:ext>
                </a:extLst>
              </a:tr>
              <a:tr h="136598">
                <a:tc>
                  <a:txBody>
                    <a:bodyPr/>
                    <a:lstStyle/>
                    <a:p>
                      <a:pPr algn="l" fontAlgn="b"/>
                      <a:r>
                        <a:rPr lang="en-US" sz="800" b="1" i="0" u="none" strike="noStrike">
                          <a:solidFill>
                            <a:srgbClr val="000000"/>
                          </a:solidFill>
                          <a:effectLst/>
                          <a:latin typeface="Calibri"/>
                        </a:rPr>
                        <a:t>Ending Costs:</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0" i="0" u="none" strike="noStrike">
                          <a:solidFill>
                            <a:srgbClr val="000000"/>
                          </a:solidFill>
                          <a:effectLst/>
                          <a:latin typeface="Calibri"/>
                        </a:rPr>
                        <a:t>DM</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DL</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OH</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6598">
                <a:tc>
                  <a:txBody>
                    <a:bodyPr/>
                    <a:lstStyle/>
                    <a:p>
                      <a:pPr algn="l" fontAlgn="b"/>
                      <a:r>
                        <a:rPr lang="en-US" sz="800" b="0" i="0" u="none" strike="noStrike" dirty="0">
                          <a:solidFill>
                            <a:srgbClr val="000000"/>
                          </a:solidFill>
                          <a:effectLst/>
                          <a:latin typeface="Calibri"/>
                        </a:rPr>
                        <a:t>Transferred </a:t>
                      </a:r>
                      <a:r>
                        <a:rPr lang="en-US" sz="800" b="0" i="0" u="none" strike="noStrike" dirty="0" smtClean="0">
                          <a:solidFill>
                            <a:srgbClr val="000000"/>
                          </a:solidFill>
                          <a:effectLst/>
                          <a:latin typeface="Calibri"/>
                        </a:rPr>
                        <a:t>out E</a:t>
                      </a:r>
                      <a:r>
                        <a:rPr lang="en-US" sz="800" b="0" i="0" u="none" strike="noStrike" baseline="0" dirty="0" smtClean="0">
                          <a:solidFill>
                            <a:srgbClr val="000000"/>
                          </a:solidFill>
                          <a:effectLst/>
                          <a:latin typeface="Calibri"/>
                        </a:rPr>
                        <a:t>UP</a:t>
                      </a:r>
                      <a:endParaRPr lang="en-US" sz="800" b="0" i="0" u="none" strike="noStrike" dirty="0">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370,000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370,000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370,000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36598">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0" i="0" u="none" strike="noStrike">
                          <a:solidFill>
                            <a:srgbClr val="000000"/>
                          </a:solidFill>
                          <a:effectLst/>
                          <a:latin typeface="Calibri"/>
                        </a:rPr>
                        <a:t> x </a:t>
                      </a: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800" b="0" i="0" u="none" strike="noStrike">
                          <a:solidFill>
                            <a:srgbClr val="000000"/>
                          </a:solidFill>
                          <a:effectLst/>
                          <a:latin typeface="Calibri"/>
                        </a:rPr>
                        <a:t> x </a:t>
                      </a: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800" b="0" i="0" u="none" strike="noStrike">
                          <a:solidFill>
                            <a:srgbClr val="000000"/>
                          </a:solidFill>
                          <a:effectLst/>
                          <a:latin typeface="Calibri"/>
                        </a:rPr>
                        <a:t> x </a:t>
                      </a: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7"/>
                  </a:ext>
                </a:extLst>
              </a:tr>
              <a:tr h="204897">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Cost per EUP</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800" b="0" i="0" u="none" strike="noStrike">
                          <a:solidFill>
                            <a:srgbClr val="000000"/>
                          </a:solidFill>
                          <a:effectLst/>
                          <a:latin typeface="Calibri"/>
                        </a:rPr>
                        <a:t>                      2.30 </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0.90 </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1.80 </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42289">
                <a:tc gridSpan="2">
                  <a:txBody>
                    <a:bodyPr/>
                    <a:lstStyle/>
                    <a:p>
                      <a:pPr algn="l" fontAlgn="b"/>
                      <a:r>
                        <a:rPr lang="en-US" sz="800" b="0" i="0" u="none" strike="noStrike">
                          <a:solidFill>
                            <a:srgbClr val="000000"/>
                          </a:solidFill>
                          <a:effectLst/>
                          <a:latin typeface="Calibri"/>
                        </a:rPr>
                        <a:t>Total Costs Transferred out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algn="l" fontAlgn="b"/>
                      <a:r>
                        <a:rPr lang="en-US" sz="800" b="0" i="0" u="none" strike="noStrike">
                          <a:solidFill>
                            <a:srgbClr val="000000"/>
                          </a:solidFill>
                          <a:effectLst/>
                          <a:latin typeface="Calibri"/>
                        </a:rPr>
                        <a:t>            1,850,000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Calibri"/>
                        </a:rPr>
                        <a:t>=</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800" b="0" i="0" u="none" strike="noStrike">
                          <a:solidFill>
                            <a:srgbClr val="000000"/>
                          </a:solidFill>
                          <a:effectLst/>
                          <a:latin typeface="Calibri"/>
                        </a:rPr>
                        <a:t>                851,000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333,000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666,000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16280">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0"/>
                  </a:ext>
                </a:extLst>
              </a:tr>
              <a:tr h="136598">
                <a:tc>
                  <a:txBody>
                    <a:bodyPr/>
                    <a:lstStyle/>
                    <a:p>
                      <a:pPr algn="l" fontAlgn="b"/>
                      <a:r>
                        <a:rPr lang="en-US" sz="800" b="0" i="0" u="none" strike="noStrike" dirty="0">
                          <a:solidFill>
                            <a:srgbClr val="000000"/>
                          </a:solidFill>
                          <a:effectLst/>
                          <a:latin typeface="Calibri"/>
                        </a:rPr>
                        <a:t>Ending </a:t>
                      </a:r>
                      <a:r>
                        <a:rPr lang="en-US" sz="800" b="0" i="0" u="none" strike="noStrike" dirty="0" smtClean="0">
                          <a:solidFill>
                            <a:srgbClr val="000000"/>
                          </a:solidFill>
                          <a:effectLst/>
                          <a:latin typeface="Calibri"/>
                        </a:rPr>
                        <a:t>WIP EUP</a:t>
                      </a:r>
                      <a:endParaRPr lang="en-US" sz="800" b="0" i="0" u="none" strike="noStrike" dirty="0">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800" b="0" i="0" u="none" strike="noStrike" smtClean="0">
                          <a:solidFill>
                            <a:srgbClr val="000000"/>
                          </a:solidFill>
                          <a:effectLst/>
                          <a:latin typeface="Calibri"/>
                        </a:rPr>
                        <a:t>                  40,000 </a:t>
                      </a:r>
                      <a:endParaRPr lang="en-US" sz="800" b="0" i="0" u="none" strike="noStrike" dirty="0">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smtClean="0">
                          <a:solidFill>
                            <a:srgbClr val="000000"/>
                          </a:solidFill>
                          <a:effectLst/>
                          <a:latin typeface="Calibri"/>
                        </a:rPr>
                        <a:t>                  20,000 </a:t>
                      </a:r>
                      <a:endParaRPr lang="en-US" sz="800" b="0" i="0" u="none" strike="noStrike" dirty="0">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a:noFill/>
                    </a:lnT>
                    <a:lnB>
                      <a:noFill/>
                    </a:lnB>
                  </a:tcPr>
                </a:tc>
                <a:extLst>
                  <a:ext uri="{0D108BD9-81ED-4DB2-BD59-A6C34878D82A}">
                    <a16:rowId xmlns:a16="http://schemas.microsoft.com/office/drawing/2014/main" val="10011"/>
                  </a:ext>
                </a:extLst>
              </a:tr>
              <a:tr h="136598">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0" i="0" u="none" strike="noStrike">
                          <a:solidFill>
                            <a:srgbClr val="000000"/>
                          </a:solidFill>
                          <a:effectLst/>
                          <a:latin typeface="Calibri"/>
                        </a:rPr>
                        <a:t> x </a:t>
                      </a:r>
                    </a:p>
                  </a:txBody>
                  <a:tcPr marL="10119" marR="10119" marT="5692" marB="0" anchor="b">
                    <a:lnL>
                      <a:noFill/>
                    </a:lnL>
                    <a:lnR>
                      <a:noFill/>
                    </a:lnR>
                    <a:lnT>
                      <a:noFill/>
                    </a:lnT>
                    <a:lnB>
                      <a:noFill/>
                    </a:lnB>
                  </a:tcPr>
                </a:tc>
                <a:tc>
                  <a:txBody>
                    <a:bodyPr/>
                    <a:lstStyle/>
                    <a:p>
                      <a:pPr algn="ctr" fontAlgn="b"/>
                      <a:r>
                        <a:rPr lang="en-US" sz="800" b="0" i="0" u="none" strike="noStrike">
                          <a:solidFill>
                            <a:srgbClr val="000000"/>
                          </a:solidFill>
                          <a:effectLst/>
                          <a:latin typeface="Calibri"/>
                        </a:rPr>
                        <a:t> x </a:t>
                      </a:r>
                    </a:p>
                  </a:txBody>
                  <a:tcPr marL="10119" marR="10119" marT="5692" marB="0" anchor="b">
                    <a:lnL>
                      <a:noFill/>
                    </a:lnL>
                    <a:lnR>
                      <a:noFill/>
                    </a:lnR>
                    <a:lnT>
                      <a:noFill/>
                    </a:lnT>
                    <a:lnB>
                      <a:noFill/>
                    </a:lnB>
                  </a:tcPr>
                </a:tc>
                <a:tc>
                  <a:txBody>
                    <a:bodyPr/>
                    <a:lstStyle/>
                    <a:p>
                      <a:pPr algn="ctr" fontAlgn="b"/>
                      <a:r>
                        <a:rPr lang="en-US" sz="800" b="0" i="0" u="none" strike="noStrike">
                          <a:solidFill>
                            <a:srgbClr val="000000"/>
                          </a:solidFill>
                          <a:effectLst/>
                          <a:latin typeface="Calibri"/>
                        </a:rPr>
                        <a:t> x </a:t>
                      </a:r>
                    </a:p>
                  </a:txBody>
                  <a:tcPr marL="10119" marR="10119" marT="5692" marB="0" anchor="b">
                    <a:lnL>
                      <a:noFill/>
                    </a:lnL>
                    <a:lnR>
                      <a:noFill/>
                    </a:lnR>
                    <a:lnT>
                      <a:noFill/>
                    </a:lnT>
                    <a:lnB>
                      <a:noFill/>
                    </a:lnB>
                  </a:tcPr>
                </a:tc>
                <a:extLst>
                  <a:ext uri="{0D108BD9-81ED-4DB2-BD59-A6C34878D82A}">
                    <a16:rowId xmlns:a16="http://schemas.microsoft.com/office/drawing/2014/main" val="10012"/>
                  </a:ext>
                </a:extLst>
              </a:tr>
              <a:tr h="204897">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Cost per EUP</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142289">
                <a:tc gridSpan="2">
                  <a:txBody>
                    <a:bodyPr/>
                    <a:lstStyle/>
                    <a:p>
                      <a:pPr algn="l" fontAlgn="b"/>
                      <a:r>
                        <a:rPr lang="en-US" sz="800" b="0" i="0" u="none" strike="noStrike">
                          <a:solidFill>
                            <a:srgbClr val="000000"/>
                          </a:solidFill>
                          <a:effectLst/>
                          <a:latin typeface="Calibri"/>
                        </a:rPr>
                        <a:t>Total Costs Ending WIP</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algn="l" fontAlgn="b"/>
                      <a:endParaRPr lang="en-US" sz="800" b="0" i="0" u="none" strike="noStrike" dirty="0">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Calibri"/>
                        </a:rPr>
                        <a:t>=</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142289">
                <a:tc gridSpan="2">
                  <a:txBody>
                    <a:bodyPr/>
                    <a:lstStyle/>
                    <a:p>
                      <a:pPr algn="l" fontAlgn="b"/>
                      <a:r>
                        <a:rPr lang="en-US" sz="800" b="0" i="0" u="none" strike="noStrike">
                          <a:solidFill>
                            <a:srgbClr val="000000"/>
                          </a:solidFill>
                          <a:effectLst/>
                          <a:latin typeface="Calibri"/>
                        </a:rPr>
                        <a:t>Total costs accounted for</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endParaRPr lang="en-US" sz="800" b="0" i="0" u="none" strike="noStrike" dirty="0">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363097225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000" dirty="0" smtClean="0"/>
              <a:t>To Calculate the General Ledger Value per EUP </a:t>
            </a:r>
            <a:br>
              <a:rPr lang="en-US" sz="1000" dirty="0" smtClean="0"/>
            </a:br>
            <a:r>
              <a:rPr lang="en-US" sz="1000" dirty="0" smtClean="0"/>
              <a:t>for Units Transferred out  and EWIP</a:t>
            </a:r>
            <a:br>
              <a:rPr lang="en-US" sz="1000" dirty="0" smtClean="0"/>
            </a:br>
            <a:r>
              <a:rPr lang="en-US" sz="1000" dirty="0" smtClean="0"/>
              <a:t>The Total costs of Transferred units and EWIP</a:t>
            </a:r>
            <a:br>
              <a:rPr lang="en-US" sz="1000" dirty="0" smtClean="0"/>
            </a:br>
            <a:r>
              <a:rPr lang="en-US" sz="1000" dirty="0" smtClean="0"/>
              <a:t>should equal The total costs of BWIP and added costs</a:t>
            </a:r>
            <a:br>
              <a:rPr lang="en-US" sz="1000" dirty="0" smtClean="0"/>
            </a:br>
            <a:r>
              <a:rPr lang="en-US" sz="1000" dirty="0" smtClean="0"/>
              <a:t>(Cost Reconciliation)</a:t>
            </a:r>
            <a:endParaRPr lang="en-US" sz="1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57170303"/>
              </p:ext>
            </p:extLst>
          </p:nvPr>
        </p:nvGraphicFramePr>
        <p:xfrm>
          <a:off x="457200" y="2649784"/>
          <a:ext cx="8229601" cy="2578801"/>
        </p:xfrm>
        <a:graphic>
          <a:graphicData uri="http://schemas.openxmlformats.org/drawingml/2006/table">
            <a:tbl>
              <a:tblPr/>
              <a:tblGrid>
                <a:gridCol w="1433435">
                  <a:extLst>
                    <a:ext uri="{9D8B030D-6E8A-4147-A177-3AD203B41FA5}">
                      <a16:colId xmlns:a16="http://schemas.microsoft.com/office/drawing/2014/main" val="20000"/>
                    </a:ext>
                  </a:extLst>
                </a:gridCol>
                <a:gridCol w="809469">
                  <a:extLst>
                    <a:ext uri="{9D8B030D-6E8A-4147-A177-3AD203B41FA5}">
                      <a16:colId xmlns:a16="http://schemas.microsoft.com/office/drawing/2014/main" val="20001"/>
                    </a:ext>
                  </a:extLst>
                </a:gridCol>
                <a:gridCol w="1349115">
                  <a:extLst>
                    <a:ext uri="{9D8B030D-6E8A-4147-A177-3AD203B41FA5}">
                      <a16:colId xmlns:a16="http://schemas.microsoft.com/office/drawing/2014/main" val="20002"/>
                    </a:ext>
                  </a:extLst>
                </a:gridCol>
                <a:gridCol w="590237">
                  <a:extLst>
                    <a:ext uri="{9D8B030D-6E8A-4147-A177-3AD203B41FA5}">
                      <a16:colId xmlns:a16="http://schemas.microsoft.com/office/drawing/2014/main" val="20003"/>
                    </a:ext>
                  </a:extLst>
                </a:gridCol>
                <a:gridCol w="1349115">
                  <a:extLst>
                    <a:ext uri="{9D8B030D-6E8A-4147-A177-3AD203B41FA5}">
                      <a16:colId xmlns:a16="http://schemas.microsoft.com/office/drawing/2014/main" val="20004"/>
                    </a:ext>
                  </a:extLst>
                </a:gridCol>
                <a:gridCol w="1349115">
                  <a:extLst>
                    <a:ext uri="{9D8B030D-6E8A-4147-A177-3AD203B41FA5}">
                      <a16:colId xmlns:a16="http://schemas.microsoft.com/office/drawing/2014/main" val="20005"/>
                    </a:ext>
                  </a:extLst>
                </a:gridCol>
                <a:gridCol w="1349115">
                  <a:extLst>
                    <a:ext uri="{9D8B030D-6E8A-4147-A177-3AD203B41FA5}">
                      <a16:colId xmlns:a16="http://schemas.microsoft.com/office/drawing/2014/main" val="20006"/>
                    </a:ext>
                  </a:extLst>
                </a:gridCol>
              </a:tblGrid>
              <a:tr h="250430">
                <a:tc>
                  <a:txBody>
                    <a:bodyPr/>
                    <a:lstStyle/>
                    <a:p>
                      <a:pPr algn="l" fontAlgn="b"/>
                      <a:r>
                        <a:rPr lang="en-US" sz="800" b="0" i="0" u="none" strike="noStrike" dirty="0">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600" b="0" i="0" u="none" strike="noStrike">
                          <a:solidFill>
                            <a:srgbClr val="000000"/>
                          </a:solidFill>
                          <a:effectLst/>
                          <a:latin typeface="Calibri"/>
                        </a:rPr>
                        <a:t>Cost per EUP</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800" b="0" i="0" u="none" strike="noStrike">
                          <a:solidFill>
                            <a:srgbClr val="000000"/>
                          </a:solidFill>
                          <a:effectLst/>
                          <a:latin typeface="Calibri"/>
                        </a:rPr>
                        <a:t>                      2.30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0.90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1.80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42289">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136598">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82131">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3">
                  <a:txBody>
                    <a:bodyPr/>
                    <a:lstStyle/>
                    <a:p>
                      <a:pPr algn="ctr" fontAlgn="ctr"/>
                      <a:r>
                        <a:rPr lang="en-US" sz="800" b="0" i="0" u="none" strike="noStrike">
                          <a:solidFill>
                            <a:srgbClr val="000000"/>
                          </a:solidFill>
                          <a:effectLst/>
                          <a:latin typeface="Calibri"/>
                        </a:rPr>
                        <a:t>Value per Equivalent Unit of Production</a:t>
                      </a:r>
                    </a:p>
                  </a:txBody>
                  <a:tcPr marL="10119" marR="10119" marT="5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3"/>
                  </a:ext>
                </a:extLst>
              </a:tr>
              <a:tr h="131422">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dirty="0">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4"/>
                  </a:ext>
                </a:extLst>
              </a:tr>
              <a:tr h="136598">
                <a:tc>
                  <a:txBody>
                    <a:bodyPr/>
                    <a:lstStyle/>
                    <a:p>
                      <a:pPr algn="l" fontAlgn="b"/>
                      <a:r>
                        <a:rPr lang="en-US" sz="800" b="1" i="0" u="none" strike="noStrike">
                          <a:solidFill>
                            <a:srgbClr val="000000"/>
                          </a:solidFill>
                          <a:effectLst/>
                          <a:latin typeface="Calibri"/>
                        </a:rPr>
                        <a:t>Ending Costs:</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0" i="0" u="none" strike="noStrike">
                          <a:solidFill>
                            <a:srgbClr val="000000"/>
                          </a:solidFill>
                          <a:effectLst/>
                          <a:latin typeface="Calibri"/>
                        </a:rPr>
                        <a:t>DM</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DL</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OH</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6598">
                <a:tc>
                  <a:txBody>
                    <a:bodyPr/>
                    <a:lstStyle/>
                    <a:p>
                      <a:pPr algn="l" fontAlgn="b"/>
                      <a:r>
                        <a:rPr lang="en-US" sz="800" b="0" i="0" u="none" strike="noStrike" dirty="0">
                          <a:solidFill>
                            <a:srgbClr val="000000"/>
                          </a:solidFill>
                          <a:effectLst/>
                          <a:latin typeface="Calibri"/>
                        </a:rPr>
                        <a:t>Transferred </a:t>
                      </a:r>
                      <a:r>
                        <a:rPr lang="en-US" sz="800" b="0" i="0" u="none" strike="noStrike" dirty="0" smtClean="0">
                          <a:solidFill>
                            <a:srgbClr val="000000"/>
                          </a:solidFill>
                          <a:effectLst/>
                          <a:latin typeface="Calibri"/>
                        </a:rPr>
                        <a:t>out E</a:t>
                      </a:r>
                      <a:r>
                        <a:rPr lang="en-US" sz="800" b="0" i="0" u="none" strike="noStrike" baseline="0" dirty="0" smtClean="0">
                          <a:solidFill>
                            <a:srgbClr val="000000"/>
                          </a:solidFill>
                          <a:effectLst/>
                          <a:latin typeface="Calibri"/>
                        </a:rPr>
                        <a:t>UP</a:t>
                      </a:r>
                      <a:endParaRPr lang="en-US" sz="800" b="0" i="0" u="none" strike="noStrike" dirty="0">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370,000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370,000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370,000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36598">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0" i="0" u="none" strike="noStrike">
                          <a:solidFill>
                            <a:srgbClr val="000000"/>
                          </a:solidFill>
                          <a:effectLst/>
                          <a:latin typeface="Calibri"/>
                        </a:rPr>
                        <a:t> x </a:t>
                      </a: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800" b="0" i="0" u="none" strike="noStrike">
                          <a:solidFill>
                            <a:srgbClr val="000000"/>
                          </a:solidFill>
                          <a:effectLst/>
                          <a:latin typeface="Calibri"/>
                        </a:rPr>
                        <a:t> x </a:t>
                      </a: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800" b="0" i="0" u="none" strike="noStrike">
                          <a:solidFill>
                            <a:srgbClr val="000000"/>
                          </a:solidFill>
                          <a:effectLst/>
                          <a:latin typeface="Calibri"/>
                        </a:rPr>
                        <a:t> x </a:t>
                      </a: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7"/>
                  </a:ext>
                </a:extLst>
              </a:tr>
              <a:tr h="204897">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Cost per EUP</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800" b="0" i="0" u="none" strike="noStrike">
                          <a:solidFill>
                            <a:srgbClr val="000000"/>
                          </a:solidFill>
                          <a:effectLst/>
                          <a:latin typeface="Calibri"/>
                        </a:rPr>
                        <a:t>                      2.30 </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0.90 </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1.80 </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42289">
                <a:tc gridSpan="2">
                  <a:txBody>
                    <a:bodyPr/>
                    <a:lstStyle/>
                    <a:p>
                      <a:pPr algn="l" fontAlgn="b"/>
                      <a:r>
                        <a:rPr lang="en-US" sz="800" b="0" i="0" u="none" strike="noStrike">
                          <a:solidFill>
                            <a:srgbClr val="000000"/>
                          </a:solidFill>
                          <a:effectLst/>
                          <a:latin typeface="Calibri"/>
                        </a:rPr>
                        <a:t>Total Costs Transferred out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algn="l" fontAlgn="b"/>
                      <a:r>
                        <a:rPr lang="en-US" sz="800" b="0" i="0" u="none" strike="noStrike">
                          <a:solidFill>
                            <a:srgbClr val="000000"/>
                          </a:solidFill>
                          <a:effectLst/>
                          <a:latin typeface="Calibri"/>
                        </a:rPr>
                        <a:t>            1,850,000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Calibri"/>
                        </a:rPr>
                        <a:t>=</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800" b="0" i="0" u="none" strike="noStrike">
                          <a:solidFill>
                            <a:srgbClr val="000000"/>
                          </a:solidFill>
                          <a:effectLst/>
                          <a:latin typeface="Calibri"/>
                        </a:rPr>
                        <a:t>                851,000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333,000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666,000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16280">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0"/>
                  </a:ext>
                </a:extLst>
              </a:tr>
              <a:tr h="136598">
                <a:tc>
                  <a:txBody>
                    <a:bodyPr/>
                    <a:lstStyle/>
                    <a:p>
                      <a:pPr algn="l" fontAlgn="b"/>
                      <a:r>
                        <a:rPr lang="en-US" sz="800" b="0" i="0" u="none" strike="noStrike" dirty="0">
                          <a:solidFill>
                            <a:srgbClr val="000000"/>
                          </a:solidFill>
                          <a:effectLst/>
                          <a:latin typeface="Calibri"/>
                        </a:rPr>
                        <a:t>Ending </a:t>
                      </a:r>
                      <a:r>
                        <a:rPr lang="en-US" sz="800" b="0" i="0" u="none" strike="noStrike" dirty="0" smtClean="0">
                          <a:solidFill>
                            <a:srgbClr val="000000"/>
                          </a:solidFill>
                          <a:effectLst/>
                          <a:latin typeface="Calibri"/>
                        </a:rPr>
                        <a:t>WIP EUP</a:t>
                      </a:r>
                      <a:endParaRPr lang="en-US" sz="800" b="0" i="0" u="none" strike="noStrike" dirty="0">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800" b="0" i="0" u="none" strike="noStrike" smtClean="0">
                          <a:solidFill>
                            <a:srgbClr val="000000"/>
                          </a:solidFill>
                          <a:effectLst/>
                          <a:latin typeface="Calibri"/>
                        </a:rPr>
                        <a:t>                  40,000 </a:t>
                      </a:r>
                      <a:endParaRPr lang="en-US" sz="800" b="0" i="0" u="none" strike="noStrike" dirty="0">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smtClean="0">
                          <a:solidFill>
                            <a:srgbClr val="000000"/>
                          </a:solidFill>
                          <a:effectLst/>
                          <a:latin typeface="Calibri"/>
                        </a:rPr>
                        <a:t>                  20,000 </a:t>
                      </a:r>
                      <a:endParaRPr lang="en-US" sz="800" b="0" i="0" u="none" strike="noStrike" dirty="0">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dirty="0" smtClean="0">
                          <a:solidFill>
                            <a:srgbClr val="000000"/>
                          </a:solidFill>
                          <a:effectLst/>
                          <a:latin typeface="Calibri"/>
                        </a:rPr>
                        <a:t>                  20,000 </a:t>
                      </a:r>
                      <a:endParaRPr lang="en-US" sz="800" b="0" i="0" u="none" strike="noStrike" dirty="0">
                        <a:solidFill>
                          <a:srgbClr val="000000"/>
                        </a:solidFill>
                        <a:effectLst/>
                        <a:latin typeface="Calibri"/>
                      </a:endParaRPr>
                    </a:p>
                  </a:txBody>
                  <a:tcPr marL="10119" marR="10119" marT="5692" marB="0" anchor="b">
                    <a:lnL>
                      <a:noFill/>
                    </a:lnL>
                    <a:lnR>
                      <a:noFill/>
                    </a:lnR>
                    <a:lnT>
                      <a:noFill/>
                    </a:lnT>
                    <a:lnB>
                      <a:noFill/>
                    </a:lnB>
                  </a:tcPr>
                </a:tc>
                <a:extLst>
                  <a:ext uri="{0D108BD9-81ED-4DB2-BD59-A6C34878D82A}">
                    <a16:rowId xmlns:a16="http://schemas.microsoft.com/office/drawing/2014/main" val="10011"/>
                  </a:ext>
                </a:extLst>
              </a:tr>
              <a:tr h="136598">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0" i="0" u="none" strike="noStrike">
                          <a:solidFill>
                            <a:srgbClr val="000000"/>
                          </a:solidFill>
                          <a:effectLst/>
                          <a:latin typeface="Calibri"/>
                        </a:rPr>
                        <a:t> x </a:t>
                      </a:r>
                    </a:p>
                  </a:txBody>
                  <a:tcPr marL="10119" marR="10119" marT="5692" marB="0" anchor="b">
                    <a:lnL>
                      <a:noFill/>
                    </a:lnL>
                    <a:lnR>
                      <a:noFill/>
                    </a:lnR>
                    <a:lnT>
                      <a:noFill/>
                    </a:lnT>
                    <a:lnB>
                      <a:noFill/>
                    </a:lnB>
                  </a:tcPr>
                </a:tc>
                <a:tc>
                  <a:txBody>
                    <a:bodyPr/>
                    <a:lstStyle/>
                    <a:p>
                      <a:pPr algn="ctr" fontAlgn="b"/>
                      <a:r>
                        <a:rPr lang="en-US" sz="800" b="0" i="0" u="none" strike="noStrike">
                          <a:solidFill>
                            <a:srgbClr val="000000"/>
                          </a:solidFill>
                          <a:effectLst/>
                          <a:latin typeface="Calibri"/>
                        </a:rPr>
                        <a:t> x </a:t>
                      </a:r>
                    </a:p>
                  </a:txBody>
                  <a:tcPr marL="10119" marR="10119" marT="5692" marB="0" anchor="b">
                    <a:lnL>
                      <a:noFill/>
                    </a:lnL>
                    <a:lnR>
                      <a:noFill/>
                    </a:lnR>
                    <a:lnT>
                      <a:noFill/>
                    </a:lnT>
                    <a:lnB>
                      <a:noFill/>
                    </a:lnB>
                  </a:tcPr>
                </a:tc>
                <a:tc>
                  <a:txBody>
                    <a:bodyPr/>
                    <a:lstStyle/>
                    <a:p>
                      <a:pPr algn="ctr" fontAlgn="b"/>
                      <a:r>
                        <a:rPr lang="en-US" sz="800" b="0" i="0" u="none" strike="noStrike">
                          <a:solidFill>
                            <a:srgbClr val="000000"/>
                          </a:solidFill>
                          <a:effectLst/>
                          <a:latin typeface="Calibri"/>
                        </a:rPr>
                        <a:t> x </a:t>
                      </a:r>
                    </a:p>
                  </a:txBody>
                  <a:tcPr marL="10119" marR="10119" marT="5692" marB="0" anchor="b">
                    <a:lnL>
                      <a:noFill/>
                    </a:lnL>
                    <a:lnR>
                      <a:noFill/>
                    </a:lnR>
                    <a:lnT>
                      <a:noFill/>
                    </a:lnT>
                    <a:lnB>
                      <a:noFill/>
                    </a:lnB>
                  </a:tcPr>
                </a:tc>
                <a:extLst>
                  <a:ext uri="{0D108BD9-81ED-4DB2-BD59-A6C34878D82A}">
                    <a16:rowId xmlns:a16="http://schemas.microsoft.com/office/drawing/2014/main" val="10012"/>
                  </a:ext>
                </a:extLst>
              </a:tr>
              <a:tr h="204897">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Cost per EUP</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142289">
                <a:tc gridSpan="2">
                  <a:txBody>
                    <a:bodyPr/>
                    <a:lstStyle/>
                    <a:p>
                      <a:pPr algn="l" fontAlgn="b"/>
                      <a:r>
                        <a:rPr lang="en-US" sz="800" b="0" i="0" u="none" strike="noStrike">
                          <a:solidFill>
                            <a:srgbClr val="000000"/>
                          </a:solidFill>
                          <a:effectLst/>
                          <a:latin typeface="Calibri"/>
                        </a:rPr>
                        <a:t>Total Costs Ending WIP</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algn="l" fontAlgn="b"/>
                      <a:endParaRPr lang="en-US" sz="800" b="0" i="0" u="none" strike="noStrike" dirty="0">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Calibri"/>
                        </a:rPr>
                        <a:t>=</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142289">
                <a:tc gridSpan="2">
                  <a:txBody>
                    <a:bodyPr/>
                    <a:lstStyle/>
                    <a:p>
                      <a:pPr algn="l" fontAlgn="b"/>
                      <a:r>
                        <a:rPr lang="en-US" sz="800" b="0" i="0" u="none" strike="noStrike">
                          <a:solidFill>
                            <a:srgbClr val="000000"/>
                          </a:solidFill>
                          <a:effectLst/>
                          <a:latin typeface="Calibri"/>
                        </a:rPr>
                        <a:t>Total costs accounted for</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endParaRPr lang="en-US" sz="800" b="0" i="0" u="none" strike="noStrike" dirty="0">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207880389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000" dirty="0" smtClean="0"/>
              <a:t>To Calculate the General Ledger Value per EUP </a:t>
            </a:r>
            <a:br>
              <a:rPr lang="en-US" sz="1000" dirty="0" smtClean="0"/>
            </a:br>
            <a:r>
              <a:rPr lang="en-US" sz="1000" dirty="0" smtClean="0"/>
              <a:t>for Units Transferred out  and EWIP</a:t>
            </a:r>
            <a:br>
              <a:rPr lang="en-US" sz="1000" dirty="0" smtClean="0"/>
            </a:br>
            <a:r>
              <a:rPr lang="en-US" sz="1000" dirty="0" smtClean="0"/>
              <a:t>The Total costs of Transferred units and EWIP</a:t>
            </a:r>
            <a:br>
              <a:rPr lang="en-US" sz="1000" dirty="0" smtClean="0"/>
            </a:br>
            <a:r>
              <a:rPr lang="en-US" sz="1000" dirty="0" smtClean="0"/>
              <a:t>should equal The total costs of BWIP and added costs</a:t>
            </a:r>
            <a:br>
              <a:rPr lang="en-US" sz="1000" dirty="0" smtClean="0"/>
            </a:br>
            <a:r>
              <a:rPr lang="en-US" sz="1000" dirty="0" smtClean="0"/>
              <a:t>(Cost Reconciliation)</a:t>
            </a:r>
            <a:endParaRPr lang="en-US" sz="1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3002883"/>
              </p:ext>
            </p:extLst>
          </p:nvPr>
        </p:nvGraphicFramePr>
        <p:xfrm>
          <a:off x="457200" y="2649784"/>
          <a:ext cx="8229601" cy="2578801"/>
        </p:xfrm>
        <a:graphic>
          <a:graphicData uri="http://schemas.openxmlformats.org/drawingml/2006/table">
            <a:tbl>
              <a:tblPr/>
              <a:tblGrid>
                <a:gridCol w="1433435">
                  <a:extLst>
                    <a:ext uri="{9D8B030D-6E8A-4147-A177-3AD203B41FA5}">
                      <a16:colId xmlns:a16="http://schemas.microsoft.com/office/drawing/2014/main" val="20000"/>
                    </a:ext>
                  </a:extLst>
                </a:gridCol>
                <a:gridCol w="809469">
                  <a:extLst>
                    <a:ext uri="{9D8B030D-6E8A-4147-A177-3AD203B41FA5}">
                      <a16:colId xmlns:a16="http://schemas.microsoft.com/office/drawing/2014/main" val="20001"/>
                    </a:ext>
                  </a:extLst>
                </a:gridCol>
                <a:gridCol w="1349115">
                  <a:extLst>
                    <a:ext uri="{9D8B030D-6E8A-4147-A177-3AD203B41FA5}">
                      <a16:colId xmlns:a16="http://schemas.microsoft.com/office/drawing/2014/main" val="20002"/>
                    </a:ext>
                  </a:extLst>
                </a:gridCol>
                <a:gridCol w="590237">
                  <a:extLst>
                    <a:ext uri="{9D8B030D-6E8A-4147-A177-3AD203B41FA5}">
                      <a16:colId xmlns:a16="http://schemas.microsoft.com/office/drawing/2014/main" val="20003"/>
                    </a:ext>
                  </a:extLst>
                </a:gridCol>
                <a:gridCol w="1349115">
                  <a:extLst>
                    <a:ext uri="{9D8B030D-6E8A-4147-A177-3AD203B41FA5}">
                      <a16:colId xmlns:a16="http://schemas.microsoft.com/office/drawing/2014/main" val="20004"/>
                    </a:ext>
                  </a:extLst>
                </a:gridCol>
                <a:gridCol w="1349115">
                  <a:extLst>
                    <a:ext uri="{9D8B030D-6E8A-4147-A177-3AD203B41FA5}">
                      <a16:colId xmlns:a16="http://schemas.microsoft.com/office/drawing/2014/main" val="20005"/>
                    </a:ext>
                  </a:extLst>
                </a:gridCol>
                <a:gridCol w="1349115">
                  <a:extLst>
                    <a:ext uri="{9D8B030D-6E8A-4147-A177-3AD203B41FA5}">
                      <a16:colId xmlns:a16="http://schemas.microsoft.com/office/drawing/2014/main" val="20006"/>
                    </a:ext>
                  </a:extLst>
                </a:gridCol>
              </a:tblGrid>
              <a:tr h="250430">
                <a:tc>
                  <a:txBody>
                    <a:bodyPr/>
                    <a:lstStyle/>
                    <a:p>
                      <a:pPr algn="l" fontAlgn="b"/>
                      <a:r>
                        <a:rPr lang="en-US" sz="800" b="0" i="0" u="none" strike="noStrike" dirty="0">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600" b="0" i="0" u="none" strike="noStrike">
                          <a:solidFill>
                            <a:srgbClr val="000000"/>
                          </a:solidFill>
                          <a:effectLst/>
                          <a:latin typeface="Calibri"/>
                        </a:rPr>
                        <a:t>Cost per EUP</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800" b="0" i="0" u="none" strike="noStrike" dirty="0">
                          <a:solidFill>
                            <a:srgbClr val="000000"/>
                          </a:solidFill>
                          <a:effectLst/>
                          <a:latin typeface="Calibri"/>
                        </a:rPr>
                        <a:t>                      2.30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0.90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1.80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42289">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136598">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82131">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3">
                  <a:txBody>
                    <a:bodyPr/>
                    <a:lstStyle/>
                    <a:p>
                      <a:pPr algn="ctr" fontAlgn="ctr"/>
                      <a:r>
                        <a:rPr lang="en-US" sz="800" b="0" i="0" u="none" strike="noStrike" dirty="0">
                          <a:solidFill>
                            <a:srgbClr val="000000"/>
                          </a:solidFill>
                          <a:effectLst/>
                          <a:latin typeface="Calibri"/>
                        </a:rPr>
                        <a:t>Value per Equivalent Unit of Production</a:t>
                      </a:r>
                    </a:p>
                  </a:txBody>
                  <a:tcPr marL="10119" marR="10119" marT="5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3"/>
                  </a:ext>
                </a:extLst>
              </a:tr>
              <a:tr h="131422">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dirty="0">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4"/>
                  </a:ext>
                </a:extLst>
              </a:tr>
              <a:tr h="136598">
                <a:tc>
                  <a:txBody>
                    <a:bodyPr/>
                    <a:lstStyle/>
                    <a:p>
                      <a:pPr algn="l" fontAlgn="b"/>
                      <a:r>
                        <a:rPr lang="en-US" sz="800" b="1" i="0" u="none" strike="noStrike">
                          <a:solidFill>
                            <a:srgbClr val="000000"/>
                          </a:solidFill>
                          <a:effectLst/>
                          <a:latin typeface="Calibri"/>
                        </a:rPr>
                        <a:t>Ending Costs:</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0" i="0" u="none" strike="noStrike">
                          <a:solidFill>
                            <a:srgbClr val="000000"/>
                          </a:solidFill>
                          <a:effectLst/>
                          <a:latin typeface="Calibri"/>
                        </a:rPr>
                        <a:t>DM</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DL</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OH</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6598">
                <a:tc>
                  <a:txBody>
                    <a:bodyPr/>
                    <a:lstStyle/>
                    <a:p>
                      <a:pPr algn="l" fontAlgn="b"/>
                      <a:r>
                        <a:rPr lang="en-US" sz="800" b="0" i="0" u="none" strike="noStrike" dirty="0">
                          <a:solidFill>
                            <a:srgbClr val="000000"/>
                          </a:solidFill>
                          <a:effectLst/>
                          <a:latin typeface="Calibri"/>
                        </a:rPr>
                        <a:t>Transferred </a:t>
                      </a:r>
                      <a:r>
                        <a:rPr lang="en-US" sz="800" b="0" i="0" u="none" strike="noStrike" dirty="0" smtClean="0">
                          <a:solidFill>
                            <a:srgbClr val="000000"/>
                          </a:solidFill>
                          <a:effectLst/>
                          <a:latin typeface="Calibri"/>
                        </a:rPr>
                        <a:t>out E</a:t>
                      </a:r>
                      <a:r>
                        <a:rPr lang="en-US" sz="800" b="0" i="0" u="none" strike="noStrike" baseline="0" dirty="0" smtClean="0">
                          <a:solidFill>
                            <a:srgbClr val="000000"/>
                          </a:solidFill>
                          <a:effectLst/>
                          <a:latin typeface="Calibri"/>
                        </a:rPr>
                        <a:t>UP</a:t>
                      </a:r>
                      <a:endParaRPr lang="en-US" sz="800" b="0" i="0" u="none" strike="noStrike" dirty="0">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370,000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370,000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370,000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36598">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0" i="0" u="none" strike="noStrike">
                          <a:solidFill>
                            <a:srgbClr val="000000"/>
                          </a:solidFill>
                          <a:effectLst/>
                          <a:latin typeface="Calibri"/>
                        </a:rPr>
                        <a:t> x </a:t>
                      </a: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800" b="0" i="0" u="none" strike="noStrike">
                          <a:solidFill>
                            <a:srgbClr val="000000"/>
                          </a:solidFill>
                          <a:effectLst/>
                          <a:latin typeface="Calibri"/>
                        </a:rPr>
                        <a:t> x </a:t>
                      </a: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800" b="0" i="0" u="none" strike="noStrike">
                          <a:solidFill>
                            <a:srgbClr val="000000"/>
                          </a:solidFill>
                          <a:effectLst/>
                          <a:latin typeface="Calibri"/>
                        </a:rPr>
                        <a:t> x </a:t>
                      </a: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7"/>
                  </a:ext>
                </a:extLst>
              </a:tr>
              <a:tr h="204897">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Cost per EUP</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800" b="0" i="0" u="none" strike="noStrike">
                          <a:solidFill>
                            <a:srgbClr val="000000"/>
                          </a:solidFill>
                          <a:effectLst/>
                          <a:latin typeface="Calibri"/>
                        </a:rPr>
                        <a:t>                      2.30 </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0.90 </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1.80 </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42289">
                <a:tc gridSpan="2">
                  <a:txBody>
                    <a:bodyPr/>
                    <a:lstStyle/>
                    <a:p>
                      <a:pPr algn="l" fontAlgn="b"/>
                      <a:r>
                        <a:rPr lang="en-US" sz="800" b="0" i="0" u="none" strike="noStrike">
                          <a:solidFill>
                            <a:srgbClr val="000000"/>
                          </a:solidFill>
                          <a:effectLst/>
                          <a:latin typeface="Calibri"/>
                        </a:rPr>
                        <a:t>Total Costs Transferred out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algn="l" fontAlgn="b"/>
                      <a:r>
                        <a:rPr lang="en-US" sz="800" b="0" i="0" u="none" strike="noStrike">
                          <a:solidFill>
                            <a:srgbClr val="000000"/>
                          </a:solidFill>
                          <a:effectLst/>
                          <a:latin typeface="Calibri"/>
                        </a:rPr>
                        <a:t>            1,850,000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Calibri"/>
                        </a:rPr>
                        <a:t>=</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800" b="0" i="0" u="none" strike="noStrike">
                          <a:solidFill>
                            <a:srgbClr val="000000"/>
                          </a:solidFill>
                          <a:effectLst/>
                          <a:latin typeface="Calibri"/>
                        </a:rPr>
                        <a:t>                851,000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333,000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666,000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16280">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0"/>
                  </a:ext>
                </a:extLst>
              </a:tr>
              <a:tr h="136598">
                <a:tc>
                  <a:txBody>
                    <a:bodyPr/>
                    <a:lstStyle/>
                    <a:p>
                      <a:pPr algn="l" fontAlgn="b"/>
                      <a:r>
                        <a:rPr lang="en-US" sz="800" b="0" i="0" u="none" strike="noStrike" dirty="0">
                          <a:solidFill>
                            <a:srgbClr val="000000"/>
                          </a:solidFill>
                          <a:effectLst/>
                          <a:latin typeface="Calibri"/>
                        </a:rPr>
                        <a:t>Ending </a:t>
                      </a:r>
                      <a:r>
                        <a:rPr lang="en-US" sz="800" b="0" i="0" u="none" strike="noStrike" dirty="0" smtClean="0">
                          <a:solidFill>
                            <a:srgbClr val="000000"/>
                          </a:solidFill>
                          <a:effectLst/>
                          <a:latin typeface="Calibri"/>
                        </a:rPr>
                        <a:t>WIP EUP</a:t>
                      </a:r>
                      <a:endParaRPr lang="en-US" sz="800" b="0" i="0" u="none" strike="noStrike" dirty="0">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800" b="0" i="0" u="none" strike="noStrike" smtClean="0">
                          <a:solidFill>
                            <a:srgbClr val="000000"/>
                          </a:solidFill>
                          <a:effectLst/>
                          <a:latin typeface="Calibri"/>
                        </a:rPr>
                        <a:t>                  40,000 </a:t>
                      </a:r>
                      <a:endParaRPr lang="en-US" sz="800" b="0" i="0" u="none" strike="noStrike" dirty="0">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smtClean="0">
                          <a:solidFill>
                            <a:srgbClr val="000000"/>
                          </a:solidFill>
                          <a:effectLst/>
                          <a:latin typeface="Calibri"/>
                        </a:rPr>
                        <a:t>                  20,000 </a:t>
                      </a:r>
                      <a:endParaRPr lang="en-US" sz="800" b="0" i="0" u="none" strike="noStrike" dirty="0">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dirty="0" smtClean="0">
                          <a:solidFill>
                            <a:srgbClr val="000000"/>
                          </a:solidFill>
                          <a:effectLst/>
                          <a:latin typeface="Calibri"/>
                        </a:rPr>
                        <a:t>                  20,000 </a:t>
                      </a:r>
                      <a:endParaRPr lang="en-US" sz="800" b="0" i="0" u="none" strike="noStrike" dirty="0">
                        <a:solidFill>
                          <a:srgbClr val="000000"/>
                        </a:solidFill>
                        <a:effectLst/>
                        <a:latin typeface="Calibri"/>
                      </a:endParaRPr>
                    </a:p>
                  </a:txBody>
                  <a:tcPr marL="10119" marR="10119" marT="5692" marB="0" anchor="b">
                    <a:lnL>
                      <a:noFill/>
                    </a:lnL>
                    <a:lnR>
                      <a:noFill/>
                    </a:lnR>
                    <a:lnT>
                      <a:noFill/>
                    </a:lnT>
                    <a:lnB>
                      <a:noFill/>
                    </a:lnB>
                  </a:tcPr>
                </a:tc>
                <a:extLst>
                  <a:ext uri="{0D108BD9-81ED-4DB2-BD59-A6C34878D82A}">
                    <a16:rowId xmlns:a16="http://schemas.microsoft.com/office/drawing/2014/main" val="10011"/>
                  </a:ext>
                </a:extLst>
              </a:tr>
              <a:tr h="136598">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dirty="0">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0" i="0" u="none" strike="noStrike">
                          <a:solidFill>
                            <a:srgbClr val="000000"/>
                          </a:solidFill>
                          <a:effectLst/>
                          <a:latin typeface="Calibri"/>
                        </a:rPr>
                        <a:t> x </a:t>
                      </a:r>
                    </a:p>
                  </a:txBody>
                  <a:tcPr marL="10119" marR="10119" marT="5692" marB="0" anchor="b">
                    <a:lnL>
                      <a:noFill/>
                    </a:lnL>
                    <a:lnR>
                      <a:noFill/>
                    </a:lnR>
                    <a:lnT>
                      <a:noFill/>
                    </a:lnT>
                    <a:lnB>
                      <a:noFill/>
                    </a:lnB>
                  </a:tcPr>
                </a:tc>
                <a:tc>
                  <a:txBody>
                    <a:bodyPr/>
                    <a:lstStyle/>
                    <a:p>
                      <a:pPr algn="ctr" fontAlgn="b"/>
                      <a:r>
                        <a:rPr lang="en-US" sz="800" b="0" i="0" u="none" strike="noStrike">
                          <a:solidFill>
                            <a:srgbClr val="000000"/>
                          </a:solidFill>
                          <a:effectLst/>
                          <a:latin typeface="Calibri"/>
                        </a:rPr>
                        <a:t> x </a:t>
                      </a:r>
                    </a:p>
                  </a:txBody>
                  <a:tcPr marL="10119" marR="10119" marT="5692" marB="0" anchor="b">
                    <a:lnL>
                      <a:noFill/>
                    </a:lnL>
                    <a:lnR>
                      <a:noFill/>
                    </a:lnR>
                    <a:lnT>
                      <a:noFill/>
                    </a:lnT>
                    <a:lnB>
                      <a:noFill/>
                    </a:lnB>
                  </a:tcPr>
                </a:tc>
                <a:tc>
                  <a:txBody>
                    <a:bodyPr/>
                    <a:lstStyle/>
                    <a:p>
                      <a:pPr algn="ctr" fontAlgn="b"/>
                      <a:r>
                        <a:rPr lang="en-US" sz="800" b="0" i="0" u="none" strike="noStrike">
                          <a:solidFill>
                            <a:srgbClr val="000000"/>
                          </a:solidFill>
                          <a:effectLst/>
                          <a:latin typeface="Calibri"/>
                        </a:rPr>
                        <a:t> x </a:t>
                      </a:r>
                    </a:p>
                  </a:txBody>
                  <a:tcPr marL="10119" marR="10119" marT="5692" marB="0" anchor="b">
                    <a:lnL>
                      <a:noFill/>
                    </a:lnL>
                    <a:lnR>
                      <a:noFill/>
                    </a:lnR>
                    <a:lnT>
                      <a:noFill/>
                    </a:lnT>
                    <a:lnB>
                      <a:noFill/>
                    </a:lnB>
                  </a:tcPr>
                </a:tc>
                <a:extLst>
                  <a:ext uri="{0D108BD9-81ED-4DB2-BD59-A6C34878D82A}">
                    <a16:rowId xmlns:a16="http://schemas.microsoft.com/office/drawing/2014/main" val="10012"/>
                  </a:ext>
                </a:extLst>
              </a:tr>
              <a:tr h="204897">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dirty="0">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Cost per EUP</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800" b="0" i="0" u="none" strike="noStrike" smtClean="0">
                          <a:solidFill>
                            <a:srgbClr val="000000"/>
                          </a:solidFill>
                          <a:effectLst/>
                          <a:latin typeface="Calibri"/>
                        </a:rPr>
                        <a:t>                      2.30 </a:t>
                      </a:r>
                      <a:endParaRPr lang="en-US" sz="800" b="0" i="0" u="none" strike="noStrike" dirty="0">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142289">
                <a:tc gridSpan="2">
                  <a:txBody>
                    <a:bodyPr/>
                    <a:lstStyle/>
                    <a:p>
                      <a:pPr algn="l" fontAlgn="b"/>
                      <a:r>
                        <a:rPr lang="en-US" sz="800" b="0" i="0" u="none" strike="noStrike">
                          <a:solidFill>
                            <a:srgbClr val="000000"/>
                          </a:solidFill>
                          <a:effectLst/>
                          <a:latin typeface="Calibri"/>
                        </a:rPr>
                        <a:t>Total Costs Ending WIP</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algn="l" fontAlgn="b"/>
                      <a:endParaRPr lang="en-US" sz="800" b="0" i="0" u="none" strike="noStrike" dirty="0">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Calibri"/>
                        </a:rPr>
                        <a:t>=</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800" b="0" i="0" u="none" strike="noStrike" smtClean="0">
                          <a:solidFill>
                            <a:srgbClr val="000000"/>
                          </a:solidFill>
                          <a:effectLst/>
                          <a:latin typeface="Calibri"/>
                        </a:rPr>
                        <a:t>                  92,000 </a:t>
                      </a:r>
                      <a:endParaRPr lang="en-US" sz="800" b="0" i="0" u="none" strike="noStrike" dirty="0">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142289">
                <a:tc gridSpan="2">
                  <a:txBody>
                    <a:bodyPr/>
                    <a:lstStyle/>
                    <a:p>
                      <a:pPr algn="l" fontAlgn="b"/>
                      <a:r>
                        <a:rPr lang="en-US" sz="800" b="0" i="0" u="none" strike="noStrike">
                          <a:solidFill>
                            <a:srgbClr val="000000"/>
                          </a:solidFill>
                          <a:effectLst/>
                          <a:latin typeface="Calibri"/>
                        </a:rPr>
                        <a:t>Total costs accounted for</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endParaRPr lang="en-US" sz="800" b="0" i="0" u="none" strike="noStrike" dirty="0">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5"/>
                  </a:ext>
                </a:extLst>
              </a:tr>
            </a:tbl>
          </a:graphicData>
        </a:graphic>
      </p:graphicFrame>
      <p:cxnSp>
        <p:nvCxnSpPr>
          <p:cNvPr id="5" name="Straight Arrow Connector 4"/>
          <p:cNvCxnSpPr/>
          <p:nvPr/>
        </p:nvCxnSpPr>
        <p:spPr>
          <a:xfrm>
            <a:off x="5892800" y="2914650"/>
            <a:ext cx="0" cy="18859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617071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000" dirty="0" smtClean="0"/>
              <a:t>To Calculate the General Ledger Value per EUP </a:t>
            </a:r>
            <a:br>
              <a:rPr lang="en-US" sz="1000" dirty="0" smtClean="0"/>
            </a:br>
            <a:r>
              <a:rPr lang="en-US" sz="1000" dirty="0" smtClean="0"/>
              <a:t>for Units Transferred out  and EWIP</a:t>
            </a:r>
            <a:br>
              <a:rPr lang="en-US" sz="1000" dirty="0" smtClean="0"/>
            </a:br>
            <a:r>
              <a:rPr lang="en-US" sz="1000" dirty="0" smtClean="0"/>
              <a:t>The Total costs of Transferred units and EWIP</a:t>
            </a:r>
            <a:br>
              <a:rPr lang="en-US" sz="1000" dirty="0" smtClean="0"/>
            </a:br>
            <a:r>
              <a:rPr lang="en-US" sz="1000" dirty="0" smtClean="0"/>
              <a:t>should equal The total costs of BWIP and added costs</a:t>
            </a:r>
            <a:br>
              <a:rPr lang="en-US" sz="1000" dirty="0" smtClean="0"/>
            </a:br>
            <a:r>
              <a:rPr lang="en-US" sz="1000" dirty="0" smtClean="0"/>
              <a:t>(Cost Reconciliation)</a:t>
            </a:r>
            <a:endParaRPr lang="en-US" sz="1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45526969"/>
              </p:ext>
            </p:extLst>
          </p:nvPr>
        </p:nvGraphicFramePr>
        <p:xfrm>
          <a:off x="457200" y="2649784"/>
          <a:ext cx="8229601" cy="2578801"/>
        </p:xfrm>
        <a:graphic>
          <a:graphicData uri="http://schemas.openxmlformats.org/drawingml/2006/table">
            <a:tbl>
              <a:tblPr/>
              <a:tblGrid>
                <a:gridCol w="1433435">
                  <a:extLst>
                    <a:ext uri="{9D8B030D-6E8A-4147-A177-3AD203B41FA5}">
                      <a16:colId xmlns:a16="http://schemas.microsoft.com/office/drawing/2014/main" val="20000"/>
                    </a:ext>
                  </a:extLst>
                </a:gridCol>
                <a:gridCol w="809469">
                  <a:extLst>
                    <a:ext uri="{9D8B030D-6E8A-4147-A177-3AD203B41FA5}">
                      <a16:colId xmlns:a16="http://schemas.microsoft.com/office/drawing/2014/main" val="20001"/>
                    </a:ext>
                  </a:extLst>
                </a:gridCol>
                <a:gridCol w="1349115">
                  <a:extLst>
                    <a:ext uri="{9D8B030D-6E8A-4147-A177-3AD203B41FA5}">
                      <a16:colId xmlns:a16="http://schemas.microsoft.com/office/drawing/2014/main" val="20002"/>
                    </a:ext>
                  </a:extLst>
                </a:gridCol>
                <a:gridCol w="590237">
                  <a:extLst>
                    <a:ext uri="{9D8B030D-6E8A-4147-A177-3AD203B41FA5}">
                      <a16:colId xmlns:a16="http://schemas.microsoft.com/office/drawing/2014/main" val="20003"/>
                    </a:ext>
                  </a:extLst>
                </a:gridCol>
                <a:gridCol w="1349115">
                  <a:extLst>
                    <a:ext uri="{9D8B030D-6E8A-4147-A177-3AD203B41FA5}">
                      <a16:colId xmlns:a16="http://schemas.microsoft.com/office/drawing/2014/main" val="20004"/>
                    </a:ext>
                  </a:extLst>
                </a:gridCol>
                <a:gridCol w="1349115">
                  <a:extLst>
                    <a:ext uri="{9D8B030D-6E8A-4147-A177-3AD203B41FA5}">
                      <a16:colId xmlns:a16="http://schemas.microsoft.com/office/drawing/2014/main" val="20005"/>
                    </a:ext>
                  </a:extLst>
                </a:gridCol>
                <a:gridCol w="1349115">
                  <a:extLst>
                    <a:ext uri="{9D8B030D-6E8A-4147-A177-3AD203B41FA5}">
                      <a16:colId xmlns:a16="http://schemas.microsoft.com/office/drawing/2014/main" val="20006"/>
                    </a:ext>
                  </a:extLst>
                </a:gridCol>
              </a:tblGrid>
              <a:tr h="250430">
                <a:tc>
                  <a:txBody>
                    <a:bodyPr/>
                    <a:lstStyle/>
                    <a:p>
                      <a:pPr algn="l" fontAlgn="b"/>
                      <a:r>
                        <a:rPr lang="en-US" sz="800" b="0" i="0" u="none" strike="noStrike" dirty="0">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600" b="0" i="0" u="none" strike="noStrike">
                          <a:solidFill>
                            <a:srgbClr val="000000"/>
                          </a:solidFill>
                          <a:effectLst/>
                          <a:latin typeface="Calibri"/>
                        </a:rPr>
                        <a:t>Cost per EUP</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800" b="0" i="0" u="none" strike="noStrike">
                          <a:solidFill>
                            <a:srgbClr val="000000"/>
                          </a:solidFill>
                          <a:effectLst/>
                          <a:latin typeface="Calibri"/>
                        </a:rPr>
                        <a:t>                      2.30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0.90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1.80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42289">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136598">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82131">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3">
                  <a:txBody>
                    <a:bodyPr/>
                    <a:lstStyle/>
                    <a:p>
                      <a:pPr algn="ctr" fontAlgn="ctr"/>
                      <a:r>
                        <a:rPr lang="en-US" sz="800" b="0" i="0" u="none" strike="noStrike">
                          <a:solidFill>
                            <a:srgbClr val="000000"/>
                          </a:solidFill>
                          <a:effectLst/>
                          <a:latin typeface="Calibri"/>
                        </a:rPr>
                        <a:t>Value per Equivalent Unit of Production</a:t>
                      </a:r>
                    </a:p>
                  </a:txBody>
                  <a:tcPr marL="10119" marR="10119" marT="5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3"/>
                  </a:ext>
                </a:extLst>
              </a:tr>
              <a:tr h="131422">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dirty="0">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4"/>
                  </a:ext>
                </a:extLst>
              </a:tr>
              <a:tr h="136598">
                <a:tc>
                  <a:txBody>
                    <a:bodyPr/>
                    <a:lstStyle/>
                    <a:p>
                      <a:pPr algn="l" fontAlgn="b"/>
                      <a:r>
                        <a:rPr lang="en-US" sz="800" b="1" i="0" u="none" strike="noStrike">
                          <a:solidFill>
                            <a:srgbClr val="000000"/>
                          </a:solidFill>
                          <a:effectLst/>
                          <a:latin typeface="Calibri"/>
                        </a:rPr>
                        <a:t>Ending Costs:</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0" i="0" u="none" strike="noStrike">
                          <a:solidFill>
                            <a:srgbClr val="000000"/>
                          </a:solidFill>
                          <a:effectLst/>
                          <a:latin typeface="Calibri"/>
                        </a:rPr>
                        <a:t>DM</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DL</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OH</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6598">
                <a:tc>
                  <a:txBody>
                    <a:bodyPr/>
                    <a:lstStyle/>
                    <a:p>
                      <a:pPr algn="l" fontAlgn="b"/>
                      <a:r>
                        <a:rPr lang="en-US" sz="800" b="0" i="0" u="none" strike="noStrike" dirty="0">
                          <a:solidFill>
                            <a:srgbClr val="000000"/>
                          </a:solidFill>
                          <a:effectLst/>
                          <a:latin typeface="Calibri"/>
                        </a:rPr>
                        <a:t>Transferred </a:t>
                      </a:r>
                      <a:r>
                        <a:rPr lang="en-US" sz="800" b="0" i="0" u="none" strike="noStrike" dirty="0" smtClean="0">
                          <a:solidFill>
                            <a:srgbClr val="000000"/>
                          </a:solidFill>
                          <a:effectLst/>
                          <a:latin typeface="Calibri"/>
                        </a:rPr>
                        <a:t>out E</a:t>
                      </a:r>
                      <a:r>
                        <a:rPr lang="en-US" sz="800" b="0" i="0" u="none" strike="noStrike" baseline="0" dirty="0" smtClean="0">
                          <a:solidFill>
                            <a:srgbClr val="000000"/>
                          </a:solidFill>
                          <a:effectLst/>
                          <a:latin typeface="Calibri"/>
                        </a:rPr>
                        <a:t>UP</a:t>
                      </a:r>
                      <a:endParaRPr lang="en-US" sz="800" b="0" i="0" u="none" strike="noStrike" dirty="0">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370,000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370,000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370,000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36598">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0" i="0" u="none" strike="noStrike">
                          <a:solidFill>
                            <a:srgbClr val="000000"/>
                          </a:solidFill>
                          <a:effectLst/>
                          <a:latin typeface="Calibri"/>
                        </a:rPr>
                        <a:t> x </a:t>
                      </a: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800" b="0" i="0" u="none" strike="noStrike">
                          <a:solidFill>
                            <a:srgbClr val="000000"/>
                          </a:solidFill>
                          <a:effectLst/>
                          <a:latin typeface="Calibri"/>
                        </a:rPr>
                        <a:t> x </a:t>
                      </a: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800" b="0" i="0" u="none" strike="noStrike">
                          <a:solidFill>
                            <a:srgbClr val="000000"/>
                          </a:solidFill>
                          <a:effectLst/>
                          <a:latin typeface="Calibri"/>
                        </a:rPr>
                        <a:t> x </a:t>
                      </a: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7"/>
                  </a:ext>
                </a:extLst>
              </a:tr>
              <a:tr h="204897">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Cost per EUP</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800" b="0" i="0" u="none" strike="noStrike">
                          <a:solidFill>
                            <a:srgbClr val="000000"/>
                          </a:solidFill>
                          <a:effectLst/>
                          <a:latin typeface="Calibri"/>
                        </a:rPr>
                        <a:t>                      2.30 </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0.90 </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1.80 </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42289">
                <a:tc gridSpan="2">
                  <a:txBody>
                    <a:bodyPr/>
                    <a:lstStyle/>
                    <a:p>
                      <a:pPr algn="l" fontAlgn="b"/>
                      <a:r>
                        <a:rPr lang="en-US" sz="800" b="0" i="0" u="none" strike="noStrike">
                          <a:solidFill>
                            <a:srgbClr val="000000"/>
                          </a:solidFill>
                          <a:effectLst/>
                          <a:latin typeface="Calibri"/>
                        </a:rPr>
                        <a:t>Total Costs Transferred out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algn="l" fontAlgn="b"/>
                      <a:r>
                        <a:rPr lang="en-US" sz="800" b="0" i="0" u="none" strike="noStrike">
                          <a:solidFill>
                            <a:srgbClr val="000000"/>
                          </a:solidFill>
                          <a:effectLst/>
                          <a:latin typeface="Calibri"/>
                        </a:rPr>
                        <a:t>            1,850,000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Calibri"/>
                        </a:rPr>
                        <a:t>=</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800" b="0" i="0" u="none" strike="noStrike">
                          <a:solidFill>
                            <a:srgbClr val="000000"/>
                          </a:solidFill>
                          <a:effectLst/>
                          <a:latin typeface="Calibri"/>
                        </a:rPr>
                        <a:t>                851,000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333,000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666,000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16280">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0"/>
                  </a:ext>
                </a:extLst>
              </a:tr>
              <a:tr h="136598">
                <a:tc>
                  <a:txBody>
                    <a:bodyPr/>
                    <a:lstStyle/>
                    <a:p>
                      <a:pPr algn="l" fontAlgn="b"/>
                      <a:r>
                        <a:rPr lang="en-US" sz="800" b="0" i="0" u="none" strike="noStrike" dirty="0">
                          <a:solidFill>
                            <a:srgbClr val="000000"/>
                          </a:solidFill>
                          <a:effectLst/>
                          <a:latin typeface="Calibri"/>
                        </a:rPr>
                        <a:t>Ending </a:t>
                      </a:r>
                      <a:r>
                        <a:rPr lang="en-US" sz="800" b="0" i="0" u="none" strike="noStrike" dirty="0" smtClean="0">
                          <a:solidFill>
                            <a:srgbClr val="000000"/>
                          </a:solidFill>
                          <a:effectLst/>
                          <a:latin typeface="Calibri"/>
                        </a:rPr>
                        <a:t>WIP EUP</a:t>
                      </a:r>
                      <a:endParaRPr lang="en-US" sz="800" b="0" i="0" u="none" strike="noStrike" dirty="0">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800" b="0" i="0" u="none" strike="noStrike" smtClean="0">
                          <a:solidFill>
                            <a:srgbClr val="000000"/>
                          </a:solidFill>
                          <a:effectLst/>
                          <a:latin typeface="Calibri"/>
                        </a:rPr>
                        <a:t>                  40,000 </a:t>
                      </a:r>
                      <a:endParaRPr lang="en-US" sz="800" b="0" i="0" u="none" strike="noStrike" dirty="0">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smtClean="0">
                          <a:solidFill>
                            <a:srgbClr val="000000"/>
                          </a:solidFill>
                          <a:effectLst/>
                          <a:latin typeface="Calibri"/>
                        </a:rPr>
                        <a:t>                  20,000 </a:t>
                      </a:r>
                      <a:endParaRPr lang="en-US" sz="800" b="0" i="0" u="none" strike="noStrike" dirty="0">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dirty="0" smtClean="0">
                          <a:solidFill>
                            <a:srgbClr val="000000"/>
                          </a:solidFill>
                          <a:effectLst/>
                          <a:latin typeface="Calibri"/>
                        </a:rPr>
                        <a:t>                  20,000 </a:t>
                      </a:r>
                      <a:endParaRPr lang="en-US" sz="800" b="0" i="0" u="none" strike="noStrike" dirty="0">
                        <a:solidFill>
                          <a:srgbClr val="000000"/>
                        </a:solidFill>
                        <a:effectLst/>
                        <a:latin typeface="Calibri"/>
                      </a:endParaRPr>
                    </a:p>
                  </a:txBody>
                  <a:tcPr marL="10119" marR="10119" marT="5692" marB="0" anchor="b">
                    <a:lnL>
                      <a:noFill/>
                    </a:lnL>
                    <a:lnR>
                      <a:noFill/>
                    </a:lnR>
                    <a:lnT>
                      <a:noFill/>
                    </a:lnT>
                    <a:lnB>
                      <a:noFill/>
                    </a:lnB>
                  </a:tcPr>
                </a:tc>
                <a:extLst>
                  <a:ext uri="{0D108BD9-81ED-4DB2-BD59-A6C34878D82A}">
                    <a16:rowId xmlns:a16="http://schemas.microsoft.com/office/drawing/2014/main" val="10011"/>
                  </a:ext>
                </a:extLst>
              </a:tr>
              <a:tr h="136598">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0" i="0" u="none" strike="noStrike">
                          <a:solidFill>
                            <a:srgbClr val="000000"/>
                          </a:solidFill>
                          <a:effectLst/>
                          <a:latin typeface="Calibri"/>
                        </a:rPr>
                        <a:t> x </a:t>
                      </a:r>
                    </a:p>
                  </a:txBody>
                  <a:tcPr marL="10119" marR="10119" marT="5692" marB="0" anchor="b">
                    <a:lnL>
                      <a:noFill/>
                    </a:lnL>
                    <a:lnR>
                      <a:noFill/>
                    </a:lnR>
                    <a:lnT>
                      <a:noFill/>
                    </a:lnT>
                    <a:lnB>
                      <a:noFill/>
                    </a:lnB>
                  </a:tcPr>
                </a:tc>
                <a:tc>
                  <a:txBody>
                    <a:bodyPr/>
                    <a:lstStyle/>
                    <a:p>
                      <a:pPr algn="ctr" fontAlgn="b"/>
                      <a:r>
                        <a:rPr lang="en-US" sz="800" b="0" i="0" u="none" strike="noStrike">
                          <a:solidFill>
                            <a:srgbClr val="000000"/>
                          </a:solidFill>
                          <a:effectLst/>
                          <a:latin typeface="Calibri"/>
                        </a:rPr>
                        <a:t> x </a:t>
                      </a:r>
                    </a:p>
                  </a:txBody>
                  <a:tcPr marL="10119" marR="10119" marT="5692" marB="0" anchor="b">
                    <a:lnL>
                      <a:noFill/>
                    </a:lnL>
                    <a:lnR>
                      <a:noFill/>
                    </a:lnR>
                    <a:lnT>
                      <a:noFill/>
                    </a:lnT>
                    <a:lnB>
                      <a:noFill/>
                    </a:lnB>
                  </a:tcPr>
                </a:tc>
                <a:tc>
                  <a:txBody>
                    <a:bodyPr/>
                    <a:lstStyle/>
                    <a:p>
                      <a:pPr algn="ctr" fontAlgn="b"/>
                      <a:r>
                        <a:rPr lang="en-US" sz="800" b="0" i="0" u="none" strike="noStrike">
                          <a:solidFill>
                            <a:srgbClr val="000000"/>
                          </a:solidFill>
                          <a:effectLst/>
                          <a:latin typeface="Calibri"/>
                        </a:rPr>
                        <a:t> x </a:t>
                      </a:r>
                    </a:p>
                  </a:txBody>
                  <a:tcPr marL="10119" marR="10119" marT="5692" marB="0" anchor="b">
                    <a:lnL>
                      <a:noFill/>
                    </a:lnL>
                    <a:lnR>
                      <a:noFill/>
                    </a:lnR>
                    <a:lnT>
                      <a:noFill/>
                    </a:lnT>
                    <a:lnB>
                      <a:noFill/>
                    </a:lnB>
                  </a:tcPr>
                </a:tc>
                <a:extLst>
                  <a:ext uri="{0D108BD9-81ED-4DB2-BD59-A6C34878D82A}">
                    <a16:rowId xmlns:a16="http://schemas.microsoft.com/office/drawing/2014/main" val="10012"/>
                  </a:ext>
                </a:extLst>
              </a:tr>
              <a:tr h="204897">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Cost per EUP</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800" b="0" i="0" u="none" strike="noStrike" smtClean="0">
                          <a:solidFill>
                            <a:srgbClr val="000000"/>
                          </a:solidFill>
                          <a:effectLst/>
                          <a:latin typeface="Calibri"/>
                        </a:rPr>
                        <a:t>                      2.30 </a:t>
                      </a:r>
                      <a:endParaRPr lang="en-US" sz="800" b="0" i="0" u="none" strike="noStrike" dirty="0">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smtClean="0">
                          <a:solidFill>
                            <a:srgbClr val="000000"/>
                          </a:solidFill>
                          <a:effectLst/>
                          <a:latin typeface="Calibri"/>
                        </a:rPr>
                        <a:t>                      0.90 </a:t>
                      </a:r>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142289">
                <a:tc gridSpan="2">
                  <a:txBody>
                    <a:bodyPr/>
                    <a:lstStyle/>
                    <a:p>
                      <a:pPr algn="l" fontAlgn="b"/>
                      <a:r>
                        <a:rPr lang="en-US" sz="800" b="0" i="0" u="none" strike="noStrike">
                          <a:solidFill>
                            <a:srgbClr val="000000"/>
                          </a:solidFill>
                          <a:effectLst/>
                          <a:latin typeface="Calibri"/>
                        </a:rPr>
                        <a:t>Total Costs Ending WIP</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algn="l" fontAlgn="b"/>
                      <a:endParaRPr lang="en-US" sz="800" b="0" i="0" u="none" strike="noStrike" dirty="0">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Calibri"/>
                        </a:rPr>
                        <a:t>=</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800" b="0" i="0" u="none" strike="noStrike" smtClean="0">
                          <a:solidFill>
                            <a:srgbClr val="000000"/>
                          </a:solidFill>
                          <a:effectLst/>
                          <a:latin typeface="Calibri"/>
                        </a:rPr>
                        <a:t>                  92,000 </a:t>
                      </a:r>
                      <a:endParaRPr lang="en-US" sz="800" b="0" i="0" u="none" strike="noStrike" dirty="0">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smtClean="0">
                          <a:solidFill>
                            <a:srgbClr val="000000"/>
                          </a:solidFill>
                          <a:effectLst/>
                          <a:latin typeface="Calibri"/>
                        </a:rPr>
                        <a:t>                  18,000 </a:t>
                      </a:r>
                      <a:endParaRPr lang="en-US" sz="800" b="0" i="0" u="none" strike="noStrike" dirty="0">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142289">
                <a:tc gridSpan="2">
                  <a:txBody>
                    <a:bodyPr/>
                    <a:lstStyle/>
                    <a:p>
                      <a:pPr algn="l" fontAlgn="b"/>
                      <a:r>
                        <a:rPr lang="en-US" sz="800" b="0" i="0" u="none" strike="noStrike">
                          <a:solidFill>
                            <a:srgbClr val="000000"/>
                          </a:solidFill>
                          <a:effectLst/>
                          <a:latin typeface="Calibri"/>
                        </a:rPr>
                        <a:t>Total costs accounted for</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endParaRPr lang="en-US" sz="800" b="0" i="0" u="none" strike="noStrike" dirty="0">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5"/>
                  </a:ext>
                </a:extLst>
              </a:tr>
            </a:tbl>
          </a:graphicData>
        </a:graphic>
      </p:graphicFrame>
      <p:cxnSp>
        <p:nvCxnSpPr>
          <p:cNvPr id="5" name="Straight Arrow Connector 4"/>
          <p:cNvCxnSpPr/>
          <p:nvPr/>
        </p:nvCxnSpPr>
        <p:spPr>
          <a:xfrm>
            <a:off x="7213600" y="2971800"/>
            <a:ext cx="101600" cy="18859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5692197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000" dirty="0" smtClean="0"/>
              <a:t>To Calculate the General Ledger Value per EUP </a:t>
            </a:r>
            <a:br>
              <a:rPr lang="en-US" sz="1000" dirty="0" smtClean="0"/>
            </a:br>
            <a:r>
              <a:rPr lang="en-US" sz="1000" dirty="0" smtClean="0"/>
              <a:t>for Units Transferred out  and EWIP</a:t>
            </a:r>
            <a:br>
              <a:rPr lang="en-US" sz="1000" dirty="0" smtClean="0"/>
            </a:br>
            <a:r>
              <a:rPr lang="en-US" sz="1000" dirty="0" smtClean="0"/>
              <a:t>The Total costs of Transferred units and EWIP</a:t>
            </a:r>
            <a:br>
              <a:rPr lang="en-US" sz="1000" dirty="0" smtClean="0"/>
            </a:br>
            <a:r>
              <a:rPr lang="en-US" sz="1000" dirty="0" smtClean="0"/>
              <a:t>should equal The total costs of BWIP and added costs</a:t>
            </a:r>
            <a:br>
              <a:rPr lang="en-US" sz="1000" dirty="0" smtClean="0"/>
            </a:br>
            <a:r>
              <a:rPr lang="en-US" sz="1000" dirty="0" smtClean="0"/>
              <a:t>(Cost Reconciliation)</a:t>
            </a:r>
            <a:endParaRPr lang="en-US" sz="1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25852179"/>
              </p:ext>
            </p:extLst>
          </p:nvPr>
        </p:nvGraphicFramePr>
        <p:xfrm>
          <a:off x="457200" y="2649784"/>
          <a:ext cx="8229601" cy="2578801"/>
        </p:xfrm>
        <a:graphic>
          <a:graphicData uri="http://schemas.openxmlformats.org/drawingml/2006/table">
            <a:tbl>
              <a:tblPr/>
              <a:tblGrid>
                <a:gridCol w="1433435">
                  <a:extLst>
                    <a:ext uri="{9D8B030D-6E8A-4147-A177-3AD203B41FA5}">
                      <a16:colId xmlns:a16="http://schemas.microsoft.com/office/drawing/2014/main" val="20000"/>
                    </a:ext>
                  </a:extLst>
                </a:gridCol>
                <a:gridCol w="809469">
                  <a:extLst>
                    <a:ext uri="{9D8B030D-6E8A-4147-A177-3AD203B41FA5}">
                      <a16:colId xmlns:a16="http://schemas.microsoft.com/office/drawing/2014/main" val="20001"/>
                    </a:ext>
                  </a:extLst>
                </a:gridCol>
                <a:gridCol w="1349115">
                  <a:extLst>
                    <a:ext uri="{9D8B030D-6E8A-4147-A177-3AD203B41FA5}">
                      <a16:colId xmlns:a16="http://schemas.microsoft.com/office/drawing/2014/main" val="20002"/>
                    </a:ext>
                  </a:extLst>
                </a:gridCol>
                <a:gridCol w="590237">
                  <a:extLst>
                    <a:ext uri="{9D8B030D-6E8A-4147-A177-3AD203B41FA5}">
                      <a16:colId xmlns:a16="http://schemas.microsoft.com/office/drawing/2014/main" val="20003"/>
                    </a:ext>
                  </a:extLst>
                </a:gridCol>
                <a:gridCol w="1349115">
                  <a:extLst>
                    <a:ext uri="{9D8B030D-6E8A-4147-A177-3AD203B41FA5}">
                      <a16:colId xmlns:a16="http://schemas.microsoft.com/office/drawing/2014/main" val="20004"/>
                    </a:ext>
                  </a:extLst>
                </a:gridCol>
                <a:gridCol w="1349115">
                  <a:extLst>
                    <a:ext uri="{9D8B030D-6E8A-4147-A177-3AD203B41FA5}">
                      <a16:colId xmlns:a16="http://schemas.microsoft.com/office/drawing/2014/main" val="20005"/>
                    </a:ext>
                  </a:extLst>
                </a:gridCol>
                <a:gridCol w="1349115">
                  <a:extLst>
                    <a:ext uri="{9D8B030D-6E8A-4147-A177-3AD203B41FA5}">
                      <a16:colId xmlns:a16="http://schemas.microsoft.com/office/drawing/2014/main" val="20006"/>
                    </a:ext>
                  </a:extLst>
                </a:gridCol>
              </a:tblGrid>
              <a:tr h="250430">
                <a:tc>
                  <a:txBody>
                    <a:bodyPr/>
                    <a:lstStyle/>
                    <a:p>
                      <a:pPr algn="l" fontAlgn="b"/>
                      <a:r>
                        <a:rPr lang="en-US" sz="800" b="0" i="0" u="none" strike="noStrike" dirty="0">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600" b="0" i="0" u="none" strike="noStrike">
                          <a:solidFill>
                            <a:srgbClr val="000000"/>
                          </a:solidFill>
                          <a:effectLst/>
                          <a:latin typeface="Calibri"/>
                        </a:rPr>
                        <a:t>Cost per EUP</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800" b="0" i="0" u="none" strike="noStrike">
                          <a:solidFill>
                            <a:srgbClr val="000000"/>
                          </a:solidFill>
                          <a:effectLst/>
                          <a:latin typeface="Calibri"/>
                        </a:rPr>
                        <a:t>                      2.30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0.90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1.80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42289">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136598">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82131">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3">
                  <a:txBody>
                    <a:bodyPr/>
                    <a:lstStyle/>
                    <a:p>
                      <a:pPr algn="ctr" fontAlgn="ctr"/>
                      <a:r>
                        <a:rPr lang="en-US" sz="800" b="0" i="0" u="none" strike="noStrike">
                          <a:solidFill>
                            <a:srgbClr val="000000"/>
                          </a:solidFill>
                          <a:effectLst/>
                          <a:latin typeface="Calibri"/>
                        </a:rPr>
                        <a:t>Value per Equivalent Unit of Production</a:t>
                      </a:r>
                    </a:p>
                  </a:txBody>
                  <a:tcPr marL="10119" marR="10119" marT="5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3"/>
                  </a:ext>
                </a:extLst>
              </a:tr>
              <a:tr h="131422">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dirty="0">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4"/>
                  </a:ext>
                </a:extLst>
              </a:tr>
              <a:tr h="136598">
                <a:tc>
                  <a:txBody>
                    <a:bodyPr/>
                    <a:lstStyle/>
                    <a:p>
                      <a:pPr algn="l" fontAlgn="b"/>
                      <a:r>
                        <a:rPr lang="en-US" sz="800" b="1" i="0" u="none" strike="noStrike">
                          <a:solidFill>
                            <a:srgbClr val="000000"/>
                          </a:solidFill>
                          <a:effectLst/>
                          <a:latin typeface="Calibri"/>
                        </a:rPr>
                        <a:t>Ending Costs:</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0" i="0" u="none" strike="noStrike">
                          <a:solidFill>
                            <a:srgbClr val="000000"/>
                          </a:solidFill>
                          <a:effectLst/>
                          <a:latin typeface="Calibri"/>
                        </a:rPr>
                        <a:t>DM</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DL</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OH</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6598">
                <a:tc>
                  <a:txBody>
                    <a:bodyPr/>
                    <a:lstStyle/>
                    <a:p>
                      <a:pPr algn="l" fontAlgn="b"/>
                      <a:r>
                        <a:rPr lang="en-US" sz="800" b="0" i="0" u="none" strike="noStrike" dirty="0">
                          <a:solidFill>
                            <a:srgbClr val="000000"/>
                          </a:solidFill>
                          <a:effectLst/>
                          <a:latin typeface="Calibri"/>
                        </a:rPr>
                        <a:t>Transferred </a:t>
                      </a:r>
                      <a:r>
                        <a:rPr lang="en-US" sz="800" b="0" i="0" u="none" strike="noStrike" dirty="0" smtClean="0">
                          <a:solidFill>
                            <a:srgbClr val="000000"/>
                          </a:solidFill>
                          <a:effectLst/>
                          <a:latin typeface="Calibri"/>
                        </a:rPr>
                        <a:t>out E</a:t>
                      </a:r>
                      <a:r>
                        <a:rPr lang="en-US" sz="800" b="0" i="0" u="none" strike="noStrike" baseline="0" dirty="0" smtClean="0">
                          <a:solidFill>
                            <a:srgbClr val="000000"/>
                          </a:solidFill>
                          <a:effectLst/>
                          <a:latin typeface="Calibri"/>
                        </a:rPr>
                        <a:t>UP</a:t>
                      </a:r>
                      <a:endParaRPr lang="en-US" sz="800" b="0" i="0" u="none" strike="noStrike" dirty="0">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370,000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370,000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370,000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36598">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0" i="0" u="none" strike="noStrike">
                          <a:solidFill>
                            <a:srgbClr val="000000"/>
                          </a:solidFill>
                          <a:effectLst/>
                          <a:latin typeface="Calibri"/>
                        </a:rPr>
                        <a:t> x </a:t>
                      </a: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800" b="0" i="0" u="none" strike="noStrike">
                          <a:solidFill>
                            <a:srgbClr val="000000"/>
                          </a:solidFill>
                          <a:effectLst/>
                          <a:latin typeface="Calibri"/>
                        </a:rPr>
                        <a:t> x </a:t>
                      </a: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800" b="0" i="0" u="none" strike="noStrike">
                          <a:solidFill>
                            <a:srgbClr val="000000"/>
                          </a:solidFill>
                          <a:effectLst/>
                          <a:latin typeface="Calibri"/>
                        </a:rPr>
                        <a:t> x </a:t>
                      </a: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7"/>
                  </a:ext>
                </a:extLst>
              </a:tr>
              <a:tr h="204897">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Cost per EUP</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800" b="0" i="0" u="none" strike="noStrike">
                          <a:solidFill>
                            <a:srgbClr val="000000"/>
                          </a:solidFill>
                          <a:effectLst/>
                          <a:latin typeface="Calibri"/>
                        </a:rPr>
                        <a:t>                      2.30 </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0.90 </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1.80 </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42289">
                <a:tc gridSpan="2">
                  <a:txBody>
                    <a:bodyPr/>
                    <a:lstStyle/>
                    <a:p>
                      <a:pPr algn="l" fontAlgn="b"/>
                      <a:r>
                        <a:rPr lang="en-US" sz="800" b="0" i="0" u="none" strike="noStrike">
                          <a:solidFill>
                            <a:srgbClr val="000000"/>
                          </a:solidFill>
                          <a:effectLst/>
                          <a:latin typeface="Calibri"/>
                        </a:rPr>
                        <a:t>Total Costs Transferred out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algn="l" fontAlgn="b"/>
                      <a:r>
                        <a:rPr lang="en-US" sz="800" b="0" i="0" u="none" strike="noStrike">
                          <a:solidFill>
                            <a:srgbClr val="000000"/>
                          </a:solidFill>
                          <a:effectLst/>
                          <a:latin typeface="Calibri"/>
                        </a:rPr>
                        <a:t>            1,850,000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Calibri"/>
                        </a:rPr>
                        <a:t>=</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800" b="0" i="0" u="none" strike="noStrike">
                          <a:solidFill>
                            <a:srgbClr val="000000"/>
                          </a:solidFill>
                          <a:effectLst/>
                          <a:latin typeface="Calibri"/>
                        </a:rPr>
                        <a:t>                851,000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333,000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666,000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16280">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0"/>
                  </a:ext>
                </a:extLst>
              </a:tr>
              <a:tr h="136598">
                <a:tc>
                  <a:txBody>
                    <a:bodyPr/>
                    <a:lstStyle/>
                    <a:p>
                      <a:pPr algn="l" fontAlgn="b"/>
                      <a:r>
                        <a:rPr lang="en-US" sz="800" b="0" i="0" u="none" strike="noStrike" dirty="0">
                          <a:solidFill>
                            <a:srgbClr val="000000"/>
                          </a:solidFill>
                          <a:effectLst/>
                          <a:latin typeface="Calibri"/>
                        </a:rPr>
                        <a:t>Ending </a:t>
                      </a:r>
                      <a:r>
                        <a:rPr lang="en-US" sz="800" b="0" i="0" u="none" strike="noStrike" dirty="0" smtClean="0">
                          <a:solidFill>
                            <a:srgbClr val="000000"/>
                          </a:solidFill>
                          <a:effectLst/>
                          <a:latin typeface="Calibri"/>
                        </a:rPr>
                        <a:t>WIP EUP</a:t>
                      </a:r>
                      <a:endParaRPr lang="en-US" sz="800" b="0" i="0" u="none" strike="noStrike" dirty="0">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800" b="0" i="0" u="none" strike="noStrike" smtClean="0">
                          <a:solidFill>
                            <a:srgbClr val="000000"/>
                          </a:solidFill>
                          <a:effectLst/>
                          <a:latin typeface="Calibri"/>
                        </a:rPr>
                        <a:t>                  40,000 </a:t>
                      </a:r>
                      <a:endParaRPr lang="en-US" sz="800" b="0" i="0" u="none" strike="noStrike" dirty="0">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smtClean="0">
                          <a:solidFill>
                            <a:srgbClr val="000000"/>
                          </a:solidFill>
                          <a:effectLst/>
                          <a:latin typeface="Calibri"/>
                        </a:rPr>
                        <a:t>                  20,000 </a:t>
                      </a:r>
                      <a:endParaRPr lang="en-US" sz="800" b="0" i="0" u="none" strike="noStrike" dirty="0">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dirty="0" smtClean="0">
                          <a:solidFill>
                            <a:srgbClr val="000000"/>
                          </a:solidFill>
                          <a:effectLst/>
                          <a:latin typeface="Calibri"/>
                        </a:rPr>
                        <a:t>                  20,000 </a:t>
                      </a:r>
                      <a:endParaRPr lang="en-US" sz="800" b="0" i="0" u="none" strike="noStrike" dirty="0">
                        <a:solidFill>
                          <a:srgbClr val="000000"/>
                        </a:solidFill>
                        <a:effectLst/>
                        <a:latin typeface="Calibri"/>
                      </a:endParaRPr>
                    </a:p>
                  </a:txBody>
                  <a:tcPr marL="10119" marR="10119" marT="5692" marB="0" anchor="b">
                    <a:lnL>
                      <a:noFill/>
                    </a:lnL>
                    <a:lnR>
                      <a:noFill/>
                    </a:lnR>
                    <a:lnT>
                      <a:noFill/>
                    </a:lnT>
                    <a:lnB>
                      <a:noFill/>
                    </a:lnB>
                  </a:tcPr>
                </a:tc>
                <a:extLst>
                  <a:ext uri="{0D108BD9-81ED-4DB2-BD59-A6C34878D82A}">
                    <a16:rowId xmlns:a16="http://schemas.microsoft.com/office/drawing/2014/main" val="10011"/>
                  </a:ext>
                </a:extLst>
              </a:tr>
              <a:tr h="136598">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0" i="0" u="none" strike="noStrike">
                          <a:solidFill>
                            <a:srgbClr val="000000"/>
                          </a:solidFill>
                          <a:effectLst/>
                          <a:latin typeface="Calibri"/>
                        </a:rPr>
                        <a:t> x </a:t>
                      </a:r>
                    </a:p>
                  </a:txBody>
                  <a:tcPr marL="10119" marR="10119" marT="5692" marB="0" anchor="b">
                    <a:lnL>
                      <a:noFill/>
                    </a:lnL>
                    <a:lnR>
                      <a:noFill/>
                    </a:lnR>
                    <a:lnT>
                      <a:noFill/>
                    </a:lnT>
                    <a:lnB>
                      <a:noFill/>
                    </a:lnB>
                  </a:tcPr>
                </a:tc>
                <a:tc>
                  <a:txBody>
                    <a:bodyPr/>
                    <a:lstStyle/>
                    <a:p>
                      <a:pPr algn="ctr" fontAlgn="b"/>
                      <a:r>
                        <a:rPr lang="en-US" sz="800" b="0" i="0" u="none" strike="noStrike">
                          <a:solidFill>
                            <a:srgbClr val="000000"/>
                          </a:solidFill>
                          <a:effectLst/>
                          <a:latin typeface="Calibri"/>
                        </a:rPr>
                        <a:t> x </a:t>
                      </a:r>
                    </a:p>
                  </a:txBody>
                  <a:tcPr marL="10119" marR="10119" marT="5692" marB="0" anchor="b">
                    <a:lnL>
                      <a:noFill/>
                    </a:lnL>
                    <a:lnR>
                      <a:noFill/>
                    </a:lnR>
                    <a:lnT>
                      <a:noFill/>
                    </a:lnT>
                    <a:lnB>
                      <a:noFill/>
                    </a:lnB>
                  </a:tcPr>
                </a:tc>
                <a:tc>
                  <a:txBody>
                    <a:bodyPr/>
                    <a:lstStyle/>
                    <a:p>
                      <a:pPr algn="ctr" fontAlgn="b"/>
                      <a:r>
                        <a:rPr lang="en-US" sz="800" b="0" i="0" u="none" strike="noStrike">
                          <a:solidFill>
                            <a:srgbClr val="000000"/>
                          </a:solidFill>
                          <a:effectLst/>
                          <a:latin typeface="Calibri"/>
                        </a:rPr>
                        <a:t> x </a:t>
                      </a:r>
                    </a:p>
                  </a:txBody>
                  <a:tcPr marL="10119" marR="10119" marT="5692" marB="0" anchor="b">
                    <a:lnL>
                      <a:noFill/>
                    </a:lnL>
                    <a:lnR>
                      <a:noFill/>
                    </a:lnR>
                    <a:lnT>
                      <a:noFill/>
                    </a:lnT>
                    <a:lnB>
                      <a:noFill/>
                    </a:lnB>
                  </a:tcPr>
                </a:tc>
                <a:extLst>
                  <a:ext uri="{0D108BD9-81ED-4DB2-BD59-A6C34878D82A}">
                    <a16:rowId xmlns:a16="http://schemas.microsoft.com/office/drawing/2014/main" val="10012"/>
                  </a:ext>
                </a:extLst>
              </a:tr>
              <a:tr h="204897">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Cost per EUP</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800" b="0" i="0" u="none" strike="noStrike" smtClean="0">
                          <a:solidFill>
                            <a:srgbClr val="000000"/>
                          </a:solidFill>
                          <a:effectLst/>
                          <a:latin typeface="Calibri"/>
                        </a:rPr>
                        <a:t>                      2.30 </a:t>
                      </a:r>
                      <a:endParaRPr lang="en-US" sz="800" b="0" i="0" u="none" strike="noStrike" dirty="0">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smtClean="0">
                          <a:solidFill>
                            <a:srgbClr val="000000"/>
                          </a:solidFill>
                          <a:effectLst/>
                          <a:latin typeface="Calibri"/>
                        </a:rPr>
                        <a:t>                      0.90 </a:t>
                      </a:r>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smtClean="0">
                          <a:solidFill>
                            <a:srgbClr val="000000"/>
                          </a:solidFill>
                          <a:effectLst/>
                          <a:latin typeface="Calibri"/>
                        </a:rPr>
                        <a:t>                      1.80 </a:t>
                      </a:r>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142289">
                <a:tc gridSpan="2">
                  <a:txBody>
                    <a:bodyPr/>
                    <a:lstStyle/>
                    <a:p>
                      <a:pPr algn="l" fontAlgn="b"/>
                      <a:r>
                        <a:rPr lang="en-US" sz="800" b="0" i="0" u="none" strike="noStrike">
                          <a:solidFill>
                            <a:srgbClr val="000000"/>
                          </a:solidFill>
                          <a:effectLst/>
                          <a:latin typeface="Calibri"/>
                        </a:rPr>
                        <a:t>Total Costs Ending WIP</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algn="l" fontAlgn="b"/>
                      <a:endParaRPr lang="en-US" sz="800" b="0" i="0" u="none" strike="noStrike" dirty="0">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Calibri"/>
                        </a:rPr>
                        <a:t>=</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800" b="0" i="0" u="none" strike="noStrike" smtClean="0">
                          <a:solidFill>
                            <a:srgbClr val="000000"/>
                          </a:solidFill>
                          <a:effectLst/>
                          <a:latin typeface="Calibri"/>
                        </a:rPr>
                        <a:t>                  92,000 </a:t>
                      </a:r>
                      <a:endParaRPr lang="en-US" sz="800" b="0" i="0" u="none" strike="noStrike" dirty="0">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smtClean="0">
                          <a:solidFill>
                            <a:srgbClr val="000000"/>
                          </a:solidFill>
                          <a:effectLst/>
                          <a:latin typeface="Calibri"/>
                        </a:rPr>
                        <a:t>                  18,000 </a:t>
                      </a:r>
                      <a:endParaRPr lang="en-US" sz="800" b="0" i="0" u="none" strike="noStrike" dirty="0">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dirty="0" smtClean="0">
                          <a:solidFill>
                            <a:srgbClr val="000000"/>
                          </a:solidFill>
                          <a:effectLst/>
                          <a:latin typeface="Calibri"/>
                        </a:rPr>
                        <a:t>                  36,000 </a:t>
                      </a:r>
                      <a:endParaRPr lang="en-US" sz="800" b="0" i="0" u="none" strike="noStrike" dirty="0">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142289">
                <a:tc gridSpan="2">
                  <a:txBody>
                    <a:bodyPr/>
                    <a:lstStyle/>
                    <a:p>
                      <a:pPr algn="l" fontAlgn="b"/>
                      <a:r>
                        <a:rPr lang="en-US" sz="800" b="0" i="0" u="none" strike="noStrike">
                          <a:solidFill>
                            <a:srgbClr val="000000"/>
                          </a:solidFill>
                          <a:effectLst/>
                          <a:latin typeface="Calibri"/>
                        </a:rPr>
                        <a:t>Total costs accounted for</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endParaRPr lang="en-US" sz="800" b="0" i="0" u="none" strike="noStrike" dirty="0">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5"/>
                  </a:ext>
                </a:extLst>
              </a:tr>
            </a:tbl>
          </a:graphicData>
        </a:graphic>
      </p:graphicFrame>
      <p:cxnSp>
        <p:nvCxnSpPr>
          <p:cNvPr id="5" name="Straight Arrow Connector 4"/>
          <p:cNvCxnSpPr/>
          <p:nvPr/>
        </p:nvCxnSpPr>
        <p:spPr>
          <a:xfrm>
            <a:off x="8534400" y="3028950"/>
            <a:ext cx="0" cy="18859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91308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000" dirty="0" smtClean="0"/>
              <a:t>To Calculate the General Ledger Value per EUP </a:t>
            </a:r>
            <a:br>
              <a:rPr lang="en-US" sz="1000" dirty="0" smtClean="0"/>
            </a:br>
            <a:r>
              <a:rPr lang="en-US" sz="1000" dirty="0" smtClean="0"/>
              <a:t>for Units Transferred out  and EWIP</a:t>
            </a:r>
            <a:br>
              <a:rPr lang="en-US" sz="1000" dirty="0" smtClean="0"/>
            </a:br>
            <a:r>
              <a:rPr lang="en-US" sz="1000" dirty="0" smtClean="0"/>
              <a:t>The Total costs of Transferred units and EWIP</a:t>
            </a:r>
            <a:br>
              <a:rPr lang="en-US" sz="1000" dirty="0" smtClean="0"/>
            </a:br>
            <a:r>
              <a:rPr lang="en-US" sz="1000" dirty="0" smtClean="0"/>
              <a:t>should equal The total costs of BWIP and added costs</a:t>
            </a:r>
            <a:br>
              <a:rPr lang="en-US" sz="1000" dirty="0" smtClean="0"/>
            </a:br>
            <a:r>
              <a:rPr lang="en-US" sz="1000" dirty="0" smtClean="0"/>
              <a:t>(Cost Reconciliation)</a:t>
            </a:r>
            <a:endParaRPr lang="en-US" sz="1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73410462"/>
              </p:ext>
            </p:extLst>
          </p:nvPr>
        </p:nvGraphicFramePr>
        <p:xfrm>
          <a:off x="457200" y="2649784"/>
          <a:ext cx="8229601" cy="2578801"/>
        </p:xfrm>
        <a:graphic>
          <a:graphicData uri="http://schemas.openxmlformats.org/drawingml/2006/table">
            <a:tbl>
              <a:tblPr/>
              <a:tblGrid>
                <a:gridCol w="1433435">
                  <a:extLst>
                    <a:ext uri="{9D8B030D-6E8A-4147-A177-3AD203B41FA5}">
                      <a16:colId xmlns:a16="http://schemas.microsoft.com/office/drawing/2014/main" val="20000"/>
                    </a:ext>
                  </a:extLst>
                </a:gridCol>
                <a:gridCol w="809469">
                  <a:extLst>
                    <a:ext uri="{9D8B030D-6E8A-4147-A177-3AD203B41FA5}">
                      <a16:colId xmlns:a16="http://schemas.microsoft.com/office/drawing/2014/main" val="20001"/>
                    </a:ext>
                  </a:extLst>
                </a:gridCol>
                <a:gridCol w="1349115">
                  <a:extLst>
                    <a:ext uri="{9D8B030D-6E8A-4147-A177-3AD203B41FA5}">
                      <a16:colId xmlns:a16="http://schemas.microsoft.com/office/drawing/2014/main" val="20002"/>
                    </a:ext>
                  </a:extLst>
                </a:gridCol>
                <a:gridCol w="590237">
                  <a:extLst>
                    <a:ext uri="{9D8B030D-6E8A-4147-A177-3AD203B41FA5}">
                      <a16:colId xmlns:a16="http://schemas.microsoft.com/office/drawing/2014/main" val="20003"/>
                    </a:ext>
                  </a:extLst>
                </a:gridCol>
                <a:gridCol w="1349115">
                  <a:extLst>
                    <a:ext uri="{9D8B030D-6E8A-4147-A177-3AD203B41FA5}">
                      <a16:colId xmlns:a16="http://schemas.microsoft.com/office/drawing/2014/main" val="20004"/>
                    </a:ext>
                  </a:extLst>
                </a:gridCol>
                <a:gridCol w="1349115">
                  <a:extLst>
                    <a:ext uri="{9D8B030D-6E8A-4147-A177-3AD203B41FA5}">
                      <a16:colId xmlns:a16="http://schemas.microsoft.com/office/drawing/2014/main" val="20005"/>
                    </a:ext>
                  </a:extLst>
                </a:gridCol>
                <a:gridCol w="1349115">
                  <a:extLst>
                    <a:ext uri="{9D8B030D-6E8A-4147-A177-3AD203B41FA5}">
                      <a16:colId xmlns:a16="http://schemas.microsoft.com/office/drawing/2014/main" val="20006"/>
                    </a:ext>
                  </a:extLst>
                </a:gridCol>
              </a:tblGrid>
              <a:tr h="250430">
                <a:tc>
                  <a:txBody>
                    <a:bodyPr/>
                    <a:lstStyle/>
                    <a:p>
                      <a:pPr algn="l" fontAlgn="b"/>
                      <a:r>
                        <a:rPr lang="en-US" sz="800" b="0" i="0" u="none" strike="noStrike" dirty="0">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600" b="0" i="0" u="none" strike="noStrike">
                          <a:solidFill>
                            <a:srgbClr val="000000"/>
                          </a:solidFill>
                          <a:effectLst/>
                          <a:latin typeface="Calibri"/>
                        </a:rPr>
                        <a:t>Cost per EUP</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800" b="0" i="0" u="none" strike="noStrike">
                          <a:solidFill>
                            <a:srgbClr val="000000"/>
                          </a:solidFill>
                          <a:effectLst/>
                          <a:latin typeface="Calibri"/>
                        </a:rPr>
                        <a:t>                      2.30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0.90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1.80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42289">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136598">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82131">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3">
                  <a:txBody>
                    <a:bodyPr/>
                    <a:lstStyle/>
                    <a:p>
                      <a:pPr algn="ctr" fontAlgn="ctr"/>
                      <a:r>
                        <a:rPr lang="en-US" sz="800" b="0" i="0" u="none" strike="noStrike">
                          <a:solidFill>
                            <a:srgbClr val="000000"/>
                          </a:solidFill>
                          <a:effectLst/>
                          <a:latin typeface="Calibri"/>
                        </a:rPr>
                        <a:t>Value per Equivalent Unit of Production</a:t>
                      </a:r>
                    </a:p>
                  </a:txBody>
                  <a:tcPr marL="10119" marR="10119" marT="5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3"/>
                  </a:ext>
                </a:extLst>
              </a:tr>
              <a:tr h="131422">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dirty="0">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4"/>
                  </a:ext>
                </a:extLst>
              </a:tr>
              <a:tr h="136598">
                <a:tc>
                  <a:txBody>
                    <a:bodyPr/>
                    <a:lstStyle/>
                    <a:p>
                      <a:pPr algn="l" fontAlgn="b"/>
                      <a:r>
                        <a:rPr lang="en-US" sz="800" b="1" i="0" u="none" strike="noStrike">
                          <a:solidFill>
                            <a:srgbClr val="000000"/>
                          </a:solidFill>
                          <a:effectLst/>
                          <a:latin typeface="Calibri"/>
                        </a:rPr>
                        <a:t>Ending Costs:</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0" i="0" u="none" strike="noStrike">
                          <a:solidFill>
                            <a:srgbClr val="000000"/>
                          </a:solidFill>
                          <a:effectLst/>
                          <a:latin typeface="Calibri"/>
                        </a:rPr>
                        <a:t>DM</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DL</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OH</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6598">
                <a:tc>
                  <a:txBody>
                    <a:bodyPr/>
                    <a:lstStyle/>
                    <a:p>
                      <a:pPr algn="l" fontAlgn="b"/>
                      <a:r>
                        <a:rPr lang="en-US" sz="800" b="0" i="0" u="none" strike="noStrike" dirty="0">
                          <a:solidFill>
                            <a:srgbClr val="000000"/>
                          </a:solidFill>
                          <a:effectLst/>
                          <a:latin typeface="Calibri"/>
                        </a:rPr>
                        <a:t>Transferred </a:t>
                      </a:r>
                      <a:r>
                        <a:rPr lang="en-US" sz="800" b="0" i="0" u="none" strike="noStrike" dirty="0" smtClean="0">
                          <a:solidFill>
                            <a:srgbClr val="000000"/>
                          </a:solidFill>
                          <a:effectLst/>
                          <a:latin typeface="Calibri"/>
                        </a:rPr>
                        <a:t>out E</a:t>
                      </a:r>
                      <a:r>
                        <a:rPr lang="en-US" sz="800" b="0" i="0" u="none" strike="noStrike" baseline="0" dirty="0" smtClean="0">
                          <a:solidFill>
                            <a:srgbClr val="000000"/>
                          </a:solidFill>
                          <a:effectLst/>
                          <a:latin typeface="Calibri"/>
                        </a:rPr>
                        <a:t>UP</a:t>
                      </a:r>
                      <a:endParaRPr lang="en-US" sz="800" b="0" i="0" u="none" strike="noStrike" dirty="0">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370,000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370,000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370,000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36598">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0" i="0" u="none" strike="noStrike">
                          <a:solidFill>
                            <a:srgbClr val="000000"/>
                          </a:solidFill>
                          <a:effectLst/>
                          <a:latin typeface="Calibri"/>
                        </a:rPr>
                        <a:t> x </a:t>
                      </a: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800" b="0" i="0" u="none" strike="noStrike">
                          <a:solidFill>
                            <a:srgbClr val="000000"/>
                          </a:solidFill>
                          <a:effectLst/>
                          <a:latin typeface="Calibri"/>
                        </a:rPr>
                        <a:t> x </a:t>
                      </a: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800" b="0" i="0" u="none" strike="noStrike">
                          <a:solidFill>
                            <a:srgbClr val="000000"/>
                          </a:solidFill>
                          <a:effectLst/>
                          <a:latin typeface="Calibri"/>
                        </a:rPr>
                        <a:t> x </a:t>
                      </a: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7"/>
                  </a:ext>
                </a:extLst>
              </a:tr>
              <a:tr h="204897">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Cost per EUP</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800" b="0" i="0" u="none" strike="noStrike">
                          <a:solidFill>
                            <a:srgbClr val="000000"/>
                          </a:solidFill>
                          <a:effectLst/>
                          <a:latin typeface="Calibri"/>
                        </a:rPr>
                        <a:t>                      2.30 </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0.90 </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1.80 </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42289">
                <a:tc gridSpan="2">
                  <a:txBody>
                    <a:bodyPr/>
                    <a:lstStyle/>
                    <a:p>
                      <a:pPr algn="l" fontAlgn="b"/>
                      <a:r>
                        <a:rPr lang="en-US" sz="800" b="0" i="0" u="none" strike="noStrike">
                          <a:solidFill>
                            <a:srgbClr val="000000"/>
                          </a:solidFill>
                          <a:effectLst/>
                          <a:latin typeface="Calibri"/>
                        </a:rPr>
                        <a:t>Total Costs Transferred out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algn="l" fontAlgn="b"/>
                      <a:r>
                        <a:rPr lang="en-US" sz="800" b="0" i="0" u="none" strike="noStrike">
                          <a:solidFill>
                            <a:srgbClr val="000000"/>
                          </a:solidFill>
                          <a:effectLst/>
                          <a:latin typeface="Calibri"/>
                        </a:rPr>
                        <a:t>            1,850,000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Calibri"/>
                        </a:rPr>
                        <a:t>=</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800" b="0" i="0" u="none" strike="noStrike">
                          <a:solidFill>
                            <a:srgbClr val="000000"/>
                          </a:solidFill>
                          <a:effectLst/>
                          <a:latin typeface="Calibri"/>
                        </a:rPr>
                        <a:t>                851,000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333,000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666,000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16280">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0"/>
                  </a:ext>
                </a:extLst>
              </a:tr>
              <a:tr h="136598">
                <a:tc>
                  <a:txBody>
                    <a:bodyPr/>
                    <a:lstStyle/>
                    <a:p>
                      <a:pPr algn="l" fontAlgn="b"/>
                      <a:r>
                        <a:rPr lang="en-US" sz="800" b="0" i="0" u="none" strike="noStrike" dirty="0">
                          <a:solidFill>
                            <a:srgbClr val="000000"/>
                          </a:solidFill>
                          <a:effectLst/>
                          <a:latin typeface="Calibri"/>
                        </a:rPr>
                        <a:t>Ending </a:t>
                      </a:r>
                      <a:r>
                        <a:rPr lang="en-US" sz="800" b="0" i="0" u="none" strike="noStrike" dirty="0" smtClean="0">
                          <a:solidFill>
                            <a:srgbClr val="000000"/>
                          </a:solidFill>
                          <a:effectLst/>
                          <a:latin typeface="Calibri"/>
                        </a:rPr>
                        <a:t>WIP EUP</a:t>
                      </a:r>
                      <a:endParaRPr lang="en-US" sz="800" b="0" i="0" u="none" strike="noStrike" dirty="0">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800" b="0" i="0" u="none" strike="noStrike" smtClean="0">
                          <a:solidFill>
                            <a:srgbClr val="000000"/>
                          </a:solidFill>
                          <a:effectLst/>
                          <a:latin typeface="Calibri"/>
                        </a:rPr>
                        <a:t>                  40,000 </a:t>
                      </a:r>
                      <a:endParaRPr lang="en-US" sz="800" b="0" i="0" u="none" strike="noStrike" dirty="0">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smtClean="0">
                          <a:solidFill>
                            <a:srgbClr val="000000"/>
                          </a:solidFill>
                          <a:effectLst/>
                          <a:latin typeface="Calibri"/>
                        </a:rPr>
                        <a:t>                  20,000 </a:t>
                      </a:r>
                      <a:endParaRPr lang="en-US" sz="800" b="0" i="0" u="none" strike="noStrike" dirty="0">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dirty="0" smtClean="0">
                          <a:solidFill>
                            <a:srgbClr val="000000"/>
                          </a:solidFill>
                          <a:effectLst/>
                          <a:latin typeface="Calibri"/>
                        </a:rPr>
                        <a:t>                  20,000 </a:t>
                      </a:r>
                      <a:endParaRPr lang="en-US" sz="800" b="0" i="0" u="none" strike="noStrike" dirty="0">
                        <a:solidFill>
                          <a:srgbClr val="000000"/>
                        </a:solidFill>
                        <a:effectLst/>
                        <a:latin typeface="Calibri"/>
                      </a:endParaRPr>
                    </a:p>
                  </a:txBody>
                  <a:tcPr marL="10119" marR="10119" marT="5692" marB="0" anchor="b">
                    <a:lnL>
                      <a:noFill/>
                    </a:lnL>
                    <a:lnR>
                      <a:noFill/>
                    </a:lnR>
                    <a:lnT>
                      <a:noFill/>
                    </a:lnT>
                    <a:lnB>
                      <a:noFill/>
                    </a:lnB>
                  </a:tcPr>
                </a:tc>
                <a:extLst>
                  <a:ext uri="{0D108BD9-81ED-4DB2-BD59-A6C34878D82A}">
                    <a16:rowId xmlns:a16="http://schemas.microsoft.com/office/drawing/2014/main" val="10011"/>
                  </a:ext>
                </a:extLst>
              </a:tr>
              <a:tr h="136598">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0" i="0" u="none" strike="noStrike">
                          <a:solidFill>
                            <a:srgbClr val="000000"/>
                          </a:solidFill>
                          <a:effectLst/>
                          <a:latin typeface="Calibri"/>
                        </a:rPr>
                        <a:t> x </a:t>
                      </a:r>
                    </a:p>
                  </a:txBody>
                  <a:tcPr marL="10119" marR="10119" marT="5692" marB="0" anchor="b">
                    <a:lnL>
                      <a:noFill/>
                    </a:lnL>
                    <a:lnR>
                      <a:noFill/>
                    </a:lnR>
                    <a:lnT>
                      <a:noFill/>
                    </a:lnT>
                    <a:lnB>
                      <a:noFill/>
                    </a:lnB>
                  </a:tcPr>
                </a:tc>
                <a:tc>
                  <a:txBody>
                    <a:bodyPr/>
                    <a:lstStyle/>
                    <a:p>
                      <a:pPr algn="ctr" fontAlgn="b"/>
                      <a:r>
                        <a:rPr lang="en-US" sz="800" b="0" i="0" u="none" strike="noStrike">
                          <a:solidFill>
                            <a:srgbClr val="000000"/>
                          </a:solidFill>
                          <a:effectLst/>
                          <a:latin typeface="Calibri"/>
                        </a:rPr>
                        <a:t> x </a:t>
                      </a:r>
                    </a:p>
                  </a:txBody>
                  <a:tcPr marL="10119" marR="10119" marT="5692" marB="0" anchor="b">
                    <a:lnL>
                      <a:noFill/>
                    </a:lnL>
                    <a:lnR>
                      <a:noFill/>
                    </a:lnR>
                    <a:lnT>
                      <a:noFill/>
                    </a:lnT>
                    <a:lnB>
                      <a:noFill/>
                    </a:lnB>
                  </a:tcPr>
                </a:tc>
                <a:tc>
                  <a:txBody>
                    <a:bodyPr/>
                    <a:lstStyle/>
                    <a:p>
                      <a:pPr algn="ctr" fontAlgn="b"/>
                      <a:r>
                        <a:rPr lang="en-US" sz="800" b="0" i="0" u="none" strike="noStrike">
                          <a:solidFill>
                            <a:srgbClr val="000000"/>
                          </a:solidFill>
                          <a:effectLst/>
                          <a:latin typeface="Calibri"/>
                        </a:rPr>
                        <a:t> x </a:t>
                      </a:r>
                    </a:p>
                  </a:txBody>
                  <a:tcPr marL="10119" marR="10119" marT="5692" marB="0" anchor="b">
                    <a:lnL>
                      <a:noFill/>
                    </a:lnL>
                    <a:lnR>
                      <a:noFill/>
                    </a:lnR>
                    <a:lnT>
                      <a:noFill/>
                    </a:lnT>
                    <a:lnB>
                      <a:noFill/>
                    </a:lnB>
                  </a:tcPr>
                </a:tc>
                <a:extLst>
                  <a:ext uri="{0D108BD9-81ED-4DB2-BD59-A6C34878D82A}">
                    <a16:rowId xmlns:a16="http://schemas.microsoft.com/office/drawing/2014/main" val="10012"/>
                  </a:ext>
                </a:extLst>
              </a:tr>
              <a:tr h="204897">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Cost per EUP</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800" b="0" i="0" u="none" strike="noStrike" smtClean="0">
                          <a:solidFill>
                            <a:srgbClr val="000000"/>
                          </a:solidFill>
                          <a:effectLst/>
                          <a:latin typeface="Calibri"/>
                        </a:rPr>
                        <a:t>                      2.30 </a:t>
                      </a:r>
                      <a:endParaRPr lang="en-US" sz="800" b="0" i="0" u="none" strike="noStrike" dirty="0">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smtClean="0">
                          <a:solidFill>
                            <a:srgbClr val="000000"/>
                          </a:solidFill>
                          <a:effectLst/>
                          <a:latin typeface="Calibri"/>
                        </a:rPr>
                        <a:t>                      0.90 </a:t>
                      </a:r>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smtClean="0">
                          <a:solidFill>
                            <a:srgbClr val="000000"/>
                          </a:solidFill>
                          <a:effectLst/>
                          <a:latin typeface="Calibri"/>
                        </a:rPr>
                        <a:t>                      1.80 </a:t>
                      </a:r>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142289">
                <a:tc gridSpan="2">
                  <a:txBody>
                    <a:bodyPr/>
                    <a:lstStyle/>
                    <a:p>
                      <a:pPr algn="l" fontAlgn="b"/>
                      <a:r>
                        <a:rPr lang="en-US" sz="800" b="0" i="0" u="none" strike="noStrike">
                          <a:solidFill>
                            <a:srgbClr val="000000"/>
                          </a:solidFill>
                          <a:effectLst/>
                          <a:latin typeface="Calibri"/>
                        </a:rPr>
                        <a:t>Total Costs Ending WIP</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algn="l" fontAlgn="b"/>
                      <a:r>
                        <a:rPr lang="en-US" sz="800" b="0" i="0" u="none" strike="noStrike" smtClean="0">
                          <a:solidFill>
                            <a:srgbClr val="000000"/>
                          </a:solidFill>
                          <a:effectLst/>
                          <a:latin typeface="Calibri"/>
                        </a:rPr>
                        <a:t>                146,000 </a:t>
                      </a:r>
                      <a:endParaRPr lang="en-US" sz="800" b="0" i="0" u="none" strike="noStrike" dirty="0">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Calibri"/>
                        </a:rPr>
                        <a:t>=</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800" b="0" i="0" u="none" strike="noStrike" smtClean="0">
                          <a:solidFill>
                            <a:srgbClr val="000000"/>
                          </a:solidFill>
                          <a:effectLst/>
                          <a:latin typeface="Calibri"/>
                        </a:rPr>
                        <a:t>                  92,000 </a:t>
                      </a:r>
                      <a:endParaRPr lang="en-US" sz="800" b="0" i="0" u="none" strike="noStrike" dirty="0">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smtClean="0">
                          <a:solidFill>
                            <a:srgbClr val="000000"/>
                          </a:solidFill>
                          <a:effectLst/>
                          <a:latin typeface="Calibri"/>
                        </a:rPr>
                        <a:t>                  18,000 </a:t>
                      </a:r>
                      <a:endParaRPr lang="en-US" sz="800" b="0" i="0" u="none" strike="noStrike" dirty="0">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dirty="0" smtClean="0">
                          <a:solidFill>
                            <a:srgbClr val="000000"/>
                          </a:solidFill>
                          <a:effectLst/>
                          <a:latin typeface="Calibri"/>
                        </a:rPr>
                        <a:t>                  36,000 </a:t>
                      </a:r>
                      <a:endParaRPr lang="en-US" sz="800" b="0" i="0" u="none" strike="noStrike" dirty="0">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142289">
                <a:tc gridSpan="2">
                  <a:txBody>
                    <a:bodyPr/>
                    <a:lstStyle/>
                    <a:p>
                      <a:pPr algn="l" fontAlgn="b"/>
                      <a:r>
                        <a:rPr lang="en-US" sz="800" b="0" i="0" u="none" strike="noStrike">
                          <a:solidFill>
                            <a:srgbClr val="000000"/>
                          </a:solidFill>
                          <a:effectLst/>
                          <a:latin typeface="Calibri"/>
                        </a:rPr>
                        <a:t>Total costs accounted for</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endParaRPr lang="en-US" sz="800" b="0" i="0" u="none" strike="noStrike" dirty="0">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75278464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000" dirty="0" smtClean="0"/>
              <a:t>To Calculate the General Ledger Value per EUP </a:t>
            </a:r>
            <a:br>
              <a:rPr lang="en-US" sz="1000" dirty="0" smtClean="0"/>
            </a:br>
            <a:r>
              <a:rPr lang="en-US" sz="1000" dirty="0" smtClean="0"/>
              <a:t>for Units Transferred out  and EWIP</a:t>
            </a:r>
            <a:br>
              <a:rPr lang="en-US" sz="1000" dirty="0" smtClean="0"/>
            </a:br>
            <a:r>
              <a:rPr lang="en-US" sz="1000" dirty="0" smtClean="0"/>
              <a:t>The Total costs of Transferred units and EWIP</a:t>
            </a:r>
            <a:br>
              <a:rPr lang="en-US" sz="1000" dirty="0" smtClean="0"/>
            </a:br>
            <a:r>
              <a:rPr lang="en-US" sz="1000" dirty="0" smtClean="0"/>
              <a:t>should equal The total costs of BWIP and added costs</a:t>
            </a:r>
            <a:br>
              <a:rPr lang="en-US" sz="1000" dirty="0" smtClean="0"/>
            </a:br>
            <a:r>
              <a:rPr lang="en-US" sz="1000" dirty="0" smtClean="0"/>
              <a:t>(Cost Reconciliation)</a:t>
            </a:r>
            <a:endParaRPr lang="en-US" sz="1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78230907"/>
              </p:ext>
            </p:extLst>
          </p:nvPr>
        </p:nvGraphicFramePr>
        <p:xfrm>
          <a:off x="457200" y="2649784"/>
          <a:ext cx="8229601" cy="2578801"/>
        </p:xfrm>
        <a:graphic>
          <a:graphicData uri="http://schemas.openxmlformats.org/drawingml/2006/table">
            <a:tbl>
              <a:tblPr/>
              <a:tblGrid>
                <a:gridCol w="1433435">
                  <a:extLst>
                    <a:ext uri="{9D8B030D-6E8A-4147-A177-3AD203B41FA5}">
                      <a16:colId xmlns:a16="http://schemas.microsoft.com/office/drawing/2014/main" val="20000"/>
                    </a:ext>
                  </a:extLst>
                </a:gridCol>
                <a:gridCol w="809469">
                  <a:extLst>
                    <a:ext uri="{9D8B030D-6E8A-4147-A177-3AD203B41FA5}">
                      <a16:colId xmlns:a16="http://schemas.microsoft.com/office/drawing/2014/main" val="20001"/>
                    </a:ext>
                  </a:extLst>
                </a:gridCol>
                <a:gridCol w="1349115">
                  <a:extLst>
                    <a:ext uri="{9D8B030D-6E8A-4147-A177-3AD203B41FA5}">
                      <a16:colId xmlns:a16="http://schemas.microsoft.com/office/drawing/2014/main" val="20002"/>
                    </a:ext>
                  </a:extLst>
                </a:gridCol>
                <a:gridCol w="590237">
                  <a:extLst>
                    <a:ext uri="{9D8B030D-6E8A-4147-A177-3AD203B41FA5}">
                      <a16:colId xmlns:a16="http://schemas.microsoft.com/office/drawing/2014/main" val="20003"/>
                    </a:ext>
                  </a:extLst>
                </a:gridCol>
                <a:gridCol w="1349115">
                  <a:extLst>
                    <a:ext uri="{9D8B030D-6E8A-4147-A177-3AD203B41FA5}">
                      <a16:colId xmlns:a16="http://schemas.microsoft.com/office/drawing/2014/main" val="20004"/>
                    </a:ext>
                  </a:extLst>
                </a:gridCol>
                <a:gridCol w="1349115">
                  <a:extLst>
                    <a:ext uri="{9D8B030D-6E8A-4147-A177-3AD203B41FA5}">
                      <a16:colId xmlns:a16="http://schemas.microsoft.com/office/drawing/2014/main" val="20005"/>
                    </a:ext>
                  </a:extLst>
                </a:gridCol>
                <a:gridCol w="1349115">
                  <a:extLst>
                    <a:ext uri="{9D8B030D-6E8A-4147-A177-3AD203B41FA5}">
                      <a16:colId xmlns:a16="http://schemas.microsoft.com/office/drawing/2014/main" val="20006"/>
                    </a:ext>
                  </a:extLst>
                </a:gridCol>
              </a:tblGrid>
              <a:tr h="250430">
                <a:tc>
                  <a:txBody>
                    <a:bodyPr/>
                    <a:lstStyle/>
                    <a:p>
                      <a:pPr algn="l" fontAlgn="b"/>
                      <a:r>
                        <a:rPr lang="en-US" sz="800" b="0" i="0" u="none" strike="noStrike" dirty="0">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600" b="0" i="0" u="none" strike="noStrike">
                          <a:solidFill>
                            <a:srgbClr val="000000"/>
                          </a:solidFill>
                          <a:effectLst/>
                          <a:latin typeface="Calibri"/>
                        </a:rPr>
                        <a:t>Cost per EUP</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800" b="0" i="0" u="none" strike="noStrike">
                          <a:solidFill>
                            <a:srgbClr val="000000"/>
                          </a:solidFill>
                          <a:effectLst/>
                          <a:latin typeface="Calibri"/>
                        </a:rPr>
                        <a:t>                      2.30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0.90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1.80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42289">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136598">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82131">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3">
                  <a:txBody>
                    <a:bodyPr/>
                    <a:lstStyle/>
                    <a:p>
                      <a:pPr algn="ctr" fontAlgn="ctr"/>
                      <a:r>
                        <a:rPr lang="en-US" sz="800" b="0" i="0" u="none" strike="noStrike">
                          <a:solidFill>
                            <a:srgbClr val="000000"/>
                          </a:solidFill>
                          <a:effectLst/>
                          <a:latin typeface="Calibri"/>
                        </a:rPr>
                        <a:t>Value per Equivalent Unit of Production</a:t>
                      </a:r>
                    </a:p>
                  </a:txBody>
                  <a:tcPr marL="10119" marR="10119" marT="5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3"/>
                  </a:ext>
                </a:extLst>
              </a:tr>
              <a:tr h="131422">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dirty="0">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4"/>
                  </a:ext>
                </a:extLst>
              </a:tr>
              <a:tr h="136598">
                <a:tc>
                  <a:txBody>
                    <a:bodyPr/>
                    <a:lstStyle/>
                    <a:p>
                      <a:pPr algn="l" fontAlgn="b"/>
                      <a:r>
                        <a:rPr lang="en-US" sz="800" b="1" i="0" u="none" strike="noStrike">
                          <a:solidFill>
                            <a:srgbClr val="000000"/>
                          </a:solidFill>
                          <a:effectLst/>
                          <a:latin typeface="Calibri"/>
                        </a:rPr>
                        <a:t>Ending Costs:</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0" i="0" u="none" strike="noStrike">
                          <a:solidFill>
                            <a:srgbClr val="000000"/>
                          </a:solidFill>
                          <a:effectLst/>
                          <a:latin typeface="Calibri"/>
                        </a:rPr>
                        <a:t>DM</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DL</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OH</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6598">
                <a:tc>
                  <a:txBody>
                    <a:bodyPr/>
                    <a:lstStyle/>
                    <a:p>
                      <a:pPr algn="l" fontAlgn="b"/>
                      <a:r>
                        <a:rPr lang="en-US" sz="800" b="0" i="0" u="none" strike="noStrike" dirty="0">
                          <a:solidFill>
                            <a:srgbClr val="000000"/>
                          </a:solidFill>
                          <a:effectLst/>
                          <a:latin typeface="Calibri"/>
                        </a:rPr>
                        <a:t>Transferred </a:t>
                      </a:r>
                      <a:r>
                        <a:rPr lang="en-US" sz="800" b="0" i="0" u="none" strike="noStrike" dirty="0" smtClean="0">
                          <a:solidFill>
                            <a:srgbClr val="000000"/>
                          </a:solidFill>
                          <a:effectLst/>
                          <a:latin typeface="Calibri"/>
                        </a:rPr>
                        <a:t>out E</a:t>
                      </a:r>
                      <a:r>
                        <a:rPr lang="en-US" sz="800" b="0" i="0" u="none" strike="noStrike" baseline="0" dirty="0" smtClean="0">
                          <a:solidFill>
                            <a:srgbClr val="000000"/>
                          </a:solidFill>
                          <a:effectLst/>
                          <a:latin typeface="Calibri"/>
                        </a:rPr>
                        <a:t>UP</a:t>
                      </a:r>
                      <a:endParaRPr lang="en-US" sz="800" b="0" i="0" u="none" strike="noStrike" dirty="0">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370,000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370,000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370,000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36598">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0" i="0" u="none" strike="noStrike">
                          <a:solidFill>
                            <a:srgbClr val="000000"/>
                          </a:solidFill>
                          <a:effectLst/>
                          <a:latin typeface="Calibri"/>
                        </a:rPr>
                        <a:t> x </a:t>
                      </a: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800" b="0" i="0" u="none" strike="noStrike">
                          <a:solidFill>
                            <a:srgbClr val="000000"/>
                          </a:solidFill>
                          <a:effectLst/>
                          <a:latin typeface="Calibri"/>
                        </a:rPr>
                        <a:t> x </a:t>
                      </a: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800" b="0" i="0" u="none" strike="noStrike">
                          <a:solidFill>
                            <a:srgbClr val="000000"/>
                          </a:solidFill>
                          <a:effectLst/>
                          <a:latin typeface="Calibri"/>
                        </a:rPr>
                        <a:t> x </a:t>
                      </a:r>
                    </a:p>
                  </a:txBody>
                  <a:tcPr marL="10119" marR="10119" marT="5692"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7"/>
                  </a:ext>
                </a:extLst>
              </a:tr>
              <a:tr h="204897">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Cost per EUP</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800" b="0" i="0" u="none" strike="noStrike">
                          <a:solidFill>
                            <a:srgbClr val="000000"/>
                          </a:solidFill>
                          <a:effectLst/>
                          <a:latin typeface="Calibri"/>
                        </a:rPr>
                        <a:t>                      2.30 </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0.90 </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1.80 </a:t>
                      </a: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42289">
                <a:tc gridSpan="2">
                  <a:txBody>
                    <a:bodyPr/>
                    <a:lstStyle/>
                    <a:p>
                      <a:pPr algn="l" fontAlgn="b"/>
                      <a:r>
                        <a:rPr lang="en-US" sz="800" b="0" i="0" u="none" strike="noStrike">
                          <a:solidFill>
                            <a:srgbClr val="000000"/>
                          </a:solidFill>
                          <a:effectLst/>
                          <a:latin typeface="Calibri"/>
                        </a:rPr>
                        <a:t>Total Costs Transferred out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algn="l" fontAlgn="b"/>
                      <a:r>
                        <a:rPr lang="en-US" sz="800" b="0" i="0" u="none" strike="noStrike">
                          <a:solidFill>
                            <a:srgbClr val="000000"/>
                          </a:solidFill>
                          <a:effectLst/>
                          <a:latin typeface="Calibri"/>
                        </a:rPr>
                        <a:t>            1,850,000 </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Calibri"/>
                        </a:rPr>
                        <a:t>=</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800" b="0" i="0" u="none" strike="noStrike">
                          <a:solidFill>
                            <a:srgbClr val="000000"/>
                          </a:solidFill>
                          <a:effectLst/>
                          <a:latin typeface="Calibri"/>
                        </a:rPr>
                        <a:t>                851,000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333,000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666,000 </a:t>
                      </a: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16280">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0"/>
                  </a:ext>
                </a:extLst>
              </a:tr>
              <a:tr h="136598">
                <a:tc>
                  <a:txBody>
                    <a:bodyPr/>
                    <a:lstStyle/>
                    <a:p>
                      <a:pPr algn="l" fontAlgn="b"/>
                      <a:r>
                        <a:rPr lang="en-US" sz="800" b="0" i="0" u="none" strike="noStrike" dirty="0">
                          <a:solidFill>
                            <a:srgbClr val="000000"/>
                          </a:solidFill>
                          <a:effectLst/>
                          <a:latin typeface="Calibri"/>
                        </a:rPr>
                        <a:t>Ending </a:t>
                      </a:r>
                      <a:r>
                        <a:rPr lang="en-US" sz="800" b="0" i="0" u="none" strike="noStrike" dirty="0" smtClean="0">
                          <a:solidFill>
                            <a:srgbClr val="000000"/>
                          </a:solidFill>
                          <a:effectLst/>
                          <a:latin typeface="Calibri"/>
                        </a:rPr>
                        <a:t>WIP EUP</a:t>
                      </a:r>
                      <a:endParaRPr lang="en-US" sz="800" b="0" i="0" u="none" strike="noStrike" dirty="0">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800" b="0" i="0" u="none" strike="noStrike" smtClean="0">
                          <a:solidFill>
                            <a:srgbClr val="000000"/>
                          </a:solidFill>
                          <a:effectLst/>
                          <a:latin typeface="Calibri"/>
                        </a:rPr>
                        <a:t>                  40,000 </a:t>
                      </a:r>
                      <a:endParaRPr lang="en-US" sz="800" b="0" i="0" u="none" strike="noStrike" dirty="0">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smtClean="0">
                          <a:solidFill>
                            <a:srgbClr val="000000"/>
                          </a:solidFill>
                          <a:effectLst/>
                          <a:latin typeface="Calibri"/>
                        </a:rPr>
                        <a:t>                  20,000 </a:t>
                      </a:r>
                      <a:endParaRPr lang="en-US" sz="800" b="0" i="0" u="none" strike="noStrike" dirty="0">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dirty="0" smtClean="0">
                          <a:solidFill>
                            <a:srgbClr val="000000"/>
                          </a:solidFill>
                          <a:effectLst/>
                          <a:latin typeface="Calibri"/>
                        </a:rPr>
                        <a:t>                  20,000 </a:t>
                      </a:r>
                      <a:endParaRPr lang="en-US" sz="800" b="0" i="0" u="none" strike="noStrike" dirty="0">
                        <a:solidFill>
                          <a:srgbClr val="000000"/>
                        </a:solidFill>
                        <a:effectLst/>
                        <a:latin typeface="Calibri"/>
                      </a:endParaRPr>
                    </a:p>
                  </a:txBody>
                  <a:tcPr marL="10119" marR="10119" marT="5692" marB="0" anchor="b">
                    <a:lnL>
                      <a:noFill/>
                    </a:lnL>
                    <a:lnR>
                      <a:noFill/>
                    </a:lnR>
                    <a:lnT>
                      <a:noFill/>
                    </a:lnT>
                    <a:lnB>
                      <a:noFill/>
                    </a:lnB>
                  </a:tcPr>
                </a:tc>
                <a:extLst>
                  <a:ext uri="{0D108BD9-81ED-4DB2-BD59-A6C34878D82A}">
                    <a16:rowId xmlns:a16="http://schemas.microsoft.com/office/drawing/2014/main" val="10011"/>
                  </a:ext>
                </a:extLst>
              </a:tr>
              <a:tr h="136598">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0" i="0" u="none" strike="noStrike">
                          <a:solidFill>
                            <a:srgbClr val="000000"/>
                          </a:solidFill>
                          <a:effectLst/>
                          <a:latin typeface="Calibri"/>
                        </a:rPr>
                        <a:t> x </a:t>
                      </a:r>
                    </a:p>
                  </a:txBody>
                  <a:tcPr marL="10119" marR="10119" marT="5692" marB="0" anchor="b">
                    <a:lnL>
                      <a:noFill/>
                    </a:lnL>
                    <a:lnR>
                      <a:noFill/>
                    </a:lnR>
                    <a:lnT>
                      <a:noFill/>
                    </a:lnT>
                    <a:lnB>
                      <a:noFill/>
                    </a:lnB>
                  </a:tcPr>
                </a:tc>
                <a:tc>
                  <a:txBody>
                    <a:bodyPr/>
                    <a:lstStyle/>
                    <a:p>
                      <a:pPr algn="ctr" fontAlgn="b"/>
                      <a:r>
                        <a:rPr lang="en-US" sz="800" b="0" i="0" u="none" strike="noStrike">
                          <a:solidFill>
                            <a:srgbClr val="000000"/>
                          </a:solidFill>
                          <a:effectLst/>
                          <a:latin typeface="Calibri"/>
                        </a:rPr>
                        <a:t> x </a:t>
                      </a:r>
                    </a:p>
                  </a:txBody>
                  <a:tcPr marL="10119" marR="10119" marT="5692" marB="0" anchor="b">
                    <a:lnL>
                      <a:noFill/>
                    </a:lnL>
                    <a:lnR>
                      <a:noFill/>
                    </a:lnR>
                    <a:lnT>
                      <a:noFill/>
                    </a:lnT>
                    <a:lnB>
                      <a:noFill/>
                    </a:lnB>
                  </a:tcPr>
                </a:tc>
                <a:tc>
                  <a:txBody>
                    <a:bodyPr/>
                    <a:lstStyle/>
                    <a:p>
                      <a:pPr algn="ctr" fontAlgn="b"/>
                      <a:r>
                        <a:rPr lang="en-US" sz="800" b="0" i="0" u="none" strike="noStrike">
                          <a:solidFill>
                            <a:srgbClr val="000000"/>
                          </a:solidFill>
                          <a:effectLst/>
                          <a:latin typeface="Calibri"/>
                        </a:rPr>
                        <a:t> x </a:t>
                      </a:r>
                    </a:p>
                  </a:txBody>
                  <a:tcPr marL="10119" marR="10119" marT="5692" marB="0" anchor="b">
                    <a:lnL>
                      <a:noFill/>
                    </a:lnL>
                    <a:lnR>
                      <a:noFill/>
                    </a:lnR>
                    <a:lnT>
                      <a:noFill/>
                    </a:lnT>
                    <a:lnB>
                      <a:noFill/>
                    </a:lnB>
                  </a:tcPr>
                </a:tc>
                <a:extLst>
                  <a:ext uri="{0D108BD9-81ED-4DB2-BD59-A6C34878D82A}">
                    <a16:rowId xmlns:a16="http://schemas.microsoft.com/office/drawing/2014/main" val="10012"/>
                  </a:ext>
                </a:extLst>
              </a:tr>
              <a:tr h="204897">
                <a:tc>
                  <a:txBody>
                    <a:bodyPr/>
                    <a:lstStyle/>
                    <a:p>
                      <a:pPr algn="l" fontAlgn="b"/>
                      <a:r>
                        <a:rPr lang="en-US" sz="800" b="0" i="0" u="none" strike="noStrike">
                          <a:solidFill>
                            <a:srgbClr val="000000"/>
                          </a:solidFill>
                          <a:effectLst/>
                          <a:latin typeface="Calibri"/>
                        </a:rPr>
                        <a:t> </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10119" marR="10119" marT="5692"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Cost per EUP</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800" b="0" i="0" u="none" strike="noStrike" smtClean="0">
                          <a:solidFill>
                            <a:srgbClr val="000000"/>
                          </a:solidFill>
                          <a:effectLst/>
                          <a:latin typeface="Calibri"/>
                        </a:rPr>
                        <a:t>                      2.30 </a:t>
                      </a:r>
                      <a:endParaRPr lang="en-US" sz="800" b="0" i="0" u="none" strike="noStrike" dirty="0">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smtClean="0">
                          <a:solidFill>
                            <a:srgbClr val="000000"/>
                          </a:solidFill>
                          <a:effectLst/>
                          <a:latin typeface="Calibri"/>
                        </a:rPr>
                        <a:t>                      0.90 </a:t>
                      </a:r>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smtClean="0">
                          <a:solidFill>
                            <a:srgbClr val="000000"/>
                          </a:solidFill>
                          <a:effectLst/>
                          <a:latin typeface="Calibri"/>
                        </a:rPr>
                        <a:t>                      1.80 </a:t>
                      </a:r>
                      <a:endParaRPr lang="en-US" sz="800" b="0" i="0" u="none" strike="noStrike">
                        <a:solidFill>
                          <a:srgbClr val="000000"/>
                        </a:solidFill>
                        <a:effectLst/>
                        <a:latin typeface="Calibri"/>
                      </a:endParaRPr>
                    </a:p>
                  </a:txBody>
                  <a:tcPr marL="10119" marR="10119" marT="5692"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142289">
                <a:tc gridSpan="2">
                  <a:txBody>
                    <a:bodyPr/>
                    <a:lstStyle/>
                    <a:p>
                      <a:pPr algn="l" fontAlgn="b"/>
                      <a:r>
                        <a:rPr lang="en-US" sz="800" b="0" i="0" u="none" strike="noStrike">
                          <a:solidFill>
                            <a:srgbClr val="000000"/>
                          </a:solidFill>
                          <a:effectLst/>
                          <a:latin typeface="Calibri"/>
                        </a:rPr>
                        <a:t>Total Costs Ending WIP</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algn="l" fontAlgn="b"/>
                      <a:r>
                        <a:rPr lang="en-US" sz="800" b="0" i="0" u="none" strike="noStrike" smtClean="0">
                          <a:solidFill>
                            <a:srgbClr val="000000"/>
                          </a:solidFill>
                          <a:effectLst/>
                          <a:latin typeface="Calibri"/>
                        </a:rPr>
                        <a:t>                146,000 </a:t>
                      </a:r>
                      <a:endParaRPr lang="en-US" sz="800" b="0" i="0" u="none" strike="noStrike" dirty="0">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Calibri"/>
                        </a:rPr>
                        <a:t>=</a:t>
                      </a: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800" b="0" i="0" u="none" strike="noStrike" smtClean="0">
                          <a:solidFill>
                            <a:srgbClr val="000000"/>
                          </a:solidFill>
                          <a:effectLst/>
                          <a:latin typeface="Calibri"/>
                        </a:rPr>
                        <a:t>                  92,000 </a:t>
                      </a:r>
                      <a:endParaRPr lang="en-US" sz="800" b="0" i="0" u="none" strike="noStrike" dirty="0">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smtClean="0">
                          <a:solidFill>
                            <a:srgbClr val="000000"/>
                          </a:solidFill>
                          <a:effectLst/>
                          <a:latin typeface="Calibri"/>
                        </a:rPr>
                        <a:t>                  18,000 </a:t>
                      </a:r>
                      <a:endParaRPr lang="en-US" sz="800" b="0" i="0" u="none" strike="noStrike" dirty="0">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dirty="0" smtClean="0">
                          <a:solidFill>
                            <a:srgbClr val="000000"/>
                          </a:solidFill>
                          <a:effectLst/>
                          <a:latin typeface="Calibri"/>
                        </a:rPr>
                        <a:t>                  36,000 </a:t>
                      </a:r>
                      <a:endParaRPr lang="en-US" sz="800" b="0" i="0" u="none" strike="noStrike" dirty="0">
                        <a:solidFill>
                          <a:srgbClr val="000000"/>
                        </a:solidFill>
                        <a:effectLst/>
                        <a:latin typeface="Calibri"/>
                      </a:endParaRPr>
                    </a:p>
                  </a:txBody>
                  <a:tcPr marL="10119" marR="10119" marT="569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142289">
                <a:tc gridSpan="2">
                  <a:txBody>
                    <a:bodyPr/>
                    <a:lstStyle/>
                    <a:p>
                      <a:pPr algn="l" fontAlgn="b"/>
                      <a:r>
                        <a:rPr lang="en-US" sz="800" b="0" i="0" u="none" strike="noStrike">
                          <a:solidFill>
                            <a:srgbClr val="000000"/>
                          </a:solidFill>
                          <a:effectLst/>
                          <a:latin typeface="Calibri"/>
                        </a:rPr>
                        <a:t>Total costs accounted for</a:t>
                      </a: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r>
                        <a:rPr lang="en-US" sz="800" b="0" i="0" u="none" strike="noStrike" dirty="0" smtClean="0">
                          <a:solidFill>
                            <a:srgbClr val="000000"/>
                          </a:solidFill>
                          <a:effectLst/>
                          <a:latin typeface="Calibri"/>
                        </a:rPr>
                        <a:t>            1,996,000 </a:t>
                      </a:r>
                      <a:endParaRPr lang="en-US" sz="800" b="0" i="0" u="none" strike="noStrike" dirty="0">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endParaRPr lang="en-US" sz="800" b="0" i="0" u="none" strike="noStrike">
                        <a:solidFill>
                          <a:srgbClr val="000000"/>
                        </a:solidFill>
                        <a:effectLst/>
                        <a:latin typeface="Calibri"/>
                      </a:endParaRPr>
                    </a:p>
                  </a:txBody>
                  <a:tcPr marL="10119" marR="10119" marT="569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dirty="0">
                        <a:solidFill>
                          <a:srgbClr val="000000"/>
                        </a:solidFill>
                        <a:effectLst/>
                        <a:latin typeface="Calibri"/>
                      </a:endParaRPr>
                    </a:p>
                  </a:txBody>
                  <a:tcPr marL="10119" marR="10119" marT="5692" marB="0" anchor="b">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229778001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44200258"/>
              </p:ext>
            </p:extLst>
          </p:nvPr>
        </p:nvGraphicFramePr>
        <p:xfrm>
          <a:off x="406402" y="173170"/>
          <a:ext cx="8534396" cy="6493248"/>
        </p:xfrm>
        <a:graphic>
          <a:graphicData uri="http://schemas.openxmlformats.org/drawingml/2006/table">
            <a:tbl>
              <a:tblPr/>
              <a:tblGrid>
                <a:gridCol w="1653200">
                  <a:extLst>
                    <a:ext uri="{9D8B030D-6E8A-4147-A177-3AD203B41FA5}">
                      <a16:colId xmlns:a16="http://schemas.microsoft.com/office/drawing/2014/main" val="20000"/>
                    </a:ext>
                  </a:extLst>
                </a:gridCol>
                <a:gridCol w="933571">
                  <a:extLst>
                    <a:ext uri="{9D8B030D-6E8A-4147-A177-3AD203B41FA5}">
                      <a16:colId xmlns:a16="http://schemas.microsoft.com/office/drawing/2014/main" val="20001"/>
                    </a:ext>
                  </a:extLst>
                </a:gridCol>
                <a:gridCol w="1423369">
                  <a:extLst>
                    <a:ext uri="{9D8B030D-6E8A-4147-A177-3AD203B41FA5}">
                      <a16:colId xmlns:a16="http://schemas.microsoft.com/office/drawing/2014/main" val="20002"/>
                    </a:ext>
                  </a:extLst>
                </a:gridCol>
                <a:gridCol w="813313">
                  <a:extLst>
                    <a:ext uri="{9D8B030D-6E8A-4147-A177-3AD203B41FA5}">
                      <a16:colId xmlns:a16="http://schemas.microsoft.com/office/drawing/2014/main" val="20003"/>
                    </a:ext>
                  </a:extLst>
                </a:gridCol>
                <a:gridCol w="1236981">
                  <a:extLst>
                    <a:ext uri="{9D8B030D-6E8A-4147-A177-3AD203B41FA5}">
                      <a16:colId xmlns:a16="http://schemas.microsoft.com/office/drawing/2014/main" val="20004"/>
                    </a:ext>
                  </a:extLst>
                </a:gridCol>
                <a:gridCol w="1236981">
                  <a:extLst>
                    <a:ext uri="{9D8B030D-6E8A-4147-A177-3AD203B41FA5}">
                      <a16:colId xmlns:a16="http://schemas.microsoft.com/office/drawing/2014/main" val="20005"/>
                    </a:ext>
                  </a:extLst>
                </a:gridCol>
                <a:gridCol w="1236981">
                  <a:extLst>
                    <a:ext uri="{9D8B030D-6E8A-4147-A177-3AD203B41FA5}">
                      <a16:colId xmlns:a16="http://schemas.microsoft.com/office/drawing/2014/main" val="20006"/>
                    </a:ext>
                  </a:extLst>
                </a:gridCol>
              </a:tblGrid>
              <a:tr h="162197">
                <a:tc>
                  <a:txBody>
                    <a:bodyPr/>
                    <a:lstStyle/>
                    <a:p>
                      <a:pPr algn="l" fontAlgn="b"/>
                      <a:endParaRPr lang="en-US" sz="700" b="0" i="0" u="none" strike="noStrike" dirty="0">
                        <a:solidFill>
                          <a:srgbClr val="000000"/>
                        </a:solidFill>
                        <a:effectLst/>
                        <a:latin typeface="Calibri"/>
                      </a:endParaRPr>
                    </a:p>
                  </a:txBody>
                  <a:tcPr marL="6984" marR="6984" marT="3929"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6984" marR="6984" marT="3929" marB="0" anchor="b">
                    <a:lnL>
                      <a:noFill/>
                    </a:lnL>
                    <a:lnR>
                      <a:noFill/>
                    </a:lnR>
                    <a:lnT>
                      <a:noFill/>
                    </a:lnT>
                    <a:lnB>
                      <a:noFill/>
                    </a:lnB>
                  </a:tcPr>
                </a:tc>
                <a:tc>
                  <a:txBody>
                    <a:bodyPr/>
                    <a:lstStyle/>
                    <a:p>
                      <a:pPr algn="ctr" fontAlgn="b"/>
                      <a:r>
                        <a:rPr lang="en-US" sz="700" b="0" i="0" u="none" strike="noStrike">
                          <a:solidFill>
                            <a:srgbClr val="000000"/>
                          </a:solidFill>
                          <a:effectLst/>
                          <a:latin typeface="Calibri"/>
                        </a:rPr>
                        <a:t>Units</a:t>
                      </a:r>
                    </a:p>
                  </a:txBody>
                  <a:tcPr marL="6984" marR="6984" marT="3929" marB="0" anchor="b">
                    <a:lnL>
                      <a:noFill/>
                    </a:lnL>
                    <a:lnR>
                      <a:noFill/>
                    </a:lnR>
                    <a:lnT>
                      <a:noFill/>
                    </a:lnT>
                    <a:lnB>
                      <a:noFill/>
                    </a:lnB>
                  </a:tcPr>
                </a:tc>
                <a:tc>
                  <a:txBody>
                    <a:bodyPr/>
                    <a:lstStyle/>
                    <a:p>
                      <a:pPr algn="ctr" fontAlgn="b"/>
                      <a:endParaRPr lang="en-US" sz="700" b="0" i="0" u="none" strike="noStrike">
                        <a:solidFill>
                          <a:srgbClr val="000000"/>
                        </a:solidFill>
                        <a:effectLst/>
                        <a:latin typeface="Calibri"/>
                      </a:endParaRPr>
                    </a:p>
                  </a:txBody>
                  <a:tcPr marL="6984" marR="6984" marT="3929" marB="0" anchor="b">
                    <a:lnL>
                      <a:noFill/>
                    </a:lnL>
                    <a:lnR w="6350" cap="flat" cmpd="sng" algn="ctr">
                      <a:solidFill>
                        <a:srgbClr val="000000"/>
                      </a:solidFill>
                      <a:prstDash val="solid"/>
                      <a:round/>
                      <a:headEnd type="none" w="med" len="med"/>
                      <a:tailEnd type="none" w="med" len="med"/>
                    </a:lnR>
                    <a:lnT>
                      <a:noFill/>
                    </a:lnT>
                    <a:lnB>
                      <a:noFill/>
                    </a:lnB>
                  </a:tcPr>
                </a:tc>
                <a:tc gridSpan="3">
                  <a:txBody>
                    <a:bodyPr/>
                    <a:lstStyle/>
                    <a:p>
                      <a:pPr algn="ctr" fontAlgn="ctr"/>
                      <a:r>
                        <a:rPr lang="en-US" sz="700" b="0" i="0" u="none" strike="noStrike">
                          <a:solidFill>
                            <a:srgbClr val="000000"/>
                          </a:solidFill>
                          <a:effectLst/>
                          <a:latin typeface="Calibri"/>
                        </a:rPr>
                        <a:t>Percentage Complete</a:t>
                      </a:r>
                    </a:p>
                  </a:txBody>
                  <a:tcPr marL="6984" marR="6984" marT="39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12124">
                <a:tc>
                  <a:txBody>
                    <a:bodyPr/>
                    <a:lstStyle/>
                    <a:p>
                      <a:pPr algn="l" fontAlgn="b"/>
                      <a:endParaRPr lang="en-US" sz="700" b="0" i="0" u="none" strike="noStrike" dirty="0">
                        <a:solidFill>
                          <a:srgbClr val="000000"/>
                        </a:solidFill>
                        <a:effectLst/>
                        <a:latin typeface="Calibri"/>
                      </a:endParaRPr>
                    </a:p>
                  </a:txBody>
                  <a:tcPr marL="6984" marR="6984" marT="3929"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6984" marR="6984" marT="3929" marB="0" anchor="b">
                    <a:lnL>
                      <a:noFill/>
                    </a:lnL>
                    <a:lnR>
                      <a:noFill/>
                    </a:lnR>
                    <a:lnT>
                      <a:noFill/>
                    </a:lnT>
                    <a:lnB>
                      <a:noFill/>
                    </a:lnB>
                  </a:tcPr>
                </a:tc>
                <a:tc>
                  <a:txBody>
                    <a:bodyPr/>
                    <a:lstStyle/>
                    <a:p>
                      <a:pPr algn="ctr" fontAlgn="b"/>
                      <a:endParaRPr lang="en-US" sz="700" b="0" i="0" u="none" strike="noStrike">
                        <a:solidFill>
                          <a:srgbClr val="000000"/>
                        </a:solidFill>
                        <a:effectLst/>
                        <a:latin typeface="Calibri"/>
                      </a:endParaRPr>
                    </a:p>
                  </a:txBody>
                  <a:tcPr marL="6984" marR="6984" marT="3929" marB="0" anchor="b">
                    <a:lnL>
                      <a:noFill/>
                    </a:lnL>
                    <a:lnR>
                      <a:noFill/>
                    </a:lnR>
                    <a:lnT>
                      <a:noFill/>
                    </a:lnT>
                    <a:lnB>
                      <a:noFill/>
                    </a:lnB>
                  </a:tcPr>
                </a:tc>
                <a:tc>
                  <a:txBody>
                    <a:bodyPr/>
                    <a:lstStyle/>
                    <a:p>
                      <a:pPr algn="ctr" fontAlgn="b"/>
                      <a:endParaRPr lang="en-US" sz="700" b="0" i="0" u="none" strike="noStrike">
                        <a:solidFill>
                          <a:srgbClr val="000000"/>
                        </a:solidFill>
                        <a:effectLst/>
                        <a:latin typeface="Calibri"/>
                      </a:endParaRPr>
                    </a:p>
                  </a:txBody>
                  <a:tcPr marL="6984" marR="6984" marT="3929" marB="0" anchor="b">
                    <a:lnL>
                      <a:noFill/>
                    </a:lnL>
                    <a:lnR>
                      <a:noFill/>
                    </a:lnR>
                    <a:lnT>
                      <a:noFill/>
                    </a:lnT>
                    <a:lnB>
                      <a:noFill/>
                    </a:lnB>
                  </a:tcPr>
                </a:tc>
                <a:tc>
                  <a:txBody>
                    <a:bodyPr/>
                    <a:lstStyle/>
                    <a:p>
                      <a:pPr algn="ctr" fontAlgn="b"/>
                      <a:endParaRPr lang="en-US" sz="700" b="0" i="0" u="none" strike="noStrike">
                        <a:solidFill>
                          <a:srgbClr val="000000"/>
                        </a:solidFill>
                        <a:effectLst/>
                        <a:latin typeface="Calibri"/>
                      </a:endParaRPr>
                    </a:p>
                  </a:txBody>
                  <a:tcPr marL="6984" marR="6984" marT="392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700" b="0" i="0" u="none" strike="noStrike">
                        <a:solidFill>
                          <a:srgbClr val="000000"/>
                        </a:solidFill>
                        <a:effectLst/>
                        <a:latin typeface="Calibri"/>
                      </a:endParaRPr>
                    </a:p>
                  </a:txBody>
                  <a:tcPr marL="6984" marR="6984" marT="392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700" b="0" i="0" u="none" strike="noStrike">
                        <a:solidFill>
                          <a:srgbClr val="000000"/>
                        </a:solidFill>
                        <a:effectLst/>
                        <a:latin typeface="Calibri"/>
                      </a:endParaRPr>
                    </a:p>
                  </a:txBody>
                  <a:tcPr marL="6984" marR="6984" marT="3929"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113047">
                <a:tc>
                  <a:txBody>
                    <a:bodyPr/>
                    <a:lstStyle/>
                    <a:p>
                      <a:pPr algn="l" fontAlgn="b"/>
                      <a:endParaRPr lang="en-US" sz="700" b="0" i="0" u="none" strike="noStrike">
                        <a:solidFill>
                          <a:srgbClr val="000000"/>
                        </a:solidFill>
                        <a:effectLst/>
                        <a:latin typeface="Calibri"/>
                      </a:endParaRPr>
                    </a:p>
                  </a:txBody>
                  <a:tcPr marL="6984" marR="6984" marT="3929"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6984" marR="6984" marT="3929"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6984" marR="6984" marT="392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700" b="0" i="0" u="none" strike="noStrike">
                        <a:solidFill>
                          <a:srgbClr val="000000"/>
                        </a:solidFill>
                        <a:effectLst/>
                        <a:latin typeface="Calibri"/>
                      </a:endParaRPr>
                    </a:p>
                  </a:txBody>
                  <a:tcPr marL="6984" marR="6984" marT="3929" marB="0" anchor="b">
                    <a:lnL>
                      <a:noFill/>
                    </a:lnL>
                    <a:lnR>
                      <a:noFill/>
                    </a:lnR>
                    <a:lnT>
                      <a:noFill/>
                    </a:lnT>
                    <a:lnB>
                      <a:noFill/>
                    </a:lnB>
                  </a:tcPr>
                </a:tc>
                <a:tc>
                  <a:txBody>
                    <a:bodyPr/>
                    <a:lstStyle/>
                    <a:p>
                      <a:pPr algn="ctr" fontAlgn="b"/>
                      <a:r>
                        <a:rPr lang="en-US" sz="700" b="0" i="0" u="none" strike="noStrike">
                          <a:solidFill>
                            <a:srgbClr val="000000"/>
                          </a:solidFill>
                          <a:effectLst/>
                          <a:latin typeface="Calibri"/>
                        </a:rPr>
                        <a:t>DM</a:t>
                      </a:r>
                    </a:p>
                  </a:txBody>
                  <a:tcPr marL="6984" marR="6984" marT="392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DL</a:t>
                      </a:r>
                    </a:p>
                  </a:txBody>
                  <a:tcPr marL="6984" marR="6984" marT="392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OH</a:t>
                      </a:r>
                    </a:p>
                  </a:txBody>
                  <a:tcPr marL="6984" marR="6984" marT="3929"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13047">
                <a:tc>
                  <a:txBody>
                    <a:bodyPr/>
                    <a:lstStyle/>
                    <a:p>
                      <a:pPr algn="l" fontAlgn="b"/>
                      <a:r>
                        <a:rPr lang="en-US" sz="700" b="0" i="0" u="none" strike="noStrike" dirty="0">
                          <a:solidFill>
                            <a:srgbClr val="000000"/>
                          </a:solidFill>
                          <a:effectLst/>
                          <a:latin typeface="Calibri"/>
                        </a:rPr>
                        <a:t>Transferred out</a:t>
                      </a:r>
                    </a:p>
                  </a:txBody>
                  <a:tcPr marL="6984" marR="6984" marT="3929"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6984" marR="6984" marT="39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dirty="0">
                          <a:solidFill>
                            <a:srgbClr val="000000"/>
                          </a:solidFill>
                          <a:effectLst/>
                          <a:latin typeface="Calibri"/>
                        </a:rPr>
                        <a:t>                370,000 </a:t>
                      </a:r>
                    </a:p>
                  </a:txBody>
                  <a:tcPr marL="6984" marR="6984" marT="3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b"/>
                      <a:endParaRPr lang="en-US" sz="700" b="0" i="0" u="none" strike="noStrike">
                        <a:solidFill>
                          <a:srgbClr val="000000"/>
                        </a:solidFill>
                        <a:effectLst/>
                        <a:latin typeface="Calibri"/>
                      </a:endParaRPr>
                    </a:p>
                  </a:txBody>
                  <a:tcPr marL="6984" marR="6984" marT="3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0" i="0" u="none" strike="noStrike">
                          <a:solidFill>
                            <a:srgbClr val="000000"/>
                          </a:solidFill>
                          <a:effectLst/>
                          <a:latin typeface="Calibri"/>
                        </a:rPr>
                        <a:t>100%</a:t>
                      </a:r>
                    </a:p>
                  </a:txBody>
                  <a:tcPr marL="6984" marR="6984" marT="3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100%</a:t>
                      </a:r>
                    </a:p>
                  </a:txBody>
                  <a:tcPr marL="6984" marR="6984" marT="3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100%</a:t>
                      </a:r>
                    </a:p>
                  </a:txBody>
                  <a:tcPr marL="6984" marR="6984" marT="3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13047">
                <a:tc>
                  <a:txBody>
                    <a:bodyPr/>
                    <a:lstStyle/>
                    <a:p>
                      <a:pPr algn="l" fontAlgn="b"/>
                      <a:r>
                        <a:rPr lang="en-US" sz="700" b="0" i="0" u="none" strike="noStrike">
                          <a:solidFill>
                            <a:srgbClr val="000000"/>
                          </a:solidFill>
                          <a:effectLst/>
                          <a:latin typeface="Calibri"/>
                        </a:rPr>
                        <a:t>Ending WIP</a:t>
                      </a:r>
                    </a:p>
                  </a:txBody>
                  <a:tcPr marL="6984" marR="6984" marT="3929"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6984" marR="6984" marT="39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dirty="0">
                          <a:solidFill>
                            <a:srgbClr val="000000"/>
                          </a:solidFill>
                          <a:effectLst/>
                          <a:latin typeface="Calibri"/>
                        </a:rPr>
                        <a:t>                  80,000 </a:t>
                      </a:r>
                    </a:p>
                  </a:txBody>
                  <a:tcPr marL="6984" marR="6984" marT="3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700" b="0" i="0" u="none" strike="noStrike">
                        <a:solidFill>
                          <a:srgbClr val="000000"/>
                        </a:solidFill>
                        <a:effectLst/>
                        <a:latin typeface="Calibri"/>
                      </a:endParaRPr>
                    </a:p>
                  </a:txBody>
                  <a:tcPr marL="6984" marR="6984" marT="3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0" i="0" u="none" strike="noStrike">
                          <a:solidFill>
                            <a:srgbClr val="000000"/>
                          </a:solidFill>
                          <a:effectLst/>
                          <a:latin typeface="Calibri"/>
                        </a:rPr>
                        <a:t>50%</a:t>
                      </a:r>
                    </a:p>
                  </a:txBody>
                  <a:tcPr marL="6984" marR="6984" marT="3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25%</a:t>
                      </a:r>
                    </a:p>
                  </a:txBody>
                  <a:tcPr marL="6984" marR="6984" marT="3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25%</a:t>
                      </a:r>
                    </a:p>
                  </a:txBody>
                  <a:tcPr marL="6984" marR="6984" marT="3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81858">
                <a:tc>
                  <a:txBody>
                    <a:bodyPr/>
                    <a:lstStyle/>
                    <a:p>
                      <a:pPr algn="l" fontAlgn="b"/>
                      <a:endParaRPr lang="en-US" sz="700" b="0" i="0" u="none" strike="noStrike">
                        <a:solidFill>
                          <a:srgbClr val="000000"/>
                        </a:solidFill>
                        <a:effectLst/>
                        <a:latin typeface="Calibri"/>
                      </a:endParaRPr>
                    </a:p>
                  </a:txBody>
                  <a:tcPr marL="6984" marR="6984" marT="3929"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6984" marR="6984" marT="3929"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6984" marR="6984" marT="392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700" b="0" i="0" u="none" strike="noStrike">
                        <a:solidFill>
                          <a:srgbClr val="000000"/>
                        </a:solidFill>
                        <a:effectLst/>
                        <a:latin typeface="Calibri"/>
                      </a:endParaRPr>
                    </a:p>
                  </a:txBody>
                  <a:tcPr marL="6984" marR="6984" marT="3929"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6984" marR="6984" marT="392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a:endParaRPr>
                    </a:p>
                  </a:txBody>
                  <a:tcPr marL="6984" marR="6984" marT="392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a:endParaRPr>
                    </a:p>
                  </a:txBody>
                  <a:tcPr marL="6984" marR="6984" marT="392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20123">
                <a:tc>
                  <a:txBody>
                    <a:bodyPr/>
                    <a:lstStyle/>
                    <a:p>
                      <a:pPr algn="l" fontAlgn="b"/>
                      <a:endParaRPr lang="en-US" sz="700" b="0" i="0" u="none" strike="noStrike">
                        <a:solidFill>
                          <a:srgbClr val="000000"/>
                        </a:solidFill>
                        <a:effectLst/>
                        <a:latin typeface="Calibri"/>
                      </a:endParaRPr>
                    </a:p>
                  </a:txBody>
                  <a:tcPr marL="6984" marR="6984" marT="3929"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6984" marR="6984" marT="3929"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6984" marR="6984" marT="3929" marB="0" anchor="b">
                    <a:lnL>
                      <a:noFill/>
                    </a:lnL>
                    <a:lnR>
                      <a:noFill/>
                    </a:lnR>
                    <a:lnT>
                      <a:noFill/>
                    </a:lnT>
                    <a:lnB>
                      <a:noFill/>
                    </a:lnB>
                  </a:tcPr>
                </a:tc>
                <a:tc>
                  <a:txBody>
                    <a:bodyPr/>
                    <a:lstStyle/>
                    <a:p>
                      <a:pPr algn="ctr" fontAlgn="b"/>
                      <a:endParaRPr lang="en-US" sz="700" b="0" i="0" u="none" strike="noStrike">
                        <a:solidFill>
                          <a:srgbClr val="000000"/>
                        </a:solidFill>
                        <a:effectLst/>
                        <a:latin typeface="Calibri"/>
                      </a:endParaRPr>
                    </a:p>
                  </a:txBody>
                  <a:tcPr marL="6984" marR="6984" marT="3929" marB="0" anchor="b">
                    <a:lnL>
                      <a:noFill/>
                    </a:lnL>
                    <a:lnR w="6350" cap="flat" cmpd="sng" algn="ctr">
                      <a:solidFill>
                        <a:srgbClr val="000000"/>
                      </a:solidFill>
                      <a:prstDash val="solid"/>
                      <a:round/>
                      <a:headEnd type="none" w="med" len="med"/>
                      <a:tailEnd type="none" w="med" len="med"/>
                    </a:lnR>
                    <a:lnT>
                      <a:noFill/>
                    </a:lnT>
                    <a:lnB>
                      <a:noFill/>
                    </a:lnB>
                  </a:tcPr>
                </a:tc>
                <a:tc gridSpan="3">
                  <a:txBody>
                    <a:bodyPr/>
                    <a:lstStyle/>
                    <a:p>
                      <a:pPr algn="ctr" fontAlgn="b"/>
                      <a:r>
                        <a:rPr lang="en-US" sz="700" b="0" i="0" u="none" strike="noStrike">
                          <a:solidFill>
                            <a:srgbClr val="000000"/>
                          </a:solidFill>
                          <a:effectLst/>
                          <a:latin typeface="Calibri"/>
                        </a:rPr>
                        <a:t>Caculation of Weighted Avg Equivalent Units of Production (EUP)</a:t>
                      </a:r>
                    </a:p>
                  </a:txBody>
                  <a:tcPr marL="6984" marR="6984" marT="3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6"/>
                  </a:ext>
                </a:extLst>
              </a:tr>
              <a:tr h="112124">
                <a:tc>
                  <a:txBody>
                    <a:bodyPr/>
                    <a:lstStyle/>
                    <a:p>
                      <a:pPr algn="l" fontAlgn="b"/>
                      <a:endParaRPr lang="en-US" sz="700" b="0" i="0" u="none" strike="noStrike">
                        <a:solidFill>
                          <a:srgbClr val="000000"/>
                        </a:solidFill>
                        <a:effectLst/>
                        <a:latin typeface="Calibri"/>
                      </a:endParaRPr>
                    </a:p>
                  </a:txBody>
                  <a:tcPr marL="6984" marR="6984" marT="3929"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6984" marR="6984" marT="3929"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6984" marR="6984" marT="3929" marB="0" anchor="b">
                    <a:lnL>
                      <a:noFill/>
                    </a:lnL>
                    <a:lnR>
                      <a:noFill/>
                    </a:lnR>
                    <a:lnT>
                      <a:noFill/>
                    </a:lnT>
                    <a:lnB>
                      <a:noFill/>
                    </a:lnB>
                  </a:tcPr>
                </a:tc>
                <a:tc>
                  <a:txBody>
                    <a:bodyPr/>
                    <a:lstStyle/>
                    <a:p>
                      <a:pPr algn="ctr" fontAlgn="b"/>
                      <a:endParaRPr lang="en-US" sz="700" b="0" i="0" u="none" strike="noStrike">
                        <a:solidFill>
                          <a:srgbClr val="000000"/>
                        </a:solidFill>
                        <a:effectLst/>
                        <a:latin typeface="Calibri"/>
                      </a:endParaRPr>
                    </a:p>
                  </a:txBody>
                  <a:tcPr marL="6984" marR="6984" marT="3929"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6984" marR="6984" marT="392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solidFill>
                          <a:srgbClr val="000000"/>
                        </a:solidFill>
                        <a:effectLst/>
                        <a:latin typeface="Calibri"/>
                      </a:endParaRPr>
                    </a:p>
                  </a:txBody>
                  <a:tcPr marL="6984" marR="6984" marT="392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solidFill>
                          <a:srgbClr val="000000"/>
                        </a:solidFill>
                        <a:effectLst/>
                        <a:latin typeface="Calibri"/>
                      </a:endParaRPr>
                    </a:p>
                  </a:txBody>
                  <a:tcPr marL="6984" marR="6984" marT="3929"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7"/>
                  </a:ext>
                </a:extLst>
              </a:tr>
              <a:tr h="113047">
                <a:tc>
                  <a:txBody>
                    <a:bodyPr/>
                    <a:lstStyle/>
                    <a:p>
                      <a:pPr algn="l" fontAlgn="b"/>
                      <a:endParaRPr lang="en-US" sz="700" b="0" i="0" u="none" strike="noStrike">
                        <a:solidFill>
                          <a:srgbClr val="000000"/>
                        </a:solidFill>
                        <a:effectLst/>
                        <a:latin typeface="Calibri"/>
                      </a:endParaRPr>
                    </a:p>
                  </a:txBody>
                  <a:tcPr marL="6984" marR="6984" marT="3929"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6984" marR="6984" marT="3929"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6984" marR="6984" marT="3929" marB="0" anchor="b">
                    <a:lnL>
                      <a:noFill/>
                    </a:lnL>
                    <a:lnR>
                      <a:noFill/>
                    </a:lnR>
                    <a:lnT>
                      <a:noFill/>
                    </a:lnT>
                    <a:lnB>
                      <a:noFill/>
                    </a:lnB>
                  </a:tcPr>
                </a:tc>
                <a:tc>
                  <a:txBody>
                    <a:bodyPr/>
                    <a:lstStyle/>
                    <a:p>
                      <a:pPr algn="ctr" fontAlgn="b"/>
                      <a:endParaRPr lang="en-US" sz="700" b="0" i="0" u="none" strike="noStrike">
                        <a:solidFill>
                          <a:srgbClr val="000000"/>
                        </a:solidFill>
                        <a:effectLst/>
                        <a:latin typeface="Calibri"/>
                      </a:endParaRPr>
                    </a:p>
                  </a:txBody>
                  <a:tcPr marL="6984" marR="6984" marT="3929" marB="0" anchor="b">
                    <a:lnL>
                      <a:noFill/>
                    </a:lnL>
                    <a:lnR>
                      <a:noFill/>
                    </a:lnR>
                    <a:lnT>
                      <a:noFill/>
                    </a:lnT>
                    <a:lnB>
                      <a:noFill/>
                    </a:lnB>
                  </a:tcPr>
                </a:tc>
                <a:tc>
                  <a:txBody>
                    <a:bodyPr/>
                    <a:lstStyle/>
                    <a:p>
                      <a:pPr algn="ctr" fontAlgn="b"/>
                      <a:r>
                        <a:rPr lang="en-US" sz="700" b="0" i="0" u="none" strike="noStrike">
                          <a:solidFill>
                            <a:srgbClr val="000000"/>
                          </a:solidFill>
                          <a:effectLst/>
                          <a:latin typeface="Calibri"/>
                        </a:rPr>
                        <a:t>DM</a:t>
                      </a:r>
                    </a:p>
                  </a:txBody>
                  <a:tcPr marL="6984" marR="6984" marT="392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DL</a:t>
                      </a:r>
                    </a:p>
                  </a:txBody>
                  <a:tcPr marL="6984" marR="6984" marT="392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OH</a:t>
                      </a:r>
                    </a:p>
                  </a:txBody>
                  <a:tcPr marL="6984" marR="6984" marT="3929"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05132">
                <a:tc>
                  <a:txBody>
                    <a:bodyPr/>
                    <a:lstStyle/>
                    <a:p>
                      <a:pPr algn="l" fontAlgn="b"/>
                      <a:r>
                        <a:rPr lang="en-US" sz="700" b="0" i="0" u="none" strike="noStrike">
                          <a:solidFill>
                            <a:srgbClr val="000000"/>
                          </a:solidFill>
                          <a:effectLst/>
                          <a:latin typeface="Calibri"/>
                        </a:rPr>
                        <a:t>Transferred out</a:t>
                      </a:r>
                    </a:p>
                  </a:txBody>
                  <a:tcPr marL="6984" marR="6984" marT="3929" marB="0" anchor="b">
                    <a:lnL>
                      <a:noFill/>
                    </a:lnL>
                    <a:lnR>
                      <a:noFill/>
                    </a:lnR>
                    <a:lnT>
                      <a:noFill/>
                    </a:lnT>
                    <a:lnB>
                      <a:noFill/>
                    </a:lnB>
                  </a:tcPr>
                </a:tc>
                <a:tc gridSpan="2">
                  <a:txBody>
                    <a:bodyPr/>
                    <a:lstStyle/>
                    <a:p>
                      <a:pPr algn="l" fontAlgn="b"/>
                      <a:r>
                        <a:rPr lang="en-US" sz="700" b="0" i="0" u="none" strike="noStrike" dirty="0">
                          <a:solidFill>
                            <a:srgbClr val="000000"/>
                          </a:solidFill>
                          <a:effectLst/>
                          <a:latin typeface="Calibri"/>
                        </a:rPr>
                        <a:t>(Units x % Complete)</a:t>
                      </a:r>
                    </a:p>
                  </a:txBody>
                  <a:tcPr marL="6984" marR="6984" marT="3929" marB="0" anchor="b">
                    <a:lnL>
                      <a:noFill/>
                    </a:lnL>
                    <a:lnR>
                      <a:noFill/>
                    </a:lnR>
                    <a:lnT>
                      <a:noFill/>
                    </a:lnT>
                    <a:lnB>
                      <a:noFill/>
                    </a:lnB>
                  </a:tcPr>
                </a:tc>
                <a:tc hMerge="1">
                  <a:txBody>
                    <a:bodyPr/>
                    <a:lstStyle/>
                    <a:p>
                      <a:endParaRPr lang="en-US"/>
                    </a:p>
                  </a:txBody>
                  <a:tcPr/>
                </a:tc>
                <a:tc>
                  <a:txBody>
                    <a:bodyPr/>
                    <a:lstStyle/>
                    <a:p>
                      <a:pPr algn="ctr" fontAlgn="b"/>
                      <a:endParaRPr lang="en-US" sz="700" b="0" i="0" u="none" strike="noStrike">
                        <a:solidFill>
                          <a:srgbClr val="000000"/>
                        </a:solidFill>
                        <a:effectLst/>
                        <a:latin typeface="Calibri"/>
                      </a:endParaRPr>
                    </a:p>
                  </a:txBody>
                  <a:tcPr marL="6984" marR="6984" marT="39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dirty="0">
                          <a:solidFill>
                            <a:srgbClr val="000000"/>
                          </a:solidFill>
                          <a:effectLst/>
                          <a:latin typeface="Calibri"/>
                        </a:rPr>
                        <a:t>                370,000 </a:t>
                      </a:r>
                    </a:p>
                  </a:txBody>
                  <a:tcPr marL="6984" marR="6984" marT="3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en-US" sz="700" b="0" i="0" u="none" strike="noStrike" dirty="0">
                          <a:solidFill>
                            <a:srgbClr val="000000"/>
                          </a:solidFill>
                          <a:effectLst/>
                          <a:latin typeface="Calibri"/>
                        </a:rPr>
                        <a:t>                370,000 </a:t>
                      </a:r>
                    </a:p>
                  </a:txBody>
                  <a:tcPr marL="6984" marR="6984" marT="3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en-US" sz="700" b="0" i="0" u="none" strike="noStrike" dirty="0">
                          <a:solidFill>
                            <a:srgbClr val="000000"/>
                          </a:solidFill>
                          <a:effectLst/>
                          <a:latin typeface="Calibri"/>
                        </a:rPr>
                        <a:t>                370,000 </a:t>
                      </a:r>
                    </a:p>
                  </a:txBody>
                  <a:tcPr marL="6984" marR="6984" marT="3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009"/>
                  </a:ext>
                </a:extLst>
              </a:tr>
              <a:tr h="112124">
                <a:tc>
                  <a:txBody>
                    <a:bodyPr/>
                    <a:lstStyle/>
                    <a:p>
                      <a:pPr algn="l" fontAlgn="b"/>
                      <a:endParaRPr lang="en-US" sz="700" b="0" i="0" u="none" strike="noStrike">
                        <a:solidFill>
                          <a:srgbClr val="000000"/>
                        </a:solidFill>
                        <a:effectLst/>
                        <a:latin typeface="Calibri"/>
                      </a:endParaRPr>
                    </a:p>
                  </a:txBody>
                  <a:tcPr marL="6984" marR="6984" marT="3929"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6984" marR="6984" marT="3929"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6984" marR="6984" marT="3929" marB="0" anchor="b">
                    <a:lnL>
                      <a:noFill/>
                    </a:lnL>
                    <a:lnR>
                      <a:noFill/>
                    </a:lnR>
                    <a:lnT>
                      <a:noFill/>
                    </a:lnT>
                    <a:lnB>
                      <a:noFill/>
                    </a:lnB>
                  </a:tcPr>
                </a:tc>
                <a:tc>
                  <a:txBody>
                    <a:bodyPr/>
                    <a:lstStyle/>
                    <a:p>
                      <a:pPr algn="ctr" fontAlgn="b"/>
                      <a:endParaRPr lang="en-US" sz="700" b="0" i="0" u="none" strike="noStrike">
                        <a:solidFill>
                          <a:srgbClr val="000000"/>
                        </a:solidFill>
                        <a:effectLst/>
                        <a:latin typeface="Calibri"/>
                      </a:endParaRPr>
                    </a:p>
                  </a:txBody>
                  <a:tcPr marL="6984" marR="6984" marT="3929"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6984" marR="6984" marT="392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a:endParaRPr>
                    </a:p>
                  </a:txBody>
                  <a:tcPr marL="6984" marR="6984" marT="392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dirty="0">
                        <a:solidFill>
                          <a:srgbClr val="000000"/>
                        </a:solidFill>
                        <a:effectLst/>
                        <a:latin typeface="Calibri"/>
                      </a:endParaRPr>
                    </a:p>
                  </a:txBody>
                  <a:tcPr marL="6984" marR="6984" marT="3929"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0"/>
                  </a:ext>
                </a:extLst>
              </a:tr>
              <a:tr h="242120">
                <a:tc>
                  <a:txBody>
                    <a:bodyPr/>
                    <a:lstStyle/>
                    <a:p>
                      <a:pPr algn="l" fontAlgn="b"/>
                      <a:r>
                        <a:rPr lang="en-US" sz="700" b="0" i="0" u="none" strike="noStrike">
                          <a:solidFill>
                            <a:srgbClr val="000000"/>
                          </a:solidFill>
                          <a:effectLst/>
                          <a:latin typeface="Calibri"/>
                        </a:rPr>
                        <a:t>Ending WIP</a:t>
                      </a:r>
                    </a:p>
                  </a:txBody>
                  <a:tcPr marL="6984" marR="6984" marT="3929" marB="0" anchor="b">
                    <a:lnL>
                      <a:noFill/>
                    </a:lnL>
                    <a:lnR>
                      <a:noFill/>
                    </a:lnR>
                    <a:lnT>
                      <a:noFill/>
                    </a:lnT>
                    <a:lnB>
                      <a:noFill/>
                    </a:lnB>
                  </a:tcPr>
                </a:tc>
                <a:tc gridSpan="2">
                  <a:txBody>
                    <a:bodyPr/>
                    <a:lstStyle/>
                    <a:p>
                      <a:pPr algn="l" fontAlgn="b"/>
                      <a:r>
                        <a:rPr lang="en-US" sz="700" b="0" i="0" u="none" strike="noStrike">
                          <a:solidFill>
                            <a:srgbClr val="000000"/>
                          </a:solidFill>
                          <a:effectLst/>
                          <a:latin typeface="Calibri"/>
                        </a:rPr>
                        <a:t>(Units x % Complete)</a:t>
                      </a:r>
                    </a:p>
                  </a:txBody>
                  <a:tcPr marL="6984" marR="6984" marT="3929" marB="0" anchor="b">
                    <a:lnL>
                      <a:noFill/>
                    </a:lnL>
                    <a:lnR>
                      <a:noFill/>
                    </a:lnR>
                    <a:lnT>
                      <a:noFill/>
                    </a:lnT>
                    <a:lnB>
                      <a:noFill/>
                    </a:lnB>
                  </a:tcPr>
                </a:tc>
                <a:tc hMerge="1">
                  <a:txBody>
                    <a:bodyPr/>
                    <a:lstStyle/>
                    <a:p>
                      <a:endParaRPr lang="en-US"/>
                    </a:p>
                  </a:txBody>
                  <a:tcPr/>
                </a:tc>
                <a:tc>
                  <a:txBody>
                    <a:bodyPr/>
                    <a:lstStyle/>
                    <a:p>
                      <a:pPr algn="ctr" fontAlgn="b"/>
                      <a:r>
                        <a:rPr lang="en-US" sz="700" b="0" i="0" u="none" strike="noStrike">
                          <a:solidFill>
                            <a:srgbClr val="000000"/>
                          </a:solidFill>
                          <a:effectLst/>
                          <a:latin typeface="Calibri"/>
                        </a:rPr>
                        <a:t>DM</a:t>
                      </a:r>
                    </a:p>
                  </a:txBody>
                  <a:tcPr marL="6984" marR="6984" marT="39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dirty="0">
                          <a:solidFill>
                            <a:srgbClr val="000000"/>
                          </a:solidFill>
                          <a:effectLst/>
                          <a:latin typeface="Calibri"/>
                        </a:rPr>
                        <a:t>                  40,000 </a:t>
                      </a:r>
                    </a:p>
                  </a:txBody>
                  <a:tcPr marL="6984" marR="6984" marT="3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l" fontAlgn="b"/>
                      <a:endParaRPr lang="en-US" sz="700" b="0" i="0" u="none" strike="noStrike" dirty="0">
                        <a:solidFill>
                          <a:srgbClr val="000000"/>
                        </a:solidFill>
                        <a:effectLst/>
                        <a:latin typeface="Calibri"/>
                      </a:endParaRPr>
                    </a:p>
                  </a:txBody>
                  <a:tcPr marL="6984" marR="6984" marT="3929"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a:endParaRPr>
                    </a:p>
                  </a:txBody>
                  <a:tcPr marL="6984" marR="6984" marT="3929" marB="0" anchor="b">
                    <a:lnL>
                      <a:noFill/>
                    </a:lnL>
                    <a:lnR>
                      <a:noFill/>
                    </a:lnR>
                    <a:lnT>
                      <a:noFill/>
                    </a:lnT>
                    <a:lnB>
                      <a:noFill/>
                    </a:lnB>
                  </a:tcPr>
                </a:tc>
                <a:extLst>
                  <a:ext uri="{0D108BD9-81ED-4DB2-BD59-A6C34878D82A}">
                    <a16:rowId xmlns:a16="http://schemas.microsoft.com/office/drawing/2014/main" val="10011"/>
                  </a:ext>
                </a:extLst>
              </a:tr>
              <a:tr h="205132">
                <a:tc>
                  <a:txBody>
                    <a:bodyPr/>
                    <a:lstStyle/>
                    <a:p>
                      <a:pPr algn="l" fontAlgn="b"/>
                      <a:endParaRPr lang="en-US" sz="700" b="0" i="0" u="none" strike="noStrike">
                        <a:solidFill>
                          <a:srgbClr val="000000"/>
                        </a:solidFill>
                        <a:effectLst/>
                        <a:latin typeface="Calibri"/>
                      </a:endParaRPr>
                    </a:p>
                  </a:txBody>
                  <a:tcPr marL="6984" marR="6984" marT="3929" marB="0" anchor="b">
                    <a:lnL>
                      <a:noFill/>
                    </a:lnL>
                    <a:lnR>
                      <a:noFill/>
                    </a:lnR>
                    <a:lnT>
                      <a:noFill/>
                    </a:lnT>
                    <a:lnB>
                      <a:noFill/>
                    </a:lnB>
                  </a:tcPr>
                </a:tc>
                <a:tc gridSpan="2">
                  <a:txBody>
                    <a:bodyPr/>
                    <a:lstStyle/>
                    <a:p>
                      <a:pPr algn="l" fontAlgn="b"/>
                      <a:r>
                        <a:rPr lang="en-US" sz="700" b="0" i="0" u="none" strike="noStrike">
                          <a:solidFill>
                            <a:srgbClr val="000000"/>
                          </a:solidFill>
                          <a:effectLst/>
                          <a:latin typeface="Calibri"/>
                        </a:rPr>
                        <a:t>(Units x % Complete)</a:t>
                      </a:r>
                    </a:p>
                  </a:txBody>
                  <a:tcPr marL="6984" marR="6984" marT="3929" marB="0" anchor="b">
                    <a:lnL>
                      <a:noFill/>
                    </a:lnL>
                    <a:lnR>
                      <a:noFill/>
                    </a:lnR>
                    <a:lnT>
                      <a:noFill/>
                    </a:lnT>
                    <a:lnB>
                      <a:noFill/>
                    </a:lnB>
                  </a:tcPr>
                </a:tc>
                <a:tc hMerge="1">
                  <a:txBody>
                    <a:bodyPr/>
                    <a:lstStyle/>
                    <a:p>
                      <a:endParaRPr lang="en-US"/>
                    </a:p>
                  </a:txBody>
                  <a:tcPr/>
                </a:tc>
                <a:tc>
                  <a:txBody>
                    <a:bodyPr/>
                    <a:lstStyle/>
                    <a:p>
                      <a:pPr algn="ctr" fontAlgn="b"/>
                      <a:r>
                        <a:rPr lang="en-US" sz="700" b="0" i="0" u="none" strike="noStrike" dirty="0">
                          <a:solidFill>
                            <a:srgbClr val="000000"/>
                          </a:solidFill>
                          <a:effectLst/>
                          <a:latin typeface="Calibri"/>
                        </a:rPr>
                        <a:t>DL</a:t>
                      </a:r>
                    </a:p>
                  </a:txBody>
                  <a:tcPr marL="6984" marR="6984" marT="3929"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6984" marR="6984" marT="392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dirty="0">
                          <a:solidFill>
                            <a:srgbClr val="000000"/>
                          </a:solidFill>
                          <a:effectLst/>
                          <a:latin typeface="Calibri"/>
                        </a:rPr>
                        <a:t>                  20,000 </a:t>
                      </a:r>
                    </a:p>
                  </a:txBody>
                  <a:tcPr marL="6984" marR="6984" marT="3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l" fontAlgn="b"/>
                      <a:endParaRPr lang="en-US" sz="700" b="0" i="0" u="none" strike="noStrike">
                        <a:solidFill>
                          <a:srgbClr val="000000"/>
                        </a:solidFill>
                        <a:effectLst/>
                        <a:latin typeface="Calibri"/>
                      </a:endParaRPr>
                    </a:p>
                  </a:txBody>
                  <a:tcPr marL="6984" marR="6984" marT="3929"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205132">
                <a:tc>
                  <a:txBody>
                    <a:bodyPr/>
                    <a:lstStyle/>
                    <a:p>
                      <a:pPr algn="l" fontAlgn="b"/>
                      <a:endParaRPr lang="en-US" sz="700" b="0" i="0" u="none" strike="noStrike">
                        <a:solidFill>
                          <a:srgbClr val="000000"/>
                        </a:solidFill>
                        <a:effectLst/>
                        <a:latin typeface="Calibri"/>
                      </a:endParaRPr>
                    </a:p>
                  </a:txBody>
                  <a:tcPr marL="6984" marR="6984" marT="3929" marB="0" anchor="b">
                    <a:lnL>
                      <a:noFill/>
                    </a:lnL>
                    <a:lnR>
                      <a:noFill/>
                    </a:lnR>
                    <a:lnT>
                      <a:noFill/>
                    </a:lnT>
                    <a:lnB>
                      <a:noFill/>
                    </a:lnB>
                  </a:tcPr>
                </a:tc>
                <a:tc gridSpan="2">
                  <a:txBody>
                    <a:bodyPr/>
                    <a:lstStyle/>
                    <a:p>
                      <a:pPr algn="l" fontAlgn="b"/>
                      <a:r>
                        <a:rPr lang="en-US" sz="700" b="0" i="0" u="none" strike="noStrike">
                          <a:solidFill>
                            <a:srgbClr val="000000"/>
                          </a:solidFill>
                          <a:effectLst/>
                          <a:latin typeface="Calibri"/>
                        </a:rPr>
                        <a:t>(Units x % Complete)</a:t>
                      </a:r>
                    </a:p>
                  </a:txBody>
                  <a:tcPr marL="6984" marR="6984" marT="3929" marB="0" anchor="b">
                    <a:lnL>
                      <a:noFill/>
                    </a:lnL>
                    <a:lnR>
                      <a:noFill/>
                    </a:lnR>
                    <a:lnT>
                      <a:noFill/>
                    </a:lnT>
                    <a:lnB>
                      <a:noFill/>
                    </a:lnB>
                  </a:tcPr>
                </a:tc>
                <a:tc hMerge="1">
                  <a:txBody>
                    <a:bodyPr/>
                    <a:lstStyle/>
                    <a:p>
                      <a:endParaRPr lang="en-US"/>
                    </a:p>
                  </a:txBody>
                  <a:tcPr/>
                </a:tc>
                <a:tc>
                  <a:txBody>
                    <a:bodyPr/>
                    <a:lstStyle/>
                    <a:p>
                      <a:pPr algn="ctr" fontAlgn="b"/>
                      <a:r>
                        <a:rPr lang="en-US" sz="700" b="0" i="0" u="none" strike="noStrike">
                          <a:solidFill>
                            <a:srgbClr val="000000"/>
                          </a:solidFill>
                          <a:effectLst/>
                          <a:latin typeface="Calibri"/>
                        </a:rPr>
                        <a:t>OH</a:t>
                      </a:r>
                    </a:p>
                  </a:txBody>
                  <a:tcPr marL="6984" marR="6984" marT="3929"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6984" marR="6984" marT="392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a:endParaRPr>
                    </a:p>
                  </a:txBody>
                  <a:tcPr marL="6984" marR="6984" marT="392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solidFill>
                            <a:srgbClr val="000000"/>
                          </a:solidFill>
                          <a:effectLst/>
                          <a:latin typeface="Calibri"/>
                        </a:rPr>
                        <a:t>                  20,000 </a:t>
                      </a:r>
                    </a:p>
                  </a:txBody>
                  <a:tcPr marL="6984" marR="6984" marT="3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13"/>
                  </a:ext>
                </a:extLst>
              </a:tr>
              <a:tr h="205132">
                <a:tc>
                  <a:txBody>
                    <a:bodyPr/>
                    <a:lstStyle/>
                    <a:p>
                      <a:pPr algn="l" fontAlgn="b"/>
                      <a:endParaRPr lang="en-US" sz="700" b="0" i="0" u="none" strike="noStrike">
                        <a:solidFill>
                          <a:srgbClr val="000000"/>
                        </a:solidFill>
                        <a:effectLst/>
                        <a:latin typeface="Calibri"/>
                      </a:endParaRPr>
                    </a:p>
                  </a:txBody>
                  <a:tcPr marL="6984" marR="6984" marT="3929"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6984" marR="6984" marT="3929"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6984" marR="6984" marT="3929" marB="0" anchor="b">
                    <a:lnL>
                      <a:noFill/>
                    </a:lnL>
                    <a:lnR>
                      <a:noFill/>
                    </a:lnR>
                    <a:lnT>
                      <a:noFill/>
                    </a:lnT>
                    <a:lnB>
                      <a:noFill/>
                    </a:lnB>
                  </a:tcPr>
                </a:tc>
                <a:tc>
                  <a:txBody>
                    <a:bodyPr/>
                    <a:lstStyle/>
                    <a:p>
                      <a:pPr algn="ctr" fontAlgn="b"/>
                      <a:r>
                        <a:rPr lang="en-US" sz="700" b="0" i="0" u="none" strike="noStrike">
                          <a:solidFill>
                            <a:srgbClr val="000000"/>
                          </a:solidFill>
                          <a:effectLst/>
                          <a:latin typeface="Calibri"/>
                        </a:rPr>
                        <a:t>EUP</a:t>
                      </a:r>
                    </a:p>
                  </a:txBody>
                  <a:tcPr marL="6984" marR="6984" marT="3929" marB="0" anchor="b">
                    <a:lnL>
                      <a:noFill/>
                    </a:lnL>
                    <a:lnR>
                      <a:noFill/>
                    </a:lnR>
                    <a:lnT>
                      <a:noFill/>
                    </a:lnT>
                    <a:lnB>
                      <a:noFill/>
                    </a:lnB>
                  </a:tcPr>
                </a:tc>
                <a:tc>
                  <a:txBody>
                    <a:bodyPr/>
                    <a:lstStyle/>
                    <a:p>
                      <a:pPr algn="l" fontAlgn="b"/>
                      <a:r>
                        <a:rPr lang="en-US" sz="700" b="0" i="0" u="none" strike="noStrike" dirty="0">
                          <a:solidFill>
                            <a:srgbClr val="000000"/>
                          </a:solidFill>
                          <a:effectLst/>
                          <a:latin typeface="Calibri"/>
                        </a:rPr>
                        <a:t>                410,000 </a:t>
                      </a:r>
                    </a:p>
                  </a:txBody>
                  <a:tcPr marL="6984" marR="6984" marT="3929"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l" fontAlgn="b"/>
                      <a:r>
                        <a:rPr lang="en-US" sz="700" b="0" i="0" u="none" strike="noStrike" dirty="0">
                          <a:solidFill>
                            <a:srgbClr val="000000"/>
                          </a:solidFill>
                          <a:effectLst/>
                          <a:latin typeface="Calibri"/>
                        </a:rPr>
                        <a:t>                390,000 </a:t>
                      </a:r>
                    </a:p>
                  </a:txBody>
                  <a:tcPr marL="6984" marR="6984" marT="3929"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l" fontAlgn="b"/>
                      <a:r>
                        <a:rPr lang="en-US" sz="700" b="0" i="0" u="none" strike="noStrike" dirty="0">
                          <a:solidFill>
                            <a:srgbClr val="000000"/>
                          </a:solidFill>
                          <a:effectLst/>
                          <a:latin typeface="Calibri"/>
                        </a:rPr>
                        <a:t>                390,000 </a:t>
                      </a:r>
                    </a:p>
                  </a:txBody>
                  <a:tcPr marL="6984" marR="6984" marT="3929"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14"/>
                  </a:ext>
                </a:extLst>
              </a:tr>
              <a:tr h="196604">
                <a:tc>
                  <a:txBody>
                    <a:bodyPr/>
                    <a:lstStyle/>
                    <a:p>
                      <a:pPr algn="l" fontAlgn="b"/>
                      <a:endParaRPr lang="en-US" sz="700" b="0" i="0" u="none" strike="noStrike">
                        <a:solidFill>
                          <a:srgbClr val="000000"/>
                        </a:solidFill>
                        <a:effectLst/>
                        <a:latin typeface="Calibri"/>
                      </a:endParaRPr>
                    </a:p>
                  </a:txBody>
                  <a:tcPr marL="6984" marR="6984" marT="392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a:endParaRPr>
                    </a:p>
                  </a:txBody>
                  <a:tcPr marL="6984" marR="6984" marT="392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a:endParaRPr>
                    </a:p>
                  </a:txBody>
                  <a:tcPr marL="6984" marR="6984" marT="392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700" b="0" i="0" u="none" strike="noStrike">
                        <a:solidFill>
                          <a:srgbClr val="000000"/>
                        </a:solidFill>
                        <a:effectLst/>
                        <a:latin typeface="Calibri"/>
                      </a:endParaRPr>
                    </a:p>
                  </a:txBody>
                  <a:tcPr marL="6984" marR="6984" marT="3929"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6984" marR="6984" marT="3929"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a:endParaRPr>
                    </a:p>
                  </a:txBody>
                  <a:tcPr marL="6984" marR="6984" marT="3929"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a:endParaRPr>
                    </a:p>
                  </a:txBody>
                  <a:tcPr marL="6984" marR="6984" marT="3929"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132707">
                <a:tc gridSpan="3">
                  <a:txBody>
                    <a:bodyPr/>
                    <a:lstStyle/>
                    <a:p>
                      <a:pPr algn="ctr" fontAlgn="ctr"/>
                      <a:r>
                        <a:rPr lang="en-US" sz="700" b="0" i="0" u="none" strike="noStrike">
                          <a:solidFill>
                            <a:srgbClr val="000000"/>
                          </a:solidFill>
                          <a:effectLst/>
                          <a:latin typeface="Calibri"/>
                        </a:rPr>
                        <a:t>Cost Reconciliation</a:t>
                      </a:r>
                    </a:p>
                  </a:txBody>
                  <a:tcPr marL="6984" marR="6984" marT="39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ctr" fontAlgn="b"/>
                      <a:endParaRPr lang="en-US" sz="700" b="0" i="0" u="none" strike="noStrike">
                        <a:solidFill>
                          <a:srgbClr val="000000"/>
                        </a:solidFill>
                        <a:effectLst/>
                        <a:latin typeface="Calibri"/>
                      </a:endParaRPr>
                    </a:p>
                  </a:txBody>
                  <a:tcPr marL="6984" marR="6984" marT="3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3">
                  <a:txBody>
                    <a:bodyPr/>
                    <a:lstStyle/>
                    <a:p>
                      <a:pPr algn="ctr" fontAlgn="ctr"/>
                      <a:r>
                        <a:rPr lang="en-US" sz="700" b="0" i="0" u="none" strike="noStrike">
                          <a:solidFill>
                            <a:srgbClr val="000000"/>
                          </a:solidFill>
                          <a:effectLst/>
                          <a:latin typeface="Calibri"/>
                        </a:rPr>
                        <a:t> Cost per Equivalent Unit of Production (EUP) </a:t>
                      </a:r>
                    </a:p>
                  </a:txBody>
                  <a:tcPr marL="6984" marR="6984" marT="39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6"/>
                  </a:ext>
                </a:extLst>
              </a:tr>
              <a:tr h="112124">
                <a:tc>
                  <a:txBody>
                    <a:bodyPr/>
                    <a:lstStyle/>
                    <a:p>
                      <a:pPr algn="l" fontAlgn="b"/>
                      <a:r>
                        <a:rPr lang="en-US" sz="700" b="0" i="0" u="none" strike="noStrike">
                          <a:solidFill>
                            <a:srgbClr val="000000"/>
                          </a:solidFill>
                          <a:effectLst/>
                          <a:latin typeface="Calibri"/>
                        </a:rPr>
                        <a:t> </a:t>
                      </a:r>
                    </a:p>
                  </a:txBody>
                  <a:tcPr marL="6984" marR="6984" marT="392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solidFill>
                          <a:srgbClr val="000000"/>
                        </a:solidFill>
                        <a:effectLst/>
                        <a:latin typeface="Calibri"/>
                      </a:endParaRPr>
                    </a:p>
                  </a:txBody>
                  <a:tcPr marL="6984" marR="6984" marT="392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solidFill>
                            <a:srgbClr val="000000"/>
                          </a:solidFill>
                          <a:effectLst/>
                          <a:latin typeface="Calibri"/>
                        </a:rPr>
                        <a:t> </a:t>
                      </a:r>
                    </a:p>
                  </a:txBody>
                  <a:tcPr marL="6984" marR="6984" marT="392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700" b="0" i="0" u="none" strike="noStrike">
                        <a:solidFill>
                          <a:srgbClr val="000000"/>
                        </a:solidFill>
                        <a:effectLst/>
                        <a:latin typeface="Calibri"/>
                      </a:endParaRPr>
                    </a:p>
                  </a:txBody>
                  <a:tcPr marL="6984" marR="6984" marT="392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6984" marR="6984" marT="392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solidFill>
                          <a:srgbClr val="000000"/>
                        </a:solidFill>
                        <a:effectLst/>
                        <a:latin typeface="Calibri"/>
                      </a:endParaRPr>
                    </a:p>
                  </a:txBody>
                  <a:tcPr marL="6984" marR="6984" marT="392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solidFill>
                          <a:srgbClr val="000000"/>
                        </a:solidFill>
                        <a:effectLst/>
                        <a:latin typeface="Calibri"/>
                      </a:endParaRPr>
                    </a:p>
                  </a:txBody>
                  <a:tcPr marL="6984" marR="6984" marT="3929"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7"/>
                  </a:ext>
                </a:extLst>
              </a:tr>
              <a:tr h="113047">
                <a:tc>
                  <a:txBody>
                    <a:bodyPr/>
                    <a:lstStyle/>
                    <a:p>
                      <a:pPr algn="l" fontAlgn="b"/>
                      <a:r>
                        <a:rPr lang="en-US" sz="700" b="1" i="0" u="none" strike="noStrike">
                          <a:solidFill>
                            <a:srgbClr val="000000"/>
                          </a:solidFill>
                          <a:effectLst/>
                          <a:latin typeface="Calibri"/>
                        </a:rPr>
                        <a:t>Beginning Costs:</a:t>
                      </a:r>
                    </a:p>
                  </a:txBody>
                  <a:tcPr marL="6984" marR="6984" marT="392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6984" marR="6984" marT="3929" marB="0" anchor="b">
                    <a:lnL>
                      <a:noFill/>
                    </a:lnL>
                    <a:lnR>
                      <a:noFill/>
                    </a:lnR>
                    <a:lnT>
                      <a:noFill/>
                    </a:lnT>
                    <a:lnB>
                      <a:noFill/>
                    </a:lnB>
                  </a:tcPr>
                </a:tc>
                <a:tc>
                  <a:txBody>
                    <a:bodyPr/>
                    <a:lstStyle/>
                    <a:p>
                      <a:pPr algn="l" fontAlgn="b"/>
                      <a:r>
                        <a:rPr lang="en-US" sz="700" b="0" i="0" u="none" strike="noStrike">
                          <a:solidFill>
                            <a:srgbClr val="000000"/>
                          </a:solidFill>
                          <a:effectLst/>
                          <a:latin typeface="Calibri"/>
                        </a:rPr>
                        <a:t> </a:t>
                      </a:r>
                    </a:p>
                  </a:txBody>
                  <a:tcPr marL="6984" marR="6984" marT="3929"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700" b="0" i="0" u="none" strike="noStrike">
                        <a:solidFill>
                          <a:srgbClr val="000000"/>
                        </a:solidFill>
                        <a:effectLst/>
                        <a:latin typeface="Calibri"/>
                      </a:endParaRPr>
                    </a:p>
                  </a:txBody>
                  <a:tcPr marL="6984" marR="6984" marT="392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700" b="0" i="0" u="none" strike="noStrike">
                          <a:solidFill>
                            <a:srgbClr val="000000"/>
                          </a:solidFill>
                          <a:effectLst/>
                          <a:latin typeface="Calibri"/>
                        </a:rPr>
                        <a:t>DM</a:t>
                      </a:r>
                    </a:p>
                  </a:txBody>
                  <a:tcPr marL="6984" marR="6984" marT="392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DL</a:t>
                      </a:r>
                    </a:p>
                  </a:txBody>
                  <a:tcPr marL="6984" marR="6984" marT="392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OH</a:t>
                      </a:r>
                    </a:p>
                  </a:txBody>
                  <a:tcPr marL="6984" marR="6984" marT="3929"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r h="205132">
                <a:tc gridSpan="2">
                  <a:txBody>
                    <a:bodyPr/>
                    <a:lstStyle/>
                    <a:p>
                      <a:pPr algn="l" fontAlgn="b"/>
                      <a:r>
                        <a:rPr lang="en-US" sz="700" b="0" i="0" u="none" strike="noStrike">
                          <a:solidFill>
                            <a:srgbClr val="000000"/>
                          </a:solidFill>
                          <a:effectLst/>
                          <a:latin typeface="Calibri"/>
                        </a:rPr>
                        <a:t>Beginning WIP Costs</a:t>
                      </a:r>
                    </a:p>
                  </a:txBody>
                  <a:tcPr marL="6984" marR="6984" marT="3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algn="l" fontAlgn="b"/>
                      <a:r>
                        <a:rPr lang="en-US" sz="700" b="0" i="0" u="none" strike="noStrike">
                          <a:solidFill>
                            <a:srgbClr val="000000"/>
                          </a:solidFill>
                          <a:effectLst/>
                          <a:latin typeface="Calibri"/>
                        </a:rPr>
                        <a:t>                150,000 </a:t>
                      </a:r>
                    </a:p>
                  </a:txBody>
                  <a:tcPr marL="6984" marR="6984" marT="3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Calibri"/>
                        </a:rPr>
                        <a:t>=</a:t>
                      </a:r>
                    </a:p>
                  </a:txBody>
                  <a:tcPr marL="6984" marR="6984" marT="3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a:solidFill>
                            <a:srgbClr val="000000"/>
                          </a:solidFill>
                          <a:effectLst/>
                          <a:latin typeface="Calibri"/>
                        </a:rPr>
                        <a:t>                  92,000 </a:t>
                      </a:r>
                    </a:p>
                  </a:txBody>
                  <a:tcPr marL="6984" marR="6984" marT="3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a:rPr>
                        <a:t>                  21,000 </a:t>
                      </a:r>
                    </a:p>
                  </a:txBody>
                  <a:tcPr marL="6984" marR="6984" marT="3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a:rPr>
                        <a:t>                  37,000 </a:t>
                      </a:r>
                    </a:p>
                  </a:txBody>
                  <a:tcPr marL="6984" marR="6984" marT="3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9"/>
                  </a:ext>
                </a:extLst>
              </a:tr>
              <a:tr h="205132">
                <a:tc gridSpan="2">
                  <a:txBody>
                    <a:bodyPr/>
                    <a:lstStyle/>
                    <a:p>
                      <a:pPr algn="l" fontAlgn="b"/>
                      <a:r>
                        <a:rPr lang="en-US" sz="700" b="0" i="0" u="none" strike="noStrike">
                          <a:solidFill>
                            <a:srgbClr val="000000"/>
                          </a:solidFill>
                          <a:effectLst/>
                          <a:latin typeface="Calibri"/>
                        </a:rPr>
                        <a:t>Costs added during month</a:t>
                      </a:r>
                    </a:p>
                  </a:txBody>
                  <a:tcPr marL="6984" marR="6984" marT="3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algn="l" fontAlgn="b"/>
                      <a:r>
                        <a:rPr lang="en-US" sz="700" b="0" i="0" u="none" strike="noStrike">
                          <a:solidFill>
                            <a:srgbClr val="000000"/>
                          </a:solidFill>
                          <a:effectLst/>
                          <a:latin typeface="Calibri"/>
                        </a:rPr>
                        <a:t>            1,846,000 </a:t>
                      </a:r>
                    </a:p>
                  </a:txBody>
                  <a:tcPr marL="6984" marR="6984" marT="3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Calibri"/>
                        </a:rPr>
                        <a:t>=</a:t>
                      </a:r>
                    </a:p>
                  </a:txBody>
                  <a:tcPr marL="6984" marR="6984" marT="3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a:solidFill>
                            <a:srgbClr val="000000"/>
                          </a:solidFill>
                          <a:effectLst/>
                          <a:latin typeface="Calibri"/>
                        </a:rPr>
                        <a:t>                851,000 </a:t>
                      </a:r>
                    </a:p>
                  </a:txBody>
                  <a:tcPr marL="6984" marR="6984" marT="3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a:rPr>
                        <a:t>                330,000 </a:t>
                      </a:r>
                    </a:p>
                  </a:txBody>
                  <a:tcPr marL="6984" marR="6984" marT="3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a:rPr>
                        <a:t>                665,000 </a:t>
                      </a:r>
                    </a:p>
                  </a:txBody>
                  <a:tcPr marL="6984" marR="6984" marT="3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0"/>
                  </a:ext>
                </a:extLst>
              </a:tr>
              <a:tr h="205132">
                <a:tc gridSpan="2">
                  <a:txBody>
                    <a:bodyPr/>
                    <a:lstStyle/>
                    <a:p>
                      <a:pPr algn="l" fontAlgn="b"/>
                      <a:r>
                        <a:rPr lang="en-US" sz="700" b="0" i="0" u="none" strike="noStrike">
                          <a:solidFill>
                            <a:srgbClr val="000000"/>
                          </a:solidFill>
                          <a:effectLst/>
                          <a:latin typeface="Calibri"/>
                        </a:rPr>
                        <a:t>Costs to be accounted for</a:t>
                      </a:r>
                    </a:p>
                  </a:txBody>
                  <a:tcPr marL="6984" marR="6984" marT="3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algn="l" fontAlgn="b"/>
                      <a:r>
                        <a:rPr lang="en-US" sz="700" b="0" i="0" u="none" strike="noStrike" dirty="0">
                          <a:solidFill>
                            <a:srgbClr val="000000"/>
                          </a:solidFill>
                          <a:effectLst/>
                          <a:latin typeface="Calibri"/>
                        </a:rPr>
                        <a:t>            1,996,000 </a:t>
                      </a:r>
                    </a:p>
                  </a:txBody>
                  <a:tcPr marL="6984" marR="6984" marT="3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bg2">
                        <a:lumMod val="75000"/>
                      </a:schemeClr>
                    </a:solidFill>
                  </a:tcPr>
                </a:tc>
                <a:tc>
                  <a:txBody>
                    <a:bodyPr/>
                    <a:lstStyle/>
                    <a:p>
                      <a:pPr algn="ctr" fontAlgn="b"/>
                      <a:r>
                        <a:rPr lang="en-US" sz="800" b="1" i="0" u="none" strike="noStrike">
                          <a:solidFill>
                            <a:srgbClr val="000000"/>
                          </a:solidFill>
                          <a:effectLst/>
                          <a:latin typeface="Calibri"/>
                        </a:rPr>
                        <a:t>=</a:t>
                      </a:r>
                    </a:p>
                  </a:txBody>
                  <a:tcPr marL="6984" marR="6984" marT="3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dirty="0">
                          <a:solidFill>
                            <a:srgbClr val="000000"/>
                          </a:solidFill>
                          <a:effectLst/>
                          <a:latin typeface="Calibri"/>
                        </a:rPr>
                        <a:t>                943,000 </a:t>
                      </a:r>
                    </a:p>
                  </a:txBody>
                  <a:tcPr marL="6984" marR="6984" marT="3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a:rPr>
                        <a:t>                351,000 </a:t>
                      </a:r>
                    </a:p>
                  </a:txBody>
                  <a:tcPr marL="6984" marR="6984" marT="3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a:rPr>
                        <a:t>                702,000 </a:t>
                      </a:r>
                    </a:p>
                  </a:txBody>
                  <a:tcPr marL="6984" marR="6984" marT="3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21"/>
                  </a:ext>
                </a:extLst>
              </a:tr>
              <a:tr h="124124">
                <a:tc>
                  <a:txBody>
                    <a:bodyPr/>
                    <a:lstStyle/>
                    <a:p>
                      <a:pPr algn="l" fontAlgn="b"/>
                      <a:r>
                        <a:rPr lang="en-US" sz="700" b="0" i="0" u="none" strike="noStrike">
                          <a:solidFill>
                            <a:srgbClr val="000000"/>
                          </a:solidFill>
                          <a:effectLst/>
                          <a:latin typeface="Calibri"/>
                        </a:rPr>
                        <a:t> </a:t>
                      </a:r>
                    </a:p>
                  </a:txBody>
                  <a:tcPr marL="6984" marR="6984" marT="392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6984" marR="6984" marT="3929" marB="0" anchor="b">
                    <a:lnL>
                      <a:noFill/>
                    </a:lnL>
                    <a:lnR>
                      <a:noFill/>
                    </a:lnR>
                    <a:lnT>
                      <a:noFill/>
                    </a:lnT>
                    <a:lnB>
                      <a:noFill/>
                    </a:lnB>
                  </a:tcPr>
                </a:tc>
                <a:tc>
                  <a:txBody>
                    <a:bodyPr/>
                    <a:lstStyle/>
                    <a:p>
                      <a:pPr algn="l" fontAlgn="b"/>
                      <a:r>
                        <a:rPr lang="en-US" sz="700" b="0" i="0" u="none" strike="noStrike">
                          <a:solidFill>
                            <a:srgbClr val="000000"/>
                          </a:solidFill>
                          <a:effectLst/>
                          <a:latin typeface="Calibri"/>
                        </a:rPr>
                        <a:t> </a:t>
                      </a:r>
                    </a:p>
                  </a:txBody>
                  <a:tcPr marL="6984" marR="6984" marT="3929" marB="0" anchor="b">
                    <a:lnL>
                      <a:noFill/>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ctr" fontAlgn="b"/>
                      <a:endParaRPr lang="en-US" sz="800" b="1" i="0" u="none" strike="noStrike">
                        <a:solidFill>
                          <a:srgbClr val="000000"/>
                        </a:solidFill>
                        <a:effectLst/>
                        <a:latin typeface="Calibri"/>
                      </a:endParaRPr>
                    </a:p>
                  </a:txBody>
                  <a:tcPr marL="6984" marR="6984" marT="392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6984" marR="6984" marT="3929"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700" b="0" i="0" u="none" strike="noStrike">
                        <a:solidFill>
                          <a:srgbClr val="000000"/>
                        </a:solidFill>
                        <a:effectLst/>
                        <a:latin typeface="Calibri"/>
                      </a:endParaRPr>
                    </a:p>
                  </a:txBody>
                  <a:tcPr marL="6984" marR="6984" marT="3929"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700" b="0" i="0" u="none" strike="noStrike">
                        <a:solidFill>
                          <a:srgbClr val="000000"/>
                        </a:solidFill>
                        <a:effectLst/>
                        <a:latin typeface="Calibri"/>
                      </a:endParaRPr>
                    </a:p>
                  </a:txBody>
                  <a:tcPr marL="6984" marR="6984" marT="3929" marB="0" anchor="b">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22"/>
                  </a:ext>
                </a:extLst>
              </a:tr>
              <a:tr h="124124">
                <a:tc>
                  <a:txBody>
                    <a:bodyPr/>
                    <a:lstStyle/>
                    <a:p>
                      <a:pPr algn="l" fontAlgn="b"/>
                      <a:r>
                        <a:rPr lang="en-US" sz="700" b="0" i="0" u="none" strike="noStrike">
                          <a:solidFill>
                            <a:srgbClr val="000000"/>
                          </a:solidFill>
                          <a:effectLst/>
                          <a:latin typeface="Calibri"/>
                        </a:rPr>
                        <a:t> </a:t>
                      </a:r>
                    </a:p>
                  </a:txBody>
                  <a:tcPr marL="6984" marR="6984" marT="392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6984" marR="6984" marT="3929" marB="0" anchor="b">
                    <a:lnL>
                      <a:noFill/>
                    </a:lnL>
                    <a:lnR>
                      <a:noFill/>
                    </a:lnR>
                    <a:lnT>
                      <a:noFill/>
                    </a:lnT>
                    <a:lnB>
                      <a:noFill/>
                    </a:lnB>
                  </a:tcPr>
                </a:tc>
                <a:tc>
                  <a:txBody>
                    <a:bodyPr/>
                    <a:lstStyle/>
                    <a:p>
                      <a:pPr algn="l" fontAlgn="b"/>
                      <a:r>
                        <a:rPr lang="en-US" sz="700" b="0" i="0" u="none" strike="noStrike">
                          <a:solidFill>
                            <a:srgbClr val="000000"/>
                          </a:solidFill>
                          <a:effectLst/>
                          <a:latin typeface="Calibri"/>
                        </a:rPr>
                        <a:t> </a:t>
                      </a:r>
                    </a:p>
                  </a:txBody>
                  <a:tcPr marL="6984" marR="6984" marT="39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6984" marR="6984" marT="392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700" b="0" i="0" u="none" strike="noStrike">
                          <a:solidFill>
                            <a:srgbClr val="000000"/>
                          </a:solidFill>
                          <a:effectLst/>
                          <a:latin typeface="Calibri"/>
                        </a:rPr>
                        <a:t> divided by </a:t>
                      </a:r>
                    </a:p>
                  </a:txBody>
                  <a:tcPr marL="6984" marR="6984" marT="3929" marB="0" anchor="b">
                    <a:lnL>
                      <a:noFill/>
                    </a:lnL>
                    <a:lnR>
                      <a:noFill/>
                    </a:lnR>
                    <a:lnT>
                      <a:noFill/>
                    </a:lnT>
                    <a:lnB>
                      <a:noFill/>
                    </a:lnB>
                  </a:tcPr>
                </a:tc>
                <a:tc>
                  <a:txBody>
                    <a:bodyPr/>
                    <a:lstStyle/>
                    <a:p>
                      <a:pPr algn="ctr" fontAlgn="b"/>
                      <a:r>
                        <a:rPr lang="en-US" sz="700" b="0" i="0" u="none" strike="noStrike">
                          <a:solidFill>
                            <a:srgbClr val="000000"/>
                          </a:solidFill>
                          <a:effectLst/>
                          <a:latin typeface="Calibri"/>
                        </a:rPr>
                        <a:t> divided by </a:t>
                      </a:r>
                    </a:p>
                  </a:txBody>
                  <a:tcPr marL="6984" marR="6984" marT="3929" marB="0" anchor="b">
                    <a:lnL>
                      <a:noFill/>
                    </a:lnL>
                    <a:lnR>
                      <a:noFill/>
                    </a:lnR>
                    <a:lnT>
                      <a:noFill/>
                    </a:lnT>
                    <a:lnB>
                      <a:noFill/>
                    </a:lnB>
                  </a:tcPr>
                </a:tc>
                <a:tc>
                  <a:txBody>
                    <a:bodyPr/>
                    <a:lstStyle/>
                    <a:p>
                      <a:pPr algn="ctr" fontAlgn="b"/>
                      <a:r>
                        <a:rPr lang="en-US" sz="700" b="0" i="0" u="none" strike="noStrike">
                          <a:solidFill>
                            <a:srgbClr val="000000"/>
                          </a:solidFill>
                          <a:effectLst/>
                          <a:latin typeface="Calibri"/>
                        </a:rPr>
                        <a:t> divided by </a:t>
                      </a:r>
                    </a:p>
                  </a:txBody>
                  <a:tcPr marL="6984" marR="6984" marT="3929" marB="0" anchor="b">
                    <a:lnL>
                      <a:noFill/>
                    </a:lnL>
                    <a:lnR>
                      <a:noFill/>
                    </a:lnR>
                    <a:lnT>
                      <a:noFill/>
                    </a:lnT>
                    <a:lnB>
                      <a:noFill/>
                    </a:lnB>
                  </a:tcPr>
                </a:tc>
                <a:extLst>
                  <a:ext uri="{0D108BD9-81ED-4DB2-BD59-A6C34878D82A}">
                    <a16:rowId xmlns:a16="http://schemas.microsoft.com/office/drawing/2014/main" val="10023"/>
                  </a:ext>
                </a:extLst>
              </a:tr>
              <a:tr h="124124">
                <a:tc>
                  <a:txBody>
                    <a:bodyPr/>
                    <a:lstStyle/>
                    <a:p>
                      <a:pPr algn="l" fontAlgn="b"/>
                      <a:r>
                        <a:rPr lang="en-US" sz="700" b="0" i="0" u="none" strike="noStrike">
                          <a:solidFill>
                            <a:srgbClr val="000000"/>
                          </a:solidFill>
                          <a:effectLst/>
                          <a:latin typeface="Calibri"/>
                        </a:rPr>
                        <a:t> </a:t>
                      </a:r>
                    </a:p>
                  </a:txBody>
                  <a:tcPr marL="6984" marR="6984" marT="392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6984" marR="6984" marT="3929" marB="0" anchor="b">
                    <a:lnL>
                      <a:noFill/>
                    </a:lnL>
                    <a:lnR>
                      <a:noFill/>
                    </a:lnR>
                    <a:lnT>
                      <a:noFill/>
                    </a:lnT>
                    <a:lnB>
                      <a:noFill/>
                    </a:lnB>
                  </a:tcPr>
                </a:tc>
                <a:tc>
                  <a:txBody>
                    <a:bodyPr/>
                    <a:lstStyle/>
                    <a:p>
                      <a:pPr algn="l" fontAlgn="b"/>
                      <a:r>
                        <a:rPr lang="en-US" sz="700" b="0" i="0" u="none" strike="noStrike">
                          <a:solidFill>
                            <a:srgbClr val="000000"/>
                          </a:solidFill>
                          <a:effectLst/>
                          <a:latin typeface="Calibri"/>
                        </a:rPr>
                        <a:t> </a:t>
                      </a:r>
                    </a:p>
                  </a:txBody>
                  <a:tcPr marL="6984" marR="6984" marT="39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6984" marR="6984" marT="392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700" b="0" i="0" u="none" strike="noStrike">
                        <a:solidFill>
                          <a:srgbClr val="000000"/>
                        </a:solidFill>
                        <a:effectLst/>
                        <a:latin typeface="Calibri"/>
                      </a:endParaRPr>
                    </a:p>
                  </a:txBody>
                  <a:tcPr marL="6984" marR="6984" marT="392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700" b="0" i="0" u="none" strike="noStrike">
                        <a:solidFill>
                          <a:srgbClr val="000000"/>
                        </a:solidFill>
                        <a:effectLst/>
                        <a:latin typeface="Calibri"/>
                      </a:endParaRPr>
                    </a:p>
                  </a:txBody>
                  <a:tcPr marL="6984" marR="6984" marT="392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700" b="0" i="0" u="none" strike="noStrike">
                        <a:solidFill>
                          <a:srgbClr val="000000"/>
                        </a:solidFill>
                        <a:effectLst/>
                        <a:latin typeface="Calibri"/>
                      </a:endParaRPr>
                    </a:p>
                  </a:txBody>
                  <a:tcPr marL="6984" marR="6984" marT="3929"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4"/>
                  </a:ext>
                </a:extLst>
              </a:tr>
              <a:tr h="205132">
                <a:tc>
                  <a:txBody>
                    <a:bodyPr/>
                    <a:lstStyle/>
                    <a:p>
                      <a:pPr algn="l" fontAlgn="b"/>
                      <a:r>
                        <a:rPr lang="en-US" sz="700" b="0" i="0" u="none" strike="noStrike">
                          <a:solidFill>
                            <a:srgbClr val="000000"/>
                          </a:solidFill>
                          <a:effectLst/>
                          <a:latin typeface="Calibri"/>
                        </a:rPr>
                        <a:t> </a:t>
                      </a:r>
                    </a:p>
                  </a:txBody>
                  <a:tcPr marL="6984" marR="6984" marT="392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6984" marR="6984" marT="3929" marB="0" anchor="b">
                    <a:lnL>
                      <a:noFill/>
                    </a:lnL>
                    <a:lnR>
                      <a:noFill/>
                    </a:lnR>
                    <a:lnT>
                      <a:noFill/>
                    </a:lnT>
                    <a:lnB>
                      <a:noFill/>
                    </a:lnB>
                  </a:tcPr>
                </a:tc>
                <a:tc>
                  <a:txBody>
                    <a:bodyPr/>
                    <a:lstStyle/>
                    <a:p>
                      <a:pPr algn="l" fontAlgn="b"/>
                      <a:r>
                        <a:rPr lang="en-US" sz="700" b="0" i="0" u="none" strike="noStrike">
                          <a:solidFill>
                            <a:srgbClr val="000000"/>
                          </a:solidFill>
                          <a:effectLst/>
                          <a:latin typeface="Calibri"/>
                        </a:rPr>
                        <a:t> </a:t>
                      </a:r>
                    </a:p>
                  </a:txBody>
                  <a:tcPr marL="6984" marR="6984" marT="39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0" i="0" u="none" strike="noStrike">
                          <a:solidFill>
                            <a:srgbClr val="000000"/>
                          </a:solidFill>
                          <a:effectLst/>
                          <a:latin typeface="Calibri"/>
                        </a:rPr>
                        <a:t>EUP</a:t>
                      </a:r>
                    </a:p>
                  </a:txBody>
                  <a:tcPr marL="6984" marR="6984" marT="3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dirty="0">
                          <a:solidFill>
                            <a:srgbClr val="000000"/>
                          </a:solidFill>
                          <a:effectLst/>
                          <a:latin typeface="Calibri"/>
                        </a:rPr>
                        <a:t>                410,000 </a:t>
                      </a:r>
                    </a:p>
                  </a:txBody>
                  <a:tcPr marL="6984" marR="6984" marT="3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l" fontAlgn="b"/>
                      <a:r>
                        <a:rPr lang="en-US" sz="700" b="0" i="0" u="none" strike="noStrike" dirty="0">
                          <a:solidFill>
                            <a:srgbClr val="000000"/>
                          </a:solidFill>
                          <a:effectLst/>
                          <a:latin typeface="Calibri"/>
                        </a:rPr>
                        <a:t>                390,000 </a:t>
                      </a:r>
                    </a:p>
                  </a:txBody>
                  <a:tcPr marL="6984" marR="6984" marT="3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l" fontAlgn="b"/>
                      <a:r>
                        <a:rPr lang="en-US" sz="700" b="0" i="0" u="none" strike="noStrike" dirty="0">
                          <a:solidFill>
                            <a:srgbClr val="000000"/>
                          </a:solidFill>
                          <a:effectLst/>
                          <a:latin typeface="Calibri"/>
                        </a:rPr>
                        <a:t>                390,000 </a:t>
                      </a:r>
                    </a:p>
                  </a:txBody>
                  <a:tcPr marL="6984" marR="6984" marT="3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25"/>
                  </a:ext>
                </a:extLst>
              </a:tr>
              <a:tr h="121770">
                <a:tc>
                  <a:txBody>
                    <a:bodyPr/>
                    <a:lstStyle/>
                    <a:p>
                      <a:pPr algn="l" fontAlgn="b"/>
                      <a:r>
                        <a:rPr lang="en-US" sz="700" b="0" i="0" u="none" strike="noStrike">
                          <a:solidFill>
                            <a:srgbClr val="000000"/>
                          </a:solidFill>
                          <a:effectLst/>
                          <a:latin typeface="Calibri"/>
                        </a:rPr>
                        <a:t> </a:t>
                      </a:r>
                    </a:p>
                  </a:txBody>
                  <a:tcPr marL="6984" marR="6984" marT="392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6984" marR="6984" marT="3929" marB="0" anchor="b">
                    <a:lnL>
                      <a:noFill/>
                    </a:lnL>
                    <a:lnR>
                      <a:noFill/>
                    </a:lnR>
                    <a:lnT>
                      <a:noFill/>
                    </a:lnT>
                    <a:lnB>
                      <a:noFill/>
                    </a:lnB>
                  </a:tcPr>
                </a:tc>
                <a:tc>
                  <a:txBody>
                    <a:bodyPr/>
                    <a:lstStyle/>
                    <a:p>
                      <a:pPr algn="l" fontAlgn="b"/>
                      <a:r>
                        <a:rPr lang="en-US" sz="700" b="0" i="0" u="none" strike="noStrike">
                          <a:solidFill>
                            <a:srgbClr val="000000"/>
                          </a:solidFill>
                          <a:effectLst/>
                          <a:latin typeface="Calibri"/>
                        </a:rPr>
                        <a:t> </a:t>
                      </a:r>
                    </a:p>
                  </a:txBody>
                  <a:tcPr marL="6984" marR="6984" marT="39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0" i="0" u="none" strike="noStrike">
                          <a:solidFill>
                            <a:srgbClr val="000000"/>
                          </a:solidFill>
                          <a:effectLst/>
                          <a:latin typeface="Calibri"/>
                        </a:rPr>
                        <a:t>Cost per EUP</a:t>
                      </a:r>
                    </a:p>
                  </a:txBody>
                  <a:tcPr marL="6984" marR="6984" marT="392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700" b="0" i="0" u="none" strike="noStrike" dirty="0">
                          <a:solidFill>
                            <a:srgbClr val="000000"/>
                          </a:solidFill>
                          <a:effectLst/>
                          <a:latin typeface="Calibri"/>
                        </a:rPr>
                        <a:t>                      2.30 </a:t>
                      </a:r>
                    </a:p>
                  </a:txBody>
                  <a:tcPr marL="6984" marR="6984" marT="3929"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9CCFF"/>
                    </a:solidFill>
                  </a:tcPr>
                </a:tc>
                <a:tc>
                  <a:txBody>
                    <a:bodyPr/>
                    <a:lstStyle/>
                    <a:p>
                      <a:pPr algn="l" fontAlgn="b"/>
                      <a:r>
                        <a:rPr lang="en-US" sz="700" b="0" i="0" u="none" strike="noStrike" dirty="0">
                          <a:solidFill>
                            <a:srgbClr val="000000"/>
                          </a:solidFill>
                          <a:effectLst/>
                          <a:latin typeface="Calibri"/>
                        </a:rPr>
                        <a:t>                      0.90 </a:t>
                      </a:r>
                    </a:p>
                  </a:txBody>
                  <a:tcPr marL="6984" marR="6984" marT="3929"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9CCFF"/>
                    </a:solidFill>
                  </a:tcPr>
                </a:tc>
                <a:tc>
                  <a:txBody>
                    <a:bodyPr/>
                    <a:lstStyle/>
                    <a:p>
                      <a:pPr algn="l" fontAlgn="b"/>
                      <a:r>
                        <a:rPr lang="en-US" sz="700" b="0" i="0" u="none" strike="noStrike" dirty="0">
                          <a:solidFill>
                            <a:srgbClr val="000000"/>
                          </a:solidFill>
                          <a:effectLst/>
                          <a:latin typeface="Calibri"/>
                        </a:rPr>
                        <a:t>                      1.80 </a:t>
                      </a:r>
                    </a:p>
                  </a:txBody>
                  <a:tcPr marL="6984" marR="6984" marT="3929"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9CCFF"/>
                    </a:solidFill>
                  </a:tcPr>
                </a:tc>
                <a:extLst>
                  <a:ext uri="{0D108BD9-81ED-4DB2-BD59-A6C34878D82A}">
                    <a16:rowId xmlns:a16="http://schemas.microsoft.com/office/drawing/2014/main" val="10026"/>
                  </a:ext>
                </a:extLst>
              </a:tr>
              <a:tr h="124124">
                <a:tc>
                  <a:txBody>
                    <a:bodyPr/>
                    <a:lstStyle/>
                    <a:p>
                      <a:pPr algn="l" fontAlgn="b"/>
                      <a:r>
                        <a:rPr lang="en-US" sz="700" b="0" i="0" u="none" strike="noStrike">
                          <a:solidFill>
                            <a:srgbClr val="000000"/>
                          </a:solidFill>
                          <a:effectLst/>
                          <a:latin typeface="Calibri"/>
                        </a:rPr>
                        <a:t> </a:t>
                      </a:r>
                    </a:p>
                  </a:txBody>
                  <a:tcPr marL="6984" marR="6984" marT="392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6984" marR="6984" marT="3929" marB="0" anchor="b">
                    <a:lnL>
                      <a:noFill/>
                    </a:lnL>
                    <a:lnR>
                      <a:noFill/>
                    </a:lnR>
                    <a:lnT>
                      <a:noFill/>
                    </a:lnT>
                    <a:lnB>
                      <a:noFill/>
                    </a:lnB>
                  </a:tcPr>
                </a:tc>
                <a:tc>
                  <a:txBody>
                    <a:bodyPr/>
                    <a:lstStyle/>
                    <a:p>
                      <a:pPr algn="l" fontAlgn="b"/>
                      <a:r>
                        <a:rPr lang="en-US" sz="700" b="0" i="0" u="none" strike="noStrike">
                          <a:solidFill>
                            <a:srgbClr val="000000"/>
                          </a:solidFill>
                          <a:effectLst/>
                          <a:latin typeface="Calibri"/>
                        </a:rPr>
                        <a:t> </a:t>
                      </a:r>
                    </a:p>
                  </a:txBody>
                  <a:tcPr marL="6984" marR="6984" marT="39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6984" marR="6984" marT="392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6984" marR="6984" marT="3929"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700" b="0" i="0" u="none" strike="noStrike">
                        <a:solidFill>
                          <a:srgbClr val="000000"/>
                        </a:solidFill>
                        <a:effectLst/>
                        <a:latin typeface="Calibri"/>
                      </a:endParaRPr>
                    </a:p>
                  </a:txBody>
                  <a:tcPr marL="6984" marR="6984" marT="3929"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700" b="0" i="0" u="none" strike="noStrike" dirty="0">
                        <a:solidFill>
                          <a:srgbClr val="000000"/>
                        </a:solidFill>
                        <a:effectLst/>
                        <a:latin typeface="Calibri"/>
                      </a:endParaRPr>
                    </a:p>
                  </a:txBody>
                  <a:tcPr marL="6984" marR="6984" marT="3929" marB="0" anchor="b">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27"/>
                  </a:ext>
                </a:extLst>
              </a:tr>
              <a:tr h="124124">
                <a:tc>
                  <a:txBody>
                    <a:bodyPr/>
                    <a:lstStyle/>
                    <a:p>
                      <a:pPr algn="l" fontAlgn="b"/>
                      <a:r>
                        <a:rPr lang="en-US" sz="700" b="0" i="0" u="none" strike="noStrike">
                          <a:solidFill>
                            <a:srgbClr val="000000"/>
                          </a:solidFill>
                          <a:effectLst/>
                          <a:latin typeface="Calibri"/>
                        </a:rPr>
                        <a:t> </a:t>
                      </a:r>
                    </a:p>
                  </a:txBody>
                  <a:tcPr marL="6984" marR="6984" marT="392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6984" marR="6984" marT="3929" marB="0" anchor="b">
                    <a:lnL>
                      <a:noFill/>
                    </a:lnL>
                    <a:lnR>
                      <a:noFill/>
                    </a:lnR>
                    <a:lnT>
                      <a:noFill/>
                    </a:lnT>
                    <a:lnB>
                      <a:noFill/>
                    </a:lnB>
                  </a:tcPr>
                </a:tc>
                <a:tc>
                  <a:txBody>
                    <a:bodyPr/>
                    <a:lstStyle/>
                    <a:p>
                      <a:pPr algn="l" fontAlgn="b"/>
                      <a:r>
                        <a:rPr lang="en-US" sz="700" b="0" i="0" u="none" strike="noStrike">
                          <a:solidFill>
                            <a:srgbClr val="000000"/>
                          </a:solidFill>
                          <a:effectLst/>
                          <a:latin typeface="Calibri"/>
                        </a:rPr>
                        <a:t> </a:t>
                      </a:r>
                    </a:p>
                  </a:txBody>
                  <a:tcPr marL="6984" marR="6984" marT="39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6984" marR="6984" marT="392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6984" marR="6984" marT="392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a:endParaRPr>
                    </a:p>
                  </a:txBody>
                  <a:tcPr marL="6984" marR="6984" marT="392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a:endParaRPr>
                    </a:p>
                  </a:txBody>
                  <a:tcPr marL="6984" marR="6984" marT="3929"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8"/>
                  </a:ext>
                </a:extLst>
              </a:tr>
              <a:tr h="157282">
                <a:tc>
                  <a:txBody>
                    <a:bodyPr/>
                    <a:lstStyle/>
                    <a:p>
                      <a:pPr algn="l" fontAlgn="b"/>
                      <a:r>
                        <a:rPr lang="en-US" sz="700" b="0" i="0" u="none" strike="noStrike">
                          <a:solidFill>
                            <a:srgbClr val="000000"/>
                          </a:solidFill>
                          <a:effectLst/>
                          <a:latin typeface="Calibri"/>
                        </a:rPr>
                        <a:t> </a:t>
                      </a:r>
                    </a:p>
                  </a:txBody>
                  <a:tcPr marL="6984" marR="6984" marT="392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6984" marR="6984" marT="3929" marB="0" anchor="b">
                    <a:lnL>
                      <a:noFill/>
                    </a:lnL>
                    <a:lnR>
                      <a:noFill/>
                    </a:lnR>
                    <a:lnT>
                      <a:noFill/>
                    </a:lnT>
                    <a:lnB>
                      <a:noFill/>
                    </a:lnB>
                  </a:tcPr>
                </a:tc>
                <a:tc>
                  <a:txBody>
                    <a:bodyPr/>
                    <a:lstStyle/>
                    <a:p>
                      <a:pPr algn="l" fontAlgn="b"/>
                      <a:r>
                        <a:rPr lang="en-US" sz="700" b="0" i="0" u="none" strike="noStrike">
                          <a:solidFill>
                            <a:srgbClr val="000000"/>
                          </a:solidFill>
                          <a:effectLst/>
                          <a:latin typeface="Calibri"/>
                        </a:rPr>
                        <a:t> </a:t>
                      </a:r>
                    </a:p>
                  </a:txBody>
                  <a:tcPr marL="6984" marR="6984" marT="39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6984" marR="6984" marT="3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3">
                  <a:txBody>
                    <a:bodyPr/>
                    <a:lstStyle/>
                    <a:p>
                      <a:pPr algn="ctr" fontAlgn="ctr"/>
                      <a:r>
                        <a:rPr lang="en-US" sz="700" b="0" i="0" u="none" strike="noStrike">
                          <a:solidFill>
                            <a:srgbClr val="000000"/>
                          </a:solidFill>
                          <a:effectLst/>
                          <a:latin typeface="Calibri"/>
                        </a:rPr>
                        <a:t>Value per Equivalent Unit of Production</a:t>
                      </a:r>
                    </a:p>
                  </a:txBody>
                  <a:tcPr marL="6984" marR="6984" marT="39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29"/>
                  </a:ext>
                </a:extLst>
              </a:tr>
              <a:tr h="124124">
                <a:tc>
                  <a:txBody>
                    <a:bodyPr/>
                    <a:lstStyle/>
                    <a:p>
                      <a:pPr algn="l" fontAlgn="b"/>
                      <a:r>
                        <a:rPr lang="en-US" sz="700" b="0" i="0" u="none" strike="noStrike">
                          <a:solidFill>
                            <a:srgbClr val="000000"/>
                          </a:solidFill>
                          <a:effectLst/>
                          <a:latin typeface="Calibri"/>
                        </a:rPr>
                        <a:t> </a:t>
                      </a:r>
                    </a:p>
                  </a:txBody>
                  <a:tcPr marL="6984" marR="6984" marT="392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6984" marR="6984" marT="3929" marB="0" anchor="b">
                    <a:lnL>
                      <a:noFill/>
                    </a:lnL>
                    <a:lnR>
                      <a:noFill/>
                    </a:lnR>
                    <a:lnT>
                      <a:noFill/>
                    </a:lnT>
                    <a:lnB>
                      <a:noFill/>
                    </a:lnB>
                  </a:tcPr>
                </a:tc>
                <a:tc>
                  <a:txBody>
                    <a:bodyPr/>
                    <a:lstStyle/>
                    <a:p>
                      <a:pPr algn="l" fontAlgn="b"/>
                      <a:r>
                        <a:rPr lang="en-US" sz="700" b="0" i="0" u="none" strike="noStrike">
                          <a:solidFill>
                            <a:srgbClr val="000000"/>
                          </a:solidFill>
                          <a:effectLst/>
                          <a:latin typeface="Calibri"/>
                        </a:rPr>
                        <a:t> </a:t>
                      </a:r>
                    </a:p>
                  </a:txBody>
                  <a:tcPr marL="6984" marR="6984" marT="39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6984" marR="6984" marT="392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6984" marR="6984" marT="392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dirty="0">
                        <a:solidFill>
                          <a:srgbClr val="000000"/>
                        </a:solidFill>
                        <a:effectLst/>
                        <a:latin typeface="Calibri"/>
                      </a:endParaRPr>
                    </a:p>
                  </a:txBody>
                  <a:tcPr marL="6984" marR="6984" marT="392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solidFill>
                          <a:srgbClr val="000000"/>
                        </a:solidFill>
                        <a:effectLst/>
                        <a:latin typeface="Calibri"/>
                      </a:endParaRPr>
                    </a:p>
                  </a:txBody>
                  <a:tcPr marL="6984" marR="6984" marT="3929"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30"/>
                  </a:ext>
                </a:extLst>
              </a:tr>
              <a:tr h="124124">
                <a:tc>
                  <a:txBody>
                    <a:bodyPr/>
                    <a:lstStyle/>
                    <a:p>
                      <a:pPr algn="l" fontAlgn="b"/>
                      <a:r>
                        <a:rPr lang="en-US" sz="700" b="1" i="0" u="none" strike="noStrike">
                          <a:solidFill>
                            <a:srgbClr val="000000"/>
                          </a:solidFill>
                          <a:effectLst/>
                          <a:latin typeface="Calibri"/>
                        </a:rPr>
                        <a:t>Ending Costs:</a:t>
                      </a:r>
                    </a:p>
                  </a:txBody>
                  <a:tcPr marL="6984" marR="6984" marT="392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6984" marR="6984" marT="3929" marB="0" anchor="b">
                    <a:lnL>
                      <a:noFill/>
                    </a:lnL>
                    <a:lnR>
                      <a:noFill/>
                    </a:lnR>
                    <a:lnT>
                      <a:noFill/>
                    </a:lnT>
                    <a:lnB>
                      <a:noFill/>
                    </a:lnB>
                  </a:tcPr>
                </a:tc>
                <a:tc>
                  <a:txBody>
                    <a:bodyPr/>
                    <a:lstStyle/>
                    <a:p>
                      <a:pPr algn="l" fontAlgn="b"/>
                      <a:r>
                        <a:rPr lang="en-US" sz="700" b="0" i="0" u="none" strike="noStrike">
                          <a:solidFill>
                            <a:srgbClr val="000000"/>
                          </a:solidFill>
                          <a:effectLst/>
                          <a:latin typeface="Calibri"/>
                        </a:rPr>
                        <a:t> </a:t>
                      </a:r>
                    </a:p>
                  </a:txBody>
                  <a:tcPr marL="6984" marR="6984" marT="39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6984" marR="6984" marT="392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700" b="0" i="0" u="none" strike="noStrike">
                          <a:solidFill>
                            <a:srgbClr val="000000"/>
                          </a:solidFill>
                          <a:effectLst/>
                          <a:latin typeface="Calibri"/>
                        </a:rPr>
                        <a:t>DM</a:t>
                      </a:r>
                    </a:p>
                  </a:txBody>
                  <a:tcPr marL="6984" marR="6984" marT="392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DL</a:t>
                      </a:r>
                    </a:p>
                  </a:txBody>
                  <a:tcPr marL="6984" marR="6984" marT="392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OH</a:t>
                      </a:r>
                    </a:p>
                  </a:txBody>
                  <a:tcPr marL="6984" marR="6984" marT="3929"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31"/>
                  </a:ext>
                </a:extLst>
              </a:tr>
              <a:tr h="205132">
                <a:tc gridSpan="2">
                  <a:txBody>
                    <a:bodyPr/>
                    <a:lstStyle/>
                    <a:p>
                      <a:pPr algn="l" fontAlgn="b"/>
                      <a:r>
                        <a:rPr lang="en-US" sz="700" b="0" i="0" u="none" strike="noStrike" dirty="0">
                          <a:solidFill>
                            <a:srgbClr val="000000"/>
                          </a:solidFill>
                          <a:effectLst/>
                          <a:latin typeface="Calibri"/>
                        </a:rPr>
                        <a:t>Transferred out EUP</a:t>
                      </a:r>
                    </a:p>
                  </a:txBody>
                  <a:tcPr marL="6984" marR="6984" marT="3929"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a:txBody>
                    <a:bodyPr/>
                    <a:lstStyle/>
                    <a:p>
                      <a:pPr algn="l" fontAlgn="b"/>
                      <a:r>
                        <a:rPr lang="en-US" sz="700" b="0" i="0" u="none" strike="noStrike">
                          <a:solidFill>
                            <a:srgbClr val="000000"/>
                          </a:solidFill>
                          <a:effectLst/>
                          <a:latin typeface="Calibri"/>
                        </a:rPr>
                        <a:t> </a:t>
                      </a:r>
                    </a:p>
                  </a:txBody>
                  <a:tcPr marL="6984" marR="6984" marT="39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6984" marR="6984" marT="3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dirty="0">
                          <a:solidFill>
                            <a:srgbClr val="000000"/>
                          </a:solidFill>
                          <a:effectLst/>
                          <a:latin typeface="Calibri"/>
                        </a:rPr>
                        <a:t>                370,000 </a:t>
                      </a:r>
                    </a:p>
                  </a:txBody>
                  <a:tcPr marL="6984" marR="6984" marT="3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en-US" sz="700" b="0" i="0" u="none" strike="noStrike" dirty="0">
                          <a:solidFill>
                            <a:srgbClr val="000000"/>
                          </a:solidFill>
                          <a:effectLst/>
                          <a:latin typeface="Calibri"/>
                        </a:rPr>
                        <a:t>                370,000 </a:t>
                      </a:r>
                    </a:p>
                  </a:txBody>
                  <a:tcPr marL="6984" marR="6984" marT="3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en-US" sz="700" b="0" i="0" u="none" strike="noStrike" dirty="0">
                          <a:solidFill>
                            <a:srgbClr val="000000"/>
                          </a:solidFill>
                          <a:effectLst/>
                          <a:latin typeface="Calibri"/>
                        </a:rPr>
                        <a:t>                370,000 </a:t>
                      </a:r>
                    </a:p>
                  </a:txBody>
                  <a:tcPr marL="6984" marR="6984" marT="3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032"/>
                  </a:ext>
                </a:extLst>
              </a:tr>
              <a:tr h="124124">
                <a:tc>
                  <a:txBody>
                    <a:bodyPr/>
                    <a:lstStyle/>
                    <a:p>
                      <a:pPr algn="l" fontAlgn="b"/>
                      <a:r>
                        <a:rPr lang="en-US" sz="700" b="0" i="0" u="none" strike="noStrike">
                          <a:solidFill>
                            <a:srgbClr val="000000"/>
                          </a:solidFill>
                          <a:effectLst/>
                          <a:latin typeface="Calibri"/>
                        </a:rPr>
                        <a:t> </a:t>
                      </a:r>
                    </a:p>
                  </a:txBody>
                  <a:tcPr marL="6984" marR="6984" marT="392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6984" marR="6984" marT="3929" marB="0" anchor="b">
                    <a:lnL>
                      <a:noFill/>
                    </a:lnL>
                    <a:lnR>
                      <a:noFill/>
                    </a:lnR>
                    <a:lnT>
                      <a:noFill/>
                    </a:lnT>
                    <a:lnB>
                      <a:noFill/>
                    </a:lnB>
                  </a:tcPr>
                </a:tc>
                <a:tc>
                  <a:txBody>
                    <a:bodyPr/>
                    <a:lstStyle/>
                    <a:p>
                      <a:pPr algn="l" fontAlgn="b"/>
                      <a:r>
                        <a:rPr lang="en-US" sz="700" b="0" i="0" u="none" strike="noStrike">
                          <a:solidFill>
                            <a:srgbClr val="000000"/>
                          </a:solidFill>
                          <a:effectLst/>
                          <a:latin typeface="Calibri"/>
                        </a:rPr>
                        <a:t> </a:t>
                      </a:r>
                    </a:p>
                  </a:txBody>
                  <a:tcPr marL="6984" marR="6984" marT="39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6984" marR="6984" marT="392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700" b="0" i="0" u="none" strike="noStrike">
                          <a:solidFill>
                            <a:srgbClr val="000000"/>
                          </a:solidFill>
                          <a:effectLst/>
                          <a:latin typeface="Calibri"/>
                        </a:rPr>
                        <a:t> x </a:t>
                      </a:r>
                    </a:p>
                  </a:txBody>
                  <a:tcPr marL="6984" marR="6984" marT="392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700" b="0" i="0" u="none" strike="noStrike">
                          <a:solidFill>
                            <a:srgbClr val="000000"/>
                          </a:solidFill>
                          <a:effectLst/>
                          <a:latin typeface="Calibri"/>
                        </a:rPr>
                        <a:t> x </a:t>
                      </a:r>
                    </a:p>
                  </a:txBody>
                  <a:tcPr marL="6984" marR="6984" marT="392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700" b="0" i="0" u="none" strike="noStrike" dirty="0">
                          <a:solidFill>
                            <a:srgbClr val="000000"/>
                          </a:solidFill>
                          <a:effectLst/>
                          <a:latin typeface="Calibri"/>
                        </a:rPr>
                        <a:t> x </a:t>
                      </a:r>
                    </a:p>
                  </a:txBody>
                  <a:tcPr marL="6984" marR="6984" marT="3929"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33"/>
                  </a:ext>
                </a:extLst>
              </a:tr>
              <a:tr h="159969">
                <a:tc>
                  <a:txBody>
                    <a:bodyPr/>
                    <a:lstStyle/>
                    <a:p>
                      <a:pPr algn="l" fontAlgn="b"/>
                      <a:r>
                        <a:rPr lang="en-US" sz="700" b="0" i="0" u="none" strike="noStrike">
                          <a:solidFill>
                            <a:srgbClr val="000000"/>
                          </a:solidFill>
                          <a:effectLst/>
                          <a:latin typeface="Calibri"/>
                        </a:rPr>
                        <a:t> </a:t>
                      </a:r>
                    </a:p>
                  </a:txBody>
                  <a:tcPr marL="6984" marR="6984" marT="392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6984" marR="6984" marT="3929" marB="0" anchor="b">
                    <a:lnL>
                      <a:noFill/>
                    </a:lnL>
                    <a:lnR>
                      <a:noFill/>
                    </a:lnR>
                    <a:lnT>
                      <a:noFill/>
                    </a:lnT>
                    <a:lnB>
                      <a:noFill/>
                    </a:lnB>
                  </a:tcPr>
                </a:tc>
                <a:tc>
                  <a:txBody>
                    <a:bodyPr/>
                    <a:lstStyle/>
                    <a:p>
                      <a:pPr algn="l" fontAlgn="b"/>
                      <a:r>
                        <a:rPr lang="en-US" sz="700" b="0" i="0" u="none" strike="noStrike">
                          <a:solidFill>
                            <a:srgbClr val="000000"/>
                          </a:solidFill>
                          <a:effectLst/>
                          <a:latin typeface="Calibri"/>
                        </a:rPr>
                        <a:t> </a:t>
                      </a:r>
                    </a:p>
                  </a:txBody>
                  <a:tcPr marL="6984" marR="6984" marT="3929"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500" b="0" i="0" u="none" strike="noStrike">
                          <a:solidFill>
                            <a:srgbClr val="000000"/>
                          </a:solidFill>
                          <a:effectLst/>
                          <a:latin typeface="Calibri"/>
                        </a:rPr>
                        <a:t>Cost per EUP</a:t>
                      </a:r>
                    </a:p>
                  </a:txBody>
                  <a:tcPr marL="6984" marR="6984" marT="392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700" b="0" i="0" u="none" strike="noStrike" dirty="0">
                          <a:solidFill>
                            <a:srgbClr val="000000"/>
                          </a:solidFill>
                          <a:effectLst/>
                          <a:latin typeface="Calibri"/>
                        </a:rPr>
                        <a:t>                      2.30 </a:t>
                      </a:r>
                    </a:p>
                  </a:txBody>
                  <a:tcPr marL="6984" marR="6984" marT="3929" marB="0" anchor="b">
                    <a:lnL>
                      <a:noFill/>
                    </a:lnL>
                    <a:lnR>
                      <a:noFill/>
                    </a:lnR>
                    <a:lnT>
                      <a:noFill/>
                    </a:lnT>
                    <a:lnB w="6350" cap="flat" cmpd="sng" algn="ctr">
                      <a:solidFill>
                        <a:srgbClr val="000000"/>
                      </a:solidFill>
                      <a:prstDash val="solid"/>
                      <a:round/>
                      <a:headEnd type="none" w="med" len="med"/>
                      <a:tailEnd type="none" w="med" len="med"/>
                    </a:lnB>
                    <a:solidFill>
                      <a:srgbClr val="99CCFF"/>
                    </a:solidFill>
                  </a:tcPr>
                </a:tc>
                <a:tc>
                  <a:txBody>
                    <a:bodyPr/>
                    <a:lstStyle/>
                    <a:p>
                      <a:pPr algn="l" fontAlgn="b"/>
                      <a:r>
                        <a:rPr lang="en-US" sz="700" b="0" i="0" u="none" strike="noStrike" dirty="0">
                          <a:solidFill>
                            <a:srgbClr val="000000"/>
                          </a:solidFill>
                          <a:effectLst/>
                          <a:latin typeface="Calibri"/>
                        </a:rPr>
                        <a:t>                      0.90 </a:t>
                      </a:r>
                    </a:p>
                  </a:txBody>
                  <a:tcPr marL="6984" marR="6984" marT="3929" marB="0" anchor="b">
                    <a:lnL>
                      <a:noFill/>
                    </a:lnL>
                    <a:lnR>
                      <a:noFill/>
                    </a:lnR>
                    <a:lnT>
                      <a:noFill/>
                    </a:lnT>
                    <a:lnB w="6350" cap="flat" cmpd="sng" algn="ctr">
                      <a:solidFill>
                        <a:srgbClr val="000000"/>
                      </a:solidFill>
                      <a:prstDash val="solid"/>
                      <a:round/>
                      <a:headEnd type="none" w="med" len="med"/>
                      <a:tailEnd type="none" w="med" len="med"/>
                    </a:lnB>
                    <a:solidFill>
                      <a:srgbClr val="99CCFF"/>
                    </a:solidFill>
                  </a:tcPr>
                </a:tc>
                <a:tc>
                  <a:txBody>
                    <a:bodyPr/>
                    <a:lstStyle/>
                    <a:p>
                      <a:pPr algn="l" fontAlgn="b"/>
                      <a:r>
                        <a:rPr lang="en-US" sz="700" b="0" i="0" u="none" strike="noStrike" dirty="0">
                          <a:solidFill>
                            <a:srgbClr val="000000"/>
                          </a:solidFill>
                          <a:effectLst/>
                          <a:latin typeface="Calibri"/>
                        </a:rPr>
                        <a:t>                      1.80 </a:t>
                      </a:r>
                    </a:p>
                  </a:txBody>
                  <a:tcPr marL="6984" marR="6984" marT="3929" marB="0" anchor="b">
                    <a:lnL>
                      <a:noFill/>
                    </a:lnL>
                    <a:lnR>
                      <a:noFill/>
                    </a:lnR>
                    <a:lnT>
                      <a:noFill/>
                    </a:lnT>
                    <a:lnB w="6350" cap="flat" cmpd="sng" algn="ctr">
                      <a:solidFill>
                        <a:srgbClr val="000000"/>
                      </a:solidFill>
                      <a:prstDash val="solid"/>
                      <a:round/>
                      <a:headEnd type="none" w="med" len="med"/>
                      <a:tailEnd type="none" w="med" len="med"/>
                    </a:lnB>
                    <a:solidFill>
                      <a:srgbClr val="99CCFF"/>
                    </a:solidFill>
                  </a:tcPr>
                </a:tc>
                <a:extLst>
                  <a:ext uri="{0D108BD9-81ED-4DB2-BD59-A6C34878D82A}">
                    <a16:rowId xmlns:a16="http://schemas.microsoft.com/office/drawing/2014/main" val="10034"/>
                  </a:ext>
                </a:extLst>
              </a:tr>
              <a:tr h="146094">
                <a:tc gridSpan="2">
                  <a:txBody>
                    <a:bodyPr/>
                    <a:lstStyle/>
                    <a:p>
                      <a:pPr algn="l" fontAlgn="b"/>
                      <a:r>
                        <a:rPr lang="en-US" sz="700" b="0" i="0" u="none" strike="noStrike">
                          <a:solidFill>
                            <a:srgbClr val="000000"/>
                          </a:solidFill>
                          <a:effectLst/>
                          <a:latin typeface="Calibri"/>
                        </a:rPr>
                        <a:t>Total Costs Transferred out </a:t>
                      </a:r>
                    </a:p>
                  </a:txBody>
                  <a:tcPr marL="6984" marR="6984" marT="3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algn="l" fontAlgn="b"/>
                      <a:r>
                        <a:rPr lang="en-US" sz="700" b="0" i="0" u="none" strike="noStrike">
                          <a:solidFill>
                            <a:srgbClr val="000000"/>
                          </a:solidFill>
                          <a:effectLst/>
                          <a:latin typeface="Calibri"/>
                        </a:rPr>
                        <a:t>            1,850,000 </a:t>
                      </a:r>
                    </a:p>
                  </a:txBody>
                  <a:tcPr marL="6984" marR="6984" marT="3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Calibri"/>
                        </a:rPr>
                        <a:t>=</a:t>
                      </a:r>
                    </a:p>
                  </a:txBody>
                  <a:tcPr marL="6984" marR="6984" marT="392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700" b="0" i="0" u="none" strike="noStrike">
                          <a:solidFill>
                            <a:srgbClr val="000000"/>
                          </a:solidFill>
                          <a:effectLst/>
                          <a:latin typeface="Calibri"/>
                        </a:rPr>
                        <a:t>                851,000 </a:t>
                      </a:r>
                    </a:p>
                  </a:txBody>
                  <a:tcPr marL="6984" marR="6984" marT="3929"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a:rPr>
                        <a:t>                333,000 </a:t>
                      </a:r>
                    </a:p>
                  </a:txBody>
                  <a:tcPr marL="6984" marR="6984" marT="3929"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700" b="0" i="0" u="none" strike="noStrike" dirty="0">
                          <a:solidFill>
                            <a:srgbClr val="000000"/>
                          </a:solidFill>
                          <a:effectLst/>
                          <a:latin typeface="Calibri"/>
                        </a:rPr>
                        <a:t>                666,000 </a:t>
                      </a:r>
                    </a:p>
                  </a:txBody>
                  <a:tcPr marL="6984" marR="6984" marT="3929"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35"/>
                  </a:ext>
                </a:extLst>
              </a:tr>
              <a:tr h="186773">
                <a:tc>
                  <a:txBody>
                    <a:bodyPr/>
                    <a:lstStyle/>
                    <a:p>
                      <a:pPr algn="l" fontAlgn="b"/>
                      <a:r>
                        <a:rPr lang="en-US" sz="700" b="0" i="0" u="none" strike="noStrike">
                          <a:solidFill>
                            <a:srgbClr val="000000"/>
                          </a:solidFill>
                          <a:effectLst/>
                          <a:latin typeface="Calibri"/>
                        </a:rPr>
                        <a:t> </a:t>
                      </a:r>
                    </a:p>
                  </a:txBody>
                  <a:tcPr marL="6984" marR="6984" marT="392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6984" marR="6984" marT="3929" marB="0" anchor="b">
                    <a:lnL>
                      <a:noFill/>
                    </a:lnL>
                    <a:lnR>
                      <a:noFill/>
                    </a:lnR>
                    <a:lnT>
                      <a:noFill/>
                    </a:lnT>
                    <a:lnB>
                      <a:noFill/>
                    </a:lnB>
                  </a:tcPr>
                </a:tc>
                <a:tc>
                  <a:txBody>
                    <a:bodyPr/>
                    <a:lstStyle/>
                    <a:p>
                      <a:pPr algn="l" fontAlgn="b"/>
                      <a:r>
                        <a:rPr lang="en-US" sz="700" b="0" i="0" u="none" strike="noStrike">
                          <a:solidFill>
                            <a:srgbClr val="000000"/>
                          </a:solidFill>
                          <a:effectLst/>
                          <a:latin typeface="Calibri"/>
                        </a:rPr>
                        <a:t> </a:t>
                      </a:r>
                    </a:p>
                  </a:txBody>
                  <a:tcPr marL="6984" marR="6984" marT="392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800" b="0" i="0" u="none" strike="noStrike">
                        <a:solidFill>
                          <a:srgbClr val="000000"/>
                        </a:solidFill>
                        <a:effectLst/>
                        <a:latin typeface="Calibri"/>
                      </a:endParaRPr>
                    </a:p>
                  </a:txBody>
                  <a:tcPr marL="6984" marR="6984" marT="392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6984" marR="6984" marT="3929"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700" b="0" i="0" u="none" strike="noStrike">
                        <a:solidFill>
                          <a:srgbClr val="000000"/>
                        </a:solidFill>
                        <a:effectLst/>
                        <a:latin typeface="Calibri"/>
                      </a:endParaRPr>
                    </a:p>
                  </a:txBody>
                  <a:tcPr marL="6984" marR="6984" marT="3929"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700" b="0" i="0" u="none" strike="noStrike">
                        <a:solidFill>
                          <a:srgbClr val="000000"/>
                        </a:solidFill>
                        <a:effectLst/>
                        <a:latin typeface="Calibri"/>
                      </a:endParaRPr>
                    </a:p>
                  </a:txBody>
                  <a:tcPr marL="6984" marR="6984" marT="3929" marB="0" anchor="b">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36"/>
                  </a:ext>
                </a:extLst>
              </a:tr>
              <a:tr h="130335">
                <a:tc>
                  <a:txBody>
                    <a:bodyPr/>
                    <a:lstStyle/>
                    <a:p>
                      <a:pPr algn="l" fontAlgn="b"/>
                      <a:r>
                        <a:rPr lang="en-US" sz="700" b="0" i="0" u="none" strike="noStrike">
                          <a:solidFill>
                            <a:srgbClr val="000000"/>
                          </a:solidFill>
                          <a:effectLst/>
                          <a:latin typeface="Calibri"/>
                        </a:rPr>
                        <a:t>Ending WIP EUP</a:t>
                      </a:r>
                    </a:p>
                  </a:txBody>
                  <a:tcPr marL="6984" marR="6984" marT="392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6984" marR="6984" marT="3929" marB="0" anchor="b">
                    <a:lnL>
                      <a:noFill/>
                    </a:lnL>
                    <a:lnR>
                      <a:noFill/>
                    </a:lnR>
                    <a:lnT>
                      <a:noFill/>
                    </a:lnT>
                    <a:lnB>
                      <a:noFill/>
                    </a:lnB>
                  </a:tcPr>
                </a:tc>
                <a:tc>
                  <a:txBody>
                    <a:bodyPr/>
                    <a:lstStyle/>
                    <a:p>
                      <a:pPr algn="l" fontAlgn="b"/>
                      <a:r>
                        <a:rPr lang="en-US" sz="700" b="0" i="0" u="none" strike="noStrike">
                          <a:solidFill>
                            <a:srgbClr val="000000"/>
                          </a:solidFill>
                          <a:effectLst/>
                          <a:latin typeface="Calibri"/>
                        </a:rPr>
                        <a:t> </a:t>
                      </a:r>
                    </a:p>
                  </a:txBody>
                  <a:tcPr marL="6984" marR="6984" marT="39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6984" marR="6984" marT="392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700" b="0" i="0" u="none" strike="noStrike" dirty="0">
                          <a:solidFill>
                            <a:srgbClr val="000000"/>
                          </a:solidFill>
                          <a:effectLst/>
                          <a:latin typeface="Calibri"/>
                        </a:rPr>
                        <a:t>                  40,000 </a:t>
                      </a:r>
                    </a:p>
                  </a:txBody>
                  <a:tcPr marL="6984" marR="6984" marT="3929" marB="0" anchor="b">
                    <a:lnL>
                      <a:noFill/>
                    </a:lnL>
                    <a:lnR>
                      <a:noFill/>
                    </a:lnR>
                    <a:lnT>
                      <a:noFill/>
                    </a:lnT>
                    <a:lnB>
                      <a:noFill/>
                    </a:lnB>
                    <a:solidFill>
                      <a:schemeClr val="accent5">
                        <a:lumMod val="40000"/>
                        <a:lumOff val="60000"/>
                      </a:schemeClr>
                    </a:solidFill>
                  </a:tcPr>
                </a:tc>
                <a:tc>
                  <a:txBody>
                    <a:bodyPr/>
                    <a:lstStyle/>
                    <a:p>
                      <a:pPr algn="l" fontAlgn="b"/>
                      <a:r>
                        <a:rPr lang="en-US" sz="700" b="0" i="0" u="none" strike="noStrike" dirty="0">
                          <a:solidFill>
                            <a:srgbClr val="000000"/>
                          </a:solidFill>
                          <a:effectLst/>
                          <a:latin typeface="Calibri"/>
                        </a:rPr>
                        <a:t>                  20,000 </a:t>
                      </a:r>
                    </a:p>
                  </a:txBody>
                  <a:tcPr marL="6984" marR="6984" marT="3929" marB="0" anchor="b">
                    <a:lnL>
                      <a:noFill/>
                    </a:lnL>
                    <a:lnR>
                      <a:noFill/>
                    </a:lnR>
                    <a:lnT>
                      <a:noFill/>
                    </a:lnT>
                    <a:lnB>
                      <a:noFill/>
                    </a:lnB>
                    <a:solidFill>
                      <a:schemeClr val="accent6">
                        <a:lumMod val="40000"/>
                        <a:lumOff val="60000"/>
                      </a:schemeClr>
                    </a:solidFill>
                  </a:tcPr>
                </a:tc>
                <a:tc>
                  <a:txBody>
                    <a:bodyPr/>
                    <a:lstStyle/>
                    <a:p>
                      <a:pPr algn="l" fontAlgn="b"/>
                      <a:r>
                        <a:rPr lang="en-US" sz="700" b="0" i="0" u="none" strike="noStrike" dirty="0">
                          <a:solidFill>
                            <a:srgbClr val="000000"/>
                          </a:solidFill>
                          <a:effectLst/>
                          <a:latin typeface="Calibri"/>
                        </a:rPr>
                        <a:t>                  20,000 </a:t>
                      </a:r>
                    </a:p>
                  </a:txBody>
                  <a:tcPr marL="6984" marR="6984" marT="3929" marB="0" anchor="b">
                    <a:lnL>
                      <a:noFill/>
                    </a:lnL>
                    <a:lnR>
                      <a:noFill/>
                    </a:lnR>
                    <a:lnT>
                      <a:noFill/>
                    </a:lnT>
                    <a:lnB>
                      <a:noFill/>
                    </a:lnB>
                    <a:solidFill>
                      <a:schemeClr val="accent6">
                        <a:lumMod val="40000"/>
                        <a:lumOff val="60000"/>
                      </a:schemeClr>
                    </a:solidFill>
                  </a:tcPr>
                </a:tc>
                <a:extLst>
                  <a:ext uri="{0D108BD9-81ED-4DB2-BD59-A6C34878D82A}">
                    <a16:rowId xmlns:a16="http://schemas.microsoft.com/office/drawing/2014/main" val="10037"/>
                  </a:ext>
                </a:extLst>
              </a:tr>
              <a:tr h="124124">
                <a:tc>
                  <a:txBody>
                    <a:bodyPr/>
                    <a:lstStyle/>
                    <a:p>
                      <a:pPr algn="l" fontAlgn="b"/>
                      <a:r>
                        <a:rPr lang="en-US" sz="700" b="0" i="0" u="none" strike="noStrike">
                          <a:solidFill>
                            <a:srgbClr val="000000"/>
                          </a:solidFill>
                          <a:effectLst/>
                          <a:latin typeface="Calibri"/>
                        </a:rPr>
                        <a:t> </a:t>
                      </a:r>
                    </a:p>
                  </a:txBody>
                  <a:tcPr marL="6984" marR="6984" marT="392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6984" marR="6984" marT="3929" marB="0" anchor="b">
                    <a:lnL>
                      <a:noFill/>
                    </a:lnL>
                    <a:lnR>
                      <a:noFill/>
                    </a:lnR>
                    <a:lnT>
                      <a:noFill/>
                    </a:lnT>
                    <a:lnB>
                      <a:noFill/>
                    </a:lnB>
                  </a:tcPr>
                </a:tc>
                <a:tc>
                  <a:txBody>
                    <a:bodyPr/>
                    <a:lstStyle/>
                    <a:p>
                      <a:pPr algn="l" fontAlgn="b"/>
                      <a:r>
                        <a:rPr lang="en-US" sz="700" b="0" i="0" u="none" strike="noStrike">
                          <a:solidFill>
                            <a:srgbClr val="000000"/>
                          </a:solidFill>
                          <a:effectLst/>
                          <a:latin typeface="Calibri"/>
                        </a:rPr>
                        <a:t> </a:t>
                      </a:r>
                    </a:p>
                  </a:txBody>
                  <a:tcPr marL="6984" marR="6984" marT="39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000000"/>
                        </a:solidFill>
                        <a:effectLst/>
                        <a:latin typeface="Calibri"/>
                      </a:endParaRPr>
                    </a:p>
                  </a:txBody>
                  <a:tcPr marL="6984" marR="6984" marT="392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700" b="0" i="0" u="none" strike="noStrike">
                          <a:solidFill>
                            <a:srgbClr val="000000"/>
                          </a:solidFill>
                          <a:effectLst/>
                          <a:latin typeface="Calibri"/>
                        </a:rPr>
                        <a:t> x </a:t>
                      </a:r>
                    </a:p>
                  </a:txBody>
                  <a:tcPr marL="6984" marR="6984" marT="3929" marB="0" anchor="b">
                    <a:lnL>
                      <a:noFill/>
                    </a:lnL>
                    <a:lnR>
                      <a:noFill/>
                    </a:lnR>
                    <a:lnT>
                      <a:noFill/>
                    </a:lnT>
                    <a:lnB>
                      <a:noFill/>
                    </a:lnB>
                  </a:tcPr>
                </a:tc>
                <a:tc>
                  <a:txBody>
                    <a:bodyPr/>
                    <a:lstStyle/>
                    <a:p>
                      <a:pPr algn="ctr" fontAlgn="b"/>
                      <a:r>
                        <a:rPr lang="en-US" sz="700" b="0" i="0" u="none" strike="noStrike" dirty="0">
                          <a:solidFill>
                            <a:srgbClr val="000000"/>
                          </a:solidFill>
                          <a:effectLst/>
                          <a:latin typeface="Calibri"/>
                        </a:rPr>
                        <a:t> x </a:t>
                      </a:r>
                    </a:p>
                  </a:txBody>
                  <a:tcPr marL="6984" marR="6984" marT="3929" marB="0" anchor="b">
                    <a:lnL>
                      <a:noFill/>
                    </a:lnL>
                    <a:lnR>
                      <a:noFill/>
                    </a:lnR>
                    <a:lnT>
                      <a:noFill/>
                    </a:lnT>
                    <a:lnB>
                      <a:noFill/>
                    </a:lnB>
                  </a:tcPr>
                </a:tc>
                <a:tc>
                  <a:txBody>
                    <a:bodyPr/>
                    <a:lstStyle/>
                    <a:p>
                      <a:pPr algn="ctr" fontAlgn="b"/>
                      <a:r>
                        <a:rPr lang="en-US" sz="700" b="0" i="0" u="none" strike="noStrike" dirty="0">
                          <a:solidFill>
                            <a:srgbClr val="000000"/>
                          </a:solidFill>
                          <a:effectLst/>
                          <a:latin typeface="Calibri"/>
                        </a:rPr>
                        <a:t> x </a:t>
                      </a:r>
                    </a:p>
                  </a:txBody>
                  <a:tcPr marL="6984" marR="6984" marT="3929" marB="0" anchor="b">
                    <a:lnL>
                      <a:noFill/>
                    </a:lnL>
                    <a:lnR>
                      <a:noFill/>
                    </a:lnR>
                    <a:lnT>
                      <a:noFill/>
                    </a:lnT>
                    <a:lnB>
                      <a:noFill/>
                    </a:lnB>
                  </a:tcPr>
                </a:tc>
                <a:extLst>
                  <a:ext uri="{0D108BD9-81ED-4DB2-BD59-A6C34878D82A}">
                    <a16:rowId xmlns:a16="http://schemas.microsoft.com/office/drawing/2014/main" val="10038"/>
                  </a:ext>
                </a:extLst>
              </a:tr>
              <a:tr h="155625">
                <a:tc>
                  <a:txBody>
                    <a:bodyPr/>
                    <a:lstStyle/>
                    <a:p>
                      <a:pPr algn="l" fontAlgn="b"/>
                      <a:r>
                        <a:rPr lang="en-US" sz="700" b="0" i="0" u="none" strike="noStrike">
                          <a:solidFill>
                            <a:srgbClr val="000000"/>
                          </a:solidFill>
                          <a:effectLst/>
                          <a:latin typeface="Calibri"/>
                        </a:rPr>
                        <a:t> </a:t>
                      </a:r>
                    </a:p>
                  </a:txBody>
                  <a:tcPr marL="6984" marR="6984" marT="392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6984" marR="6984" marT="3929" marB="0" anchor="b">
                    <a:lnL>
                      <a:noFill/>
                    </a:lnL>
                    <a:lnR>
                      <a:noFill/>
                    </a:lnR>
                    <a:lnT>
                      <a:noFill/>
                    </a:lnT>
                    <a:lnB>
                      <a:noFill/>
                    </a:lnB>
                  </a:tcPr>
                </a:tc>
                <a:tc>
                  <a:txBody>
                    <a:bodyPr/>
                    <a:lstStyle/>
                    <a:p>
                      <a:pPr algn="l" fontAlgn="b"/>
                      <a:r>
                        <a:rPr lang="en-US" sz="700" b="0" i="0" u="none" strike="noStrike">
                          <a:solidFill>
                            <a:srgbClr val="000000"/>
                          </a:solidFill>
                          <a:effectLst/>
                          <a:latin typeface="Calibri"/>
                        </a:rPr>
                        <a:t> </a:t>
                      </a:r>
                    </a:p>
                  </a:txBody>
                  <a:tcPr marL="6984" marR="6984" marT="3929"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500" b="0" i="0" u="none" strike="noStrike">
                          <a:solidFill>
                            <a:srgbClr val="000000"/>
                          </a:solidFill>
                          <a:effectLst/>
                          <a:latin typeface="Calibri"/>
                        </a:rPr>
                        <a:t>Cost per EUP</a:t>
                      </a:r>
                    </a:p>
                  </a:txBody>
                  <a:tcPr marL="6984" marR="6984" marT="392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700" b="0" i="0" u="none" strike="noStrike" dirty="0">
                          <a:solidFill>
                            <a:srgbClr val="000000"/>
                          </a:solidFill>
                          <a:effectLst/>
                          <a:latin typeface="Calibri"/>
                        </a:rPr>
                        <a:t>                      2.30 </a:t>
                      </a:r>
                    </a:p>
                  </a:txBody>
                  <a:tcPr marL="6984" marR="6984" marT="3929" marB="0" anchor="b">
                    <a:lnL>
                      <a:noFill/>
                    </a:lnL>
                    <a:lnR>
                      <a:noFill/>
                    </a:lnR>
                    <a:lnT>
                      <a:noFill/>
                    </a:lnT>
                    <a:lnB w="6350" cap="flat" cmpd="sng" algn="ctr">
                      <a:solidFill>
                        <a:srgbClr val="000000"/>
                      </a:solidFill>
                      <a:prstDash val="solid"/>
                      <a:round/>
                      <a:headEnd type="none" w="med" len="med"/>
                      <a:tailEnd type="none" w="med" len="med"/>
                    </a:lnB>
                    <a:solidFill>
                      <a:srgbClr val="99CCFF"/>
                    </a:solidFill>
                  </a:tcPr>
                </a:tc>
                <a:tc>
                  <a:txBody>
                    <a:bodyPr/>
                    <a:lstStyle/>
                    <a:p>
                      <a:pPr algn="l" fontAlgn="b"/>
                      <a:r>
                        <a:rPr lang="en-US" sz="700" b="0" i="0" u="none" strike="noStrike" dirty="0">
                          <a:solidFill>
                            <a:srgbClr val="000000"/>
                          </a:solidFill>
                          <a:effectLst/>
                          <a:latin typeface="Calibri"/>
                        </a:rPr>
                        <a:t>                      0.90 </a:t>
                      </a:r>
                    </a:p>
                  </a:txBody>
                  <a:tcPr marL="6984" marR="6984" marT="3929" marB="0" anchor="b">
                    <a:lnL>
                      <a:noFill/>
                    </a:lnL>
                    <a:lnR>
                      <a:noFill/>
                    </a:lnR>
                    <a:lnT>
                      <a:noFill/>
                    </a:lnT>
                    <a:lnB w="6350" cap="flat" cmpd="sng" algn="ctr">
                      <a:solidFill>
                        <a:srgbClr val="000000"/>
                      </a:solidFill>
                      <a:prstDash val="solid"/>
                      <a:round/>
                      <a:headEnd type="none" w="med" len="med"/>
                      <a:tailEnd type="none" w="med" len="med"/>
                    </a:lnB>
                    <a:solidFill>
                      <a:srgbClr val="99CCFF"/>
                    </a:solidFill>
                  </a:tcPr>
                </a:tc>
                <a:tc>
                  <a:txBody>
                    <a:bodyPr/>
                    <a:lstStyle/>
                    <a:p>
                      <a:pPr algn="l" fontAlgn="b"/>
                      <a:r>
                        <a:rPr lang="en-US" sz="700" b="0" i="0" u="none" strike="noStrike" dirty="0">
                          <a:solidFill>
                            <a:srgbClr val="000000"/>
                          </a:solidFill>
                          <a:effectLst/>
                          <a:latin typeface="Calibri"/>
                        </a:rPr>
                        <a:t>                      1.80 </a:t>
                      </a:r>
                    </a:p>
                  </a:txBody>
                  <a:tcPr marL="6984" marR="6984" marT="3929" marB="0" anchor="b">
                    <a:lnL>
                      <a:noFill/>
                    </a:lnL>
                    <a:lnR>
                      <a:noFill/>
                    </a:lnR>
                    <a:lnT>
                      <a:noFill/>
                    </a:lnT>
                    <a:lnB w="6350" cap="flat" cmpd="sng" algn="ctr">
                      <a:solidFill>
                        <a:srgbClr val="000000"/>
                      </a:solidFill>
                      <a:prstDash val="solid"/>
                      <a:round/>
                      <a:headEnd type="none" w="med" len="med"/>
                      <a:tailEnd type="none" w="med" len="med"/>
                    </a:lnB>
                    <a:solidFill>
                      <a:srgbClr val="99CCFF"/>
                    </a:solidFill>
                  </a:tcPr>
                </a:tc>
                <a:extLst>
                  <a:ext uri="{0D108BD9-81ED-4DB2-BD59-A6C34878D82A}">
                    <a16:rowId xmlns:a16="http://schemas.microsoft.com/office/drawing/2014/main" val="10039"/>
                  </a:ext>
                </a:extLst>
              </a:tr>
              <a:tr h="124124">
                <a:tc gridSpan="2">
                  <a:txBody>
                    <a:bodyPr/>
                    <a:lstStyle/>
                    <a:p>
                      <a:pPr algn="l" fontAlgn="b"/>
                      <a:r>
                        <a:rPr lang="en-US" sz="700" b="0" i="0" u="none" strike="noStrike">
                          <a:solidFill>
                            <a:srgbClr val="000000"/>
                          </a:solidFill>
                          <a:effectLst/>
                          <a:latin typeface="Calibri"/>
                        </a:rPr>
                        <a:t>Total Costs Ending WIP</a:t>
                      </a:r>
                    </a:p>
                  </a:txBody>
                  <a:tcPr marL="6984" marR="6984" marT="3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algn="l" fontAlgn="b"/>
                      <a:r>
                        <a:rPr lang="en-US" sz="700" b="0" i="0" u="none" strike="noStrike" dirty="0">
                          <a:solidFill>
                            <a:srgbClr val="000000"/>
                          </a:solidFill>
                          <a:effectLst/>
                          <a:latin typeface="Calibri"/>
                        </a:rPr>
                        <a:t>                146,000 </a:t>
                      </a:r>
                    </a:p>
                  </a:txBody>
                  <a:tcPr marL="6984" marR="6984" marT="3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Calibri"/>
                        </a:rPr>
                        <a:t>=</a:t>
                      </a:r>
                    </a:p>
                  </a:txBody>
                  <a:tcPr marL="6984" marR="6984" marT="392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700" b="0" i="0" u="none" strike="noStrike">
                          <a:solidFill>
                            <a:srgbClr val="000000"/>
                          </a:solidFill>
                          <a:effectLst/>
                          <a:latin typeface="Calibri"/>
                        </a:rPr>
                        <a:t>                  92,000 </a:t>
                      </a:r>
                    </a:p>
                  </a:txBody>
                  <a:tcPr marL="6984" marR="6984" marT="3929"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700" b="0" i="0" u="none" strike="noStrike" dirty="0">
                          <a:solidFill>
                            <a:srgbClr val="000000"/>
                          </a:solidFill>
                          <a:effectLst/>
                          <a:latin typeface="Calibri"/>
                        </a:rPr>
                        <a:t>                  18,000 </a:t>
                      </a:r>
                    </a:p>
                  </a:txBody>
                  <a:tcPr marL="6984" marR="6984" marT="3929"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700" b="0" i="0" u="none" strike="noStrike" dirty="0">
                          <a:solidFill>
                            <a:srgbClr val="000000"/>
                          </a:solidFill>
                          <a:effectLst/>
                          <a:latin typeface="Calibri"/>
                        </a:rPr>
                        <a:t>                  36,000 </a:t>
                      </a:r>
                    </a:p>
                  </a:txBody>
                  <a:tcPr marL="6984" marR="6984" marT="3929"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40"/>
                  </a:ext>
                </a:extLst>
              </a:tr>
              <a:tr h="181382">
                <a:tc gridSpan="2">
                  <a:txBody>
                    <a:bodyPr/>
                    <a:lstStyle/>
                    <a:p>
                      <a:pPr algn="l" fontAlgn="b"/>
                      <a:r>
                        <a:rPr lang="en-US" sz="700" b="0" i="0" u="none" strike="noStrike">
                          <a:solidFill>
                            <a:srgbClr val="000000"/>
                          </a:solidFill>
                          <a:effectLst/>
                          <a:latin typeface="Calibri"/>
                        </a:rPr>
                        <a:t>Total costs accounted for</a:t>
                      </a:r>
                    </a:p>
                  </a:txBody>
                  <a:tcPr marL="6984" marR="6984" marT="3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r>
                        <a:rPr lang="en-US" sz="700" b="0" i="0" u="none" strike="noStrike" dirty="0">
                          <a:solidFill>
                            <a:srgbClr val="000000"/>
                          </a:solidFill>
                          <a:effectLst/>
                          <a:latin typeface="Calibri"/>
                        </a:rPr>
                        <a:t>            1,996,000 </a:t>
                      </a:r>
                    </a:p>
                  </a:txBody>
                  <a:tcPr marL="6984" marR="6984" marT="3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75000"/>
                      </a:schemeClr>
                    </a:solidFill>
                  </a:tcPr>
                </a:tc>
                <a:tc>
                  <a:txBody>
                    <a:bodyPr/>
                    <a:lstStyle/>
                    <a:p>
                      <a:pPr algn="ctr" fontAlgn="b"/>
                      <a:endParaRPr lang="en-US" sz="800" b="0" i="0" u="none" strike="noStrike">
                        <a:solidFill>
                          <a:srgbClr val="000000"/>
                        </a:solidFill>
                        <a:effectLst/>
                        <a:latin typeface="Calibri"/>
                      </a:endParaRPr>
                    </a:p>
                  </a:txBody>
                  <a:tcPr marL="6984" marR="6984" marT="392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6984" marR="6984" marT="3929"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700" b="0" i="0" u="none" strike="noStrike">
                        <a:solidFill>
                          <a:srgbClr val="000000"/>
                        </a:solidFill>
                        <a:effectLst/>
                        <a:latin typeface="Calibri"/>
                      </a:endParaRPr>
                    </a:p>
                  </a:txBody>
                  <a:tcPr marL="6984" marR="6984" marT="3929"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700" b="0" i="0" u="none" strike="noStrike" dirty="0">
                        <a:solidFill>
                          <a:srgbClr val="000000"/>
                        </a:solidFill>
                        <a:effectLst/>
                        <a:latin typeface="Calibri"/>
                      </a:endParaRPr>
                    </a:p>
                  </a:txBody>
                  <a:tcPr marL="6984" marR="6984" marT="3929" marB="0" anchor="b">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41"/>
                  </a:ext>
                </a:extLst>
              </a:tr>
            </a:tbl>
          </a:graphicData>
        </a:graphic>
      </p:graphicFrame>
    </p:spTree>
    <p:extLst>
      <p:ext uri="{BB962C8B-B14F-4D97-AF65-F5344CB8AC3E}">
        <p14:creationId xmlns:p14="http://schemas.microsoft.com/office/powerpoint/2010/main" val="5430386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77440" y="822960"/>
            <a:ext cx="4572000" cy="6124754"/>
          </a:xfrm>
          <a:prstGeom prst="rect">
            <a:avLst/>
          </a:prstGeom>
        </p:spPr>
        <p:txBody>
          <a:bodyPr>
            <a:spAutoFit/>
          </a:bodyPr>
          <a:lstStyle/>
          <a:p>
            <a:pPr algn="just"/>
            <a:r>
              <a:rPr lang="en-US" sz="1400" b="1" dirty="0"/>
              <a:t>Equivalent Units of Production </a:t>
            </a:r>
          </a:p>
          <a:p>
            <a:pPr algn="just"/>
            <a:r>
              <a:rPr lang="en-US" sz="1400" dirty="0"/>
              <a:t>After materials, labor, and overhead costs have been accumulated in a department, the department’s output must be determined so that unit product costs can be computed. </a:t>
            </a:r>
            <a:endParaRPr lang="en-US" sz="1400" dirty="0" smtClean="0"/>
          </a:p>
          <a:p>
            <a:pPr algn="just"/>
            <a:endParaRPr lang="en-US" sz="1400" dirty="0"/>
          </a:p>
          <a:p>
            <a:pPr algn="just"/>
            <a:r>
              <a:rPr lang="en-US" sz="1400" dirty="0"/>
              <a:t>The difficulty is that a department usually has some partially completed units in its ending inventory. If they were completed, they would have been transferred out.  It does not seem reasonable to count these partially completed units as equivalent to fully completed units when counting the department’s output. Therefore, these partially completed units are translated into an equivalent number of fully completed units. In process costing, this translation is done using the following formula</a:t>
            </a:r>
            <a:r>
              <a:rPr lang="en-US" sz="1400" dirty="0" smtClean="0"/>
              <a:t>:</a:t>
            </a:r>
          </a:p>
          <a:p>
            <a:pPr algn="just"/>
            <a:endParaRPr lang="en-US" sz="1400" dirty="0"/>
          </a:p>
          <a:p>
            <a:pPr algn="just"/>
            <a:r>
              <a:rPr lang="en-US" sz="1400" dirty="0"/>
              <a:t> </a:t>
            </a:r>
          </a:p>
          <a:p>
            <a:pPr algn="just"/>
            <a:r>
              <a:rPr lang="en-US" sz="1400" dirty="0"/>
              <a:t>As the formula states, equivalent units is the product of the number of partially completed units and the percentage completion of those units with respect to the processing in the department. Roughly speaking, the equivalent units is the number of complete units that could have been obtained from the materials and effort that went into the partially complete units</a:t>
            </a:r>
            <a:r>
              <a:rPr lang="en-US" sz="1400" dirty="0" smtClean="0"/>
              <a:t>.</a:t>
            </a:r>
          </a:p>
          <a:p>
            <a:pPr algn="just"/>
            <a:endParaRPr lang="en-US" sz="1400" dirty="0"/>
          </a:p>
          <a:p>
            <a:pPr algn="just"/>
            <a:r>
              <a:rPr lang="en-US" sz="1400" dirty="0"/>
              <a:t>Equivalent units of production for a period can be computed in different ways.  We are using the weighted-average method. </a:t>
            </a:r>
          </a:p>
        </p:txBody>
      </p:sp>
      <p:pic>
        <p:nvPicPr>
          <p:cNvPr id="3" name="Picture 2"/>
          <p:cNvPicPr>
            <a:picLocks noChangeAspect="1"/>
          </p:cNvPicPr>
          <p:nvPr/>
        </p:nvPicPr>
        <p:blipFill>
          <a:blip r:embed="rId2"/>
          <a:stretch>
            <a:fillRect/>
          </a:stretch>
        </p:blipFill>
        <p:spPr>
          <a:xfrm>
            <a:off x="2185209" y="4114800"/>
            <a:ext cx="4773582" cy="140220"/>
          </a:xfrm>
          <a:prstGeom prst="rect">
            <a:avLst/>
          </a:prstGeom>
        </p:spPr>
      </p:pic>
    </p:spTree>
    <p:extLst>
      <p:ext uri="{BB962C8B-B14F-4D97-AF65-F5344CB8AC3E}">
        <p14:creationId xmlns:p14="http://schemas.microsoft.com/office/powerpoint/2010/main" val="21370886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228601"/>
            <a:ext cx="8534400" cy="2585323"/>
          </a:xfrm>
          <a:prstGeom prst="rect">
            <a:avLst/>
          </a:prstGeom>
        </p:spPr>
        <p:txBody>
          <a:bodyPr wrap="square">
            <a:spAutoFit/>
          </a:bodyPr>
          <a:lstStyle/>
          <a:p>
            <a:r>
              <a:rPr lang="en-US" b="1" dirty="0"/>
              <a:t>PROCESS COST FLOWS AND COSTING UNITS </a:t>
            </a:r>
            <a:endParaRPr lang="en-US" dirty="0"/>
          </a:p>
          <a:p>
            <a:pPr algn="just"/>
            <a:r>
              <a:rPr lang="en-US" dirty="0" err="1"/>
              <a:t>Luxguard</a:t>
            </a:r>
            <a:r>
              <a:rPr lang="en-US" dirty="0"/>
              <a:t> Home Paint Company produces exterior latex paint, which it sells in one-gallon containers. The company has two processing departments—Base Fab and Finishing. White paint, which is used as a base for all the company's paints, is mixed from raw ingredients in the Base Fab Department. Pigments are then added to the basic white paint, the pigmented paint is squirted under pressure into one-gallon containers, and the containers are labeled and packed for shipping in the Finishing Department. </a:t>
            </a:r>
          </a:p>
        </p:txBody>
      </p:sp>
      <p:sp>
        <p:nvSpPr>
          <p:cNvPr id="5" name="Rectangle 4"/>
          <p:cNvSpPr/>
          <p:nvPr/>
        </p:nvSpPr>
        <p:spPr>
          <a:xfrm>
            <a:off x="609600" y="2971800"/>
            <a:ext cx="8026400" cy="2308324"/>
          </a:xfrm>
          <a:prstGeom prst="rect">
            <a:avLst/>
          </a:prstGeom>
        </p:spPr>
        <p:txBody>
          <a:bodyPr wrap="square">
            <a:spAutoFit/>
          </a:bodyPr>
          <a:lstStyle/>
          <a:p>
            <a:pPr lvl="0"/>
            <a:r>
              <a:rPr lang="en-US" dirty="0" smtClean="0"/>
              <a:t>Requirements</a:t>
            </a:r>
          </a:p>
          <a:p>
            <a:pPr marL="342900" lvl="0" indent="-342900">
              <a:buAutoNum type="arabicPeriod"/>
            </a:pPr>
            <a:endParaRPr lang="en-US" dirty="0"/>
          </a:p>
          <a:p>
            <a:pPr marL="342900" lvl="0" indent="-342900">
              <a:buAutoNum type="arabicPeriod"/>
            </a:pPr>
            <a:r>
              <a:rPr lang="en-US" dirty="0" smtClean="0"/>
              <a:t>Determine </a:t>
            </a:r>
            <a:r>
              <a:rPr lang="en-US" dirty="0"/>
              <a:t>the cost of ending work in process inventories and of units transferred out of the Base Fab Department in April. The following additional information is available regarding production in the Base Fab Department during </a:t>
            </a:r>
            <a:r>
              <a:rPr lang="en-US" dirty="0" smtClean="0"/>
              <a:t>April</a:t>
            </a:r>
          </a:p>
          <a:p>
            <a:pPr marL="342900" lvl="0" indent="-342900">
              <a:buAutoNum type="arabicPeriod"/>
            </a:pPr>
            <a:endParaRPr lang="en-US" dirty="0"/>
          </a:p>
          <a:p>
            <a:pPr lvl="0"/>
            <a:r>
              <a:rPr lang="en-US" dirty="0" smtClean="0"/>
              <a:t>2.  Prepare </a:t>
            </a:r>
            <a:r>
              <a:rPr lang="en-US" dirty="0"/>
              <a:t>a cost reconciliation report for April.</a:t>
            </a:r>
          </a:p>
        </p:txBody>
      </p:sp>
    </p:spTree>
    <p:extLst>
      <p:ext uri="{BB962C8B-B14F-4D97-AF65-F5344CB8AC3E}">
        <p14:creationId xmlns:p14="http://schemas.microsoft.com/office/powerpoint/2010/main" val="42808518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70125" y="1671638"/>
            <a:ext cx="4602163" cy="3513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293399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08373"/>
            <a:ext cx="8305800" cy="582228"/>
          </a:xfrm>
        </p:spPr>
        <p:txBody>
          <a:bodyPr>
            <a:normAutofit fontScale="90000"/>
          </a:bodyPr>
          <a:lstStyle/>
          <a:p>
            <a:r>
              <a:rPr lang="en-US" dirty="0" smtClean="0"/>
              <a:t>PROCESSING </a:t>
            </a:r>
            <a:r>
              <a:rPr lang="en-US" dirty="0"/>
              <a:t>S</a:t>
            </a:r>
            <a:r>
              <a:rPr lang="en-US" dirty="0" smtClean="0"/>
              <a:t>TAGES</a:t>
            </a:r>
            <a:endParaRPr lang="en-US" dirty="0"/>
          </a:p>
        </p:txBody>
      </p:sp>
      <p:sp>
        <p:nvSpPr>
          <p:cNvPr id="3" name="Content Placeholder 2"/>
          <p:cNvSpPr>
            <a:spLocks noGrp="1"/>
          </p:cNvSpPr>
          <p:nvPr>
            <p:ph idx="1"/>
          </p:nvPr>
        </p:nvSpPr>
        <p:spPr>
          <a:xfrm>
            <a:off x="533400" y="1371600"/>
            <a:ext cx="8153400" cy="4754564"/>
          </a:xfrm>
        </p:spPr>
        <p:txBody>
          <a:bodyPr>
            <a:normAutofit/>
          </a:bodyPr>
          <a:lstStyle/>
          <a:p>
            <a:r>
              <a:rPr lang="en-US" sz="2400" dirty="0" smtClean="0"/>
              <a:t>There are four processing stages during a month</a:t>
            </a:r>
          </a:p>
          <a:p>
            <a:r>
              <a:rPr lang="en-US" sz="2400" dirty="0" smtClean="0"/>
              <a:t>Beginning WIP Units (units begun but not finished)</a:t>
            </a:r>
          </a:p>
          <a:p>
            <a:r>
              <a:rPr lang="en-US" sz="2400" dirty="0" smtClean="0"/>
              <a:t>Units added during the month</a:t>
            </a:r>
          </a:p>
          <a:p>
            <a:pPr lvl="1"/>
            <a:r>
              <a:rPr lang="en-US" sz="2000" dirty="0"/>
              <a:t>Both of these comprise total units in the Department </a:t>
            </a:r>
            <a:r>
              <a:rPr lang="en-US" sz="2000" dirty="0" smtClean="0"/>
              <a:t>during the month.  At month end, these units either are </a:t>
            </a:r>
          </a:p>
          <a:p>
            <a:r>
              <a:rPr lang="en-US" sz="2400" dirty="0" smtClean="0"/>
              <a:t>Units completed and transferred to another department</a:t>
            </a:r>
          </a:p>
          <a:p>
            <a:r>
              <a:rPr lang="en-US" sz="2400" dirty="0" smtClean="0"/>
              <a:t>Ending WIP Units </a:t>
            </a:r>
          </a:p>
          <a:p>
            <a:r>
              <a:rPr lang="en-US" sz="2400" dirty="0" smtClean="0"/>
              <a:t>Both of these totals should agree</a:t>
            </a:r>
            <a:endParaRPr lang="en-US" sz="2400" dirty="0"/>
          </a:p>
          <a:p>
            <a:endParaRPr lang="en-US" dirty="0" smtClean="0"/>
          </a:p>
          <a:p>
            <a:pPr marL="114300" indent="0">
              <a:buNone/>
            </a:pPr>
            <a:r>
              <a:rPr lang="en-US" sz="1800" dirty="0" smtClean="0"/>
              <a:t>		</a:t>
            </a:r>
          </a:p>
        </p:txBody>
      </p:sp>
      <p:graphicFrame>
        <p:nvGraphicFramePr>
          <p:cNvPr id="8" name="Table 7"/>
          <p:cNvGraphicFramePr>
            <a:graphicFrameLocks noGrp="1"/>
          </p:cNvGraphicFramePr>
          <p:nvPr>
            <p:extLst>
              <p:ext uri="{D42A27DB-BD31-4B8C-83A1-F6EECF244321}">
                <p14:modId xmlns:p14="http://schemas.microsoft.com/office/powerpoint/2010/main" val="3563246432"/>
              </p:ext>
            </p:extLst>
          </p:nvPr>
        </p:nvGraphicFramePr>
        <p:xfrm>
          <a:off x="1524000" y="4743450"/>
          <a:ext cx="6400800" cy="1569720"/>
        </p:xfrm>
        <a:graphic>
          <a:graphicData uri="http://schemas.openxmlformats.org/drawingml/2006/table">
            <a:tbl>
              <a:tblPr firstRow="1" bandRow="1">
                <a:tableStyleId>{5C22544A-7EE6-4342-B048-85BDC9FD1C3A}</a:tableStyleId>
              </a:tblPr>
              <a:tblGrid>
                <a:gridCol w="1727200">
                  <a:extLst>
                    <a:ext uri="{9D8B030D-6E8A-4147-A177-3AD203B41FA5}">
                      <a16:colId xmlns:a16="http://schemas.microsoft.com/office/drawing/2014/main" val="20000"/>
                    </a:ext>
                  </a:extLst>
                </a:gridCol>
                <a:gridCol w="304800">
                  <a:extLst>
                    <a:ext uri="{9D8B030D-6E8A-4147-A177-3AD203B41FA5}">
                      <a16:colId xmlns:a16="http://schemas.microsoft.com/office/drawing/2014/main" val="20001"/>
                    </a:ext>
                  </a:extLst>
                </a:gridCol>
                <a:gridCol w="1016000">
                  <a:extLst>
                    <a:ext uri="{9D8B030D-6E8A-4147-A177-3AD203B41FA5}">
                      <a16:colId xmlns:a16="http://schemas.microsoft.com/office/drawing/2014/main" val="20002"/>
                    </a:ext>
                  </a:extLst>
                </a:gridCol>
                <a:gridCol w="304800">
                  <a:extLst>
                    <a:ext uri="{9D8B030D-6E8A-4147-A177-3AD203B41FA5}">
                      <a16:colId xmlns:a16="http://schemas.microsoft.com/office/drawing/2014/main" val="20003"/>
                    </a:ext>
                  </a:extLst>
                </a:gridCol>
                <a:gridCol w="1930400">
                  <a:extLst>
                    <a:ext uri="{9D8B030D-6E8A-4147-A177-3AD203B41FA5}">
                      <a16:colId xmlns:a16="http://schemas.microsoft.com/office/drawing/2014/main" val="20004"/>
                    </a:ext>
                  </a:extLst>
                </a:gridCol>
                <a:gridCol w="1117600">
                  <a:extLst>
                    <a:ext uri="{9D8B030D-6E8A-4147-A177-3AD203B41FA5}">
                      <a16:colId xmlns:a16="http://schemas.microsoft.com/office/drawing/2014/main" val="20005"/>
                    </a:ext>
                  </a:extLst>
                </a:gridCol>
              </a:tblGrid>
              <a:tr h="392430">
                <a:tc>
                  <a:txBody>
                    <a:bodyPr/>
                    <a:lstStyle/>
                    <a:p>
                      <a:endParaRPr lang="en-US" sz="1400" dirty="0"/>
                    </a:p>
                  </a:txBody>
                  <a:tcPr marL="121920" marR="121920" marT="34290" marB="34290"/>
                </a:tc>
                <a:tc>
                  <a:txBody>
                    <a:bodyPr/>
                    <a:lstStyle/>
                    <a:p>
                      <a:endParaRPr lang="en-US" sz="1400"/>
                    </a:p>
                  </a:txBody>
                  <a:tcPr marL="121920" marR="121920" marT="34290" marB="34290"/>
                </a:tc>
                <a:tc>
                  <a:txBody>
                    <a:bodyPr/>
                    <a:lstStyle/>
                    <a:p>
                      <a:endParaRPr lang="en-US" sz="1400"/>
                    </a:p>
                  </a:txBody>
                  <a:tcPr marL="121920" marR="121920" marT="34290" marB="34290"/>
                </a:tc>
                <a:tc>
                  <a:txBody>
                    <a:bodyPr/>
                    <a:lstStyle/>
                    <a:p>
                      <a:endParaRPr lang="en-US" sz="1400"/>
                    </a:p>
                  </a:txBody>
                  <a:tcPr marL="121920" marR="121920" marT="34290" marB="34290"/>
                </a:tc>
                <a:tc>
                  <a:txBody>
                    <a:bodyPr/>
                    <a:lstStyle/>
                    <a:p>
                      <a:endParaRPr lang="en-US" sz="1400"/>
                    </a:p>
                  </a:txBody>
                  <a:tcPr marL="121920" marR="121920" marT="34290" marB="34290"/>
                </a:tc>
                <a:tc>
                  <a:txBody>
                    <a:bodyPr/>
                    <a:lstStyle/>
                    <a:p>
                      <a:endParaRPr lang="en-US" sz="1400" dirty="0"/>
                    </a:p>
                  </a:txBody>
                  <a:tcPr marL="121920" marR="121920" marT="34290" marB="34290"/>
                </a:tc>
                <a:extLst>
                  <a:ext uri="{0D108BD9-81ED-4DB2-BD59-A6C34878D82A}">
                    <a16:rowId xmlns:a16="http://schemas.microsoft.com/office/drawing/2014/main" val="10000"/>
                  </a:ext>
                </a:extLst>
              </a:tr>
              <a:tr h="392430">
                <a:tc>
                  <a:txBody>
                    <a:bodyPr/>
                    <a:lstStyle/>
                    <a:p>
                      <a:r>
                        <a:rPr lang="en-US" sz="1400" dirty="0" smtClean="0"/>
                        <a:t>BWIP</a:t>
                      </a:r>
                      <a:endParaRPr lang="en-US" sz="1400" dirty="0"/>
                    </a:p>
                  </a:txBody>
                  <a:tcPr marL="121920" marR="121920" marT="34290" marB="34290"/>
                </a:tc>
                <a:tc>
                  <a:txBody>
                    <a:bodyPr/>
                    <a:lstStyle/>
                    <a:p>
                      <a:endParaRPr lang="en-US" sz="1400"/>
                    </a:p>
                  </a:txBody>
                  <a:tcPr marL="121920" marR="121920" marT="34290" marB="34290"/>
                </a:tc>
                <a:tc>
                  <a:txBody>
                    <a:bodyPr/>
                    <a:lstStyle/>
                    <a:p>
                      <a:endParaRPr lang="en-US" sz="1400" dirty="0"/>
                    </a:p>
                  </a:txBody>
                  <a:tcPr marL="121920" marR="121920" marT="34290" marB="34290"/>
                </a:tc>
                <a:tc>
                  <a:txBody>
                    <a:bodyPr/>
                    <a:lstStyle/>
                    <a:p>
                      <a:endParaRPr lang="en-US" sz="1400"/>
                    </a:p>
                  </a:txBody>
                  <a:tcPr marL="121920" marR="121920" marT="34290" marB="34290"/>
                </a:tc>
                <a:tc>
                  <a:txBody>
                    <a:bodyPr/>
                    <a:lstStyle/>
                    <a:p>
                      <a:r>
                        <a:rPr lang="en-US" sz="1400" dirty="0" smtClean="0"/>
                        <a:t>Transferred</a:t>
                      </a:r>
                      <a:endParaRPr lang="en-US" sz="1400" dirty="0"/>
                    </a:p>
                  </a:txBody>
                  <a:tcPr marL="121920" marR="121920" marT="34290" marB="34290"/>
                </a:tc>
                <a:tc>
                  <a:txBody>
                    <a:bodyPr/>
                    <a:lstStyle/>
                    <a:p>
                      <a:endParaRPr lang="en-US" sz="1400" dirty="0" smtClean="0"/>
                    </a:p>
                  </a:txBody>
                  <a:tcPr marL="121920" marR="121920" marT="34290" marB="34290"/>
                </a:tc>
                <a:extLst>
                  <a:ext uri="{0D108BD9-81ED-4DB2-BD59-A6C34878D82A}">
                    <a16:rowId xmlns:a16="http://schemas.microsoft.com/office/drawing/2014/main" val="10001"/>
                  </a:ext>
                </a:extLst>
              </a:tr>
              <a:tr h="392430">
                <a:tc>
                  <a:txBody>
                    <a:bodyPr/>
                    <a:lstStyle/>
                    <a:p>
                      <a:r>
                        <a:rPr lang="en-US" sz="1400" dirty="0" smtClean="0"/>
                        <a:t>Added</a:t>
                      </a:r>
                      <a:endParaRPr lang="en-US" sz="1400" dirty="0"/>
                    </a:p>
                  </a:txBody>
                  <a:tcPr marL="121920" marR="121920" marT="34290" marB="34290"/>
                </a:tc>
                <a:tc>
                  <a:txBody>
                    <a:bodyPr/>
                    <a:lstStyle/>
                    <a:p>
                      <a:endParaRPr lang="en-US" sz="1400"/>
                    </a:p>
                  </a:txBody>
                  <a:tcPr marL="121920" marR="121920" marT="34290" marB="34290"/>
                </a:tc>
                <a:tc>
                  <a:txBody>
                    <a:bodyPr/>
                    <a:lstStyle/>
                    <a:p>
                      <a:endParaRPr lang="en-US" sz="1400" u="sng" dirty="0"/>
                    </a:p>
                  </a:txBody>
                  <a:tcPr marL="121920" marR="121920" marT="34290" marB="34290"/>
                </a:tc>
                <a:tc>
                  <a:txBody>
                    <a:bodyPr/>
                    <a:lstStyle/>
                    <a:p>
                      <a:endParaRPr lang="en-US" sz="1400"/>
                    </a:p>
                  </a:txBody>
                  <a:tcPr marL="121920" marR="121920" marT="34290" marB="34290"/>
                </a:tc>
                <a:tc>
                  <a:txBody>
                    <a:bodyPr/>
                    <a:lstStyle/>
                    <a:p>
                      <a:r>
                        <a:rPr lang="en-US" sz="1400" dirty="0" smtClean="0"/>
                        <a:t>EWIP</a:t>
                      </a:r>
                      <a:endParaRPr lang="en-US" sz="1400" dirty="0"/>
                    </a:p>
                  </a:txBody>
                  <a:tcPr marL="121920" marR="121920" marT="34290" marB="34290"/>
                </a:tc>
                <a:tc>
                  <a:txBody>
                    <a:bodyPr/>
                    <a:lstStyle/>
                    <a:p>
                      <a:endParaRPr lang="en-US" sz="1400" u="sng" dirty="0"/>
                    </a:p>
                  </a:txBody>
                  <a:tcPr marL="121920" marR="121920" marT="34290" marB="34290"/>
                </a:tc>
                <a:extLst>
                  <a:ext uri="{0D108BD9-81ED-4DB2-BD59-A6C34878D82A}">
                    <a16:rowId xmlns:a16="http://schemas.microsoft.com/office/drawing/2014/main" val="10002"/>
                  </a:ext>
                </a:extLst>
              </a:tr>
              <a:tr h="392430">
                <a:tc>
                  <a:txBody>
                    <a:bodyPr/>
                    <a:lstStyle/>
                    <a:p>
                      <a:r>
                        <a:rPr lang="en-US" sz="1400" dirty="0" smtClean="0"/>
                        <a:t>Total</a:t>
                      </a:r>
                      <a:endParaRPr lang="en-US" sz="1400" dirty="0"/>
                    </a:p>
                  </a:txBody>
                  <a:tcPr marL="121920" marR="121920" marT="34290" marB="34290"/>
                </a:tc>
                <a:tc>
                  <a:txBody>
                    <a:bodyPr/>
                    <a:lstStyle/>
                    <a:p>
                      <a:endParaRPr lang="en-US" sz="1400"/>
                    </a:p>
                  </a:txBody>
                  <a:tcPr marL="121920" marR="121920" marT="34290" marB="34290"/>
                </a:tc>
                <a:tc>
                  <a:txBody>
                    <a:bodyPr/>
                    <a:lstStyle/>
                    <a:p>
                      <a:endParaRPr lang="en-US" sz="1400" dirty="0"/>
                    </a:p>
                  </a:txBody>
                  <a:tcPr marL="121920" marR="121920" marT="34290" marB="34290"/>
                </a:tc>
                <a:tc>
                  <a:txBody>
                    <a:bodyPr/>
                    <a:lstStyle/>
                    <a:p>
                      <a:endParaRPr lang="en-US" sz="1400"/>
                    </a:p>
                  </a:txBody>
                  <a:tcPr marL="121920" marR="121920" marT="34290" marB="34290"/>
                </a:tc>
                <a:tc>
                  <a:txBody>
                    <a:bodyPr/>
                    <a:lstStyle/>
                    <a:p>
                      <a:r>
                        <a:rPr lang="en-US" sz="1400" dirty="0" smtClean="0"/>
                        <a:t>Total</a:t>
                      </a:r>
                      <a:endParaRPr lang="en-US" sz="1400" dirty="0"/>
                    </a:p>
                  </a:txBody>
                  <a:tcPr marL="121920" marR="121920" marT="34290" marB="34290"/>
                </a:tc>
                <a:tc>
                  <a:txBody>
                    <a:bodyPr/>
                    <a:lstStyle/>
                    <a:p>
                      <a:endParaRPr lang="en-US" sz="1400" dirty="0"/>
                    </a:p>
                  </a:txBody>
                  <a:tcPr marL="121920" marR="121920" marT="34290" marB="34290"/>
                </a:tc>
                <a:extLst>
                  <a:ext uri="{0D108BD9-81ED-4DB2-BD59-A6C34878D82A}">
                    <a16:rowId xmlns:a16="http://schemas.microsoft.com/office/drawing/2014/main" val="10003"/>
                  </a:ext>
                </a:extLst>
              </a:tr>
            </a:tbl>
          </a:graphicData>
        </a:graphic>
      </p:graphicFrame>
      <p:cxnSp>
        <p:nvCxnSpPr>
          <p:cNvPr id="10" name="Straight Arrow Connector 9"/>
          <p:cNvCxnSpPr/>
          <p:nvPr/>
        </p:nvCxnSpPr>
        <p:spPr>
          <a:xfrm flipV="1">
            <a:off x="4267200" y="5314950"/>
            <a:ext cx="609600" cy="6286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4267200" y="5772150"/>
            <a:ext cx="812800" cy="1714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08517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279</TotalTime>
  <Words>4767</Words>
  <Application>Microsoft Office PowerPoint</Application>
  <PresentationFormat>On-screen Show (4:3)</PresentationFormat>
  <Paragraphs>2321</Paragraphs>
  <Slides>57</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57</vt:i4>
      </vt:variant>
    </vt:vector>
  </HeadingPairs>
  <TitlesOfParts>
    <vt:vector size="61" baseType="lpstr">
      <vt:lpstr>Arial</vt:lpstr>
      <vt:lpstr>Calibri</vt:lpstr>
      <vt:lpstr>Times New Roman</vt:lpstr>
      <vt:lpstr>Office Theme</vt:lpstr>
      <vt:lpstr>Process Costing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PROCESSING STAGES</vt:lpstr>
      <vt:lpstr>PROCESSING STAGES</vt:lpstr>
      <vt:lpstr>PROCESSING STAGES</vt:lpstr>
      <vt:lpstr>Find the missing information</vt:lpstr>
      <vt:lpstr>Find the missing information</vt:lpstr>
      <vt:lpstr>Find the missing information</vt:lpstr>
      <vt:lpstr>Find the missing information</vt:lpstr>
      <vt:lpstr>To calculate  Weighted average Equivalent Units of Production,  we use  Transferred out units and Ending WIP units</vt:lpstr>
      <vt:lpstr>To calculate  Weighted average Equivalent Units of Production,  we use  Transferred out units and Ending WIP units</vt:lpstr>
      <vt:lpstr>To calculate  Weighted average Equivalent Units of Production,  we use  Transferred out units and Ending WIP units</vt:lpstr>
      <vt:lpstr>To calculate  Weighted average Equivalent Units of Production,  we use  Transferred out units and Ending WIP units</vt:lpstr>
      <vt:lpstr>To calculate  Weighted average Equivalent Units of Production,  we use  Transferred out units and Ending WIP units</vt:lpstr>
      <vt:lpstr>To calculate  Weighted average Equivalent Units of Production,  we use  Transferred out units and Ending WIP units</vt:lpstr>
      <vt:lpstr>To calculate  Weighted average Equivalent Units of Production,  we use  Transferred out units and Ending WIP units</vt:lpstr>
      <vt:lpstr>To calculate  Weighted average Equivalent Units of Production,  we use  Transferred out units and Ending WIP units</vt:lpstr>
      <vt:lpstr>To calculate  Weighted average Equivalent Units of Production,  we use  Transferred out units and Ending WIP units</vt:lpstr>
      <vt:lpstr>To calculate  Weighted average Equivalent Units of Production,  we use  Transferred out units and Ending WIP units</vt:lpstr>
      <vt:lpstr>To calculate  Weighted average Equivalent Units of Production,  we use  Transferred out units and Ending WIP units</vt:lpstr>
      <vt:lpstr>To calculate  Weighted average Equivalent Units of Production,  we use  Transferred out units and Ending WIP units</vt:lpstr>
      <vt:lpstr>To calculate  Weighted average Equivalent Units of Production,  we use  Transferred out units and Ending WIP units</vt:lpstr>
      <vt:lpstr>To calculate  Weighted average Equivalent Units of Production,  we use  Transferred out units and Ending WIP units</vt:lpstr>
      <vt:lpstr>To Calculate The cost of Equivalent Units of Production, We use Costs from BWIP and those Added during Month Reminder:  We used EWIP and Transferred out units to calculate  Weighted average Equivalent Units of Production</vt:lpstr>
      <vt:lpstr>To Calculate The cost of Equivalent Units of Production, We use Costs from BWIP and those Added during Month Reminder:  We used EWIP and Transferred out units to calculate  Weighted average Equivalent Units of Production</vt:lpstr>
      <vt:lpstr>To Calculate The cost of Equivalent Units of Production, We use Costs from BWIP and those Added during Month Reminder:  We used EWIP and Transferred out units to calculate  Weighted average Equivalent Units of Production</vt:lpstr>
      <vt:lpstr>To Calculate The cost of Equivalent Units of Production, We use Costs from BWIP and those Added during Month Reminder:  We used EWIP and Transferred out units to calculate  Weighted average Equivalent Units of Production</vt:lpstr>
      <vt:lpstr>To Calculate The cost of Equivalent Units of Production, We use Costs from BWIP and those Added during Month Reminder:  We used EWIP and Transferred out units to calculate  Weighted average Equivalent Units of Production</vt:lpstr>
      <vt:lpstr>To Calculate The cost of Equivalent Units of Production, We use Costs from BWIP and those Added during Month Reminder:  We used EWIP and Transferred out units to calculate  Weighted average Equivalent Units of Production</vt:lpstr>
      <vt:lpstr>To Calculate The cost of Equivalent Units of Production, We use Costs from BWIP and those Added during Month Reminder:  We used EWIP and Transferred out units to calculate  Weighted average Equivalent Units of Production</vt:lpstr>
      <vt:lpstr>To Calculate The cost of Equivalent Units of Production, We use Costs from BWIP and those Added during Month Reminder:  We used EWIP and Transferred out units to calculate  Weighted average Equivalent Units of Production</vt:lpstr>
      <vt:lpstr>To Calculate The cost of Equivalent Units of Production, We use Costs from BWIP and those Added during Month Reminder:  We used EWIP and Transferred out units to calculate  Weighted average Equivalent Units of Production </vt:lpstr>
      <vt:lpstr>   Now that we know what each unit costs to produce, we will use this information  to place a value on  transferred units and EWIP Units Which exist at month end  in order to record these amounts in the general ledger </vt:lpstr>
      <vt:lpstr>To Calculate the General Ledger Value per EUP  for Units Transferred out  and EWIP The Total costs of Transferred units and EWIP should equal The total costs of BWIP and added costs (Cost Reconciliation)</vt:lpstr>
      <vt:lpstr>To Calculate the General Ledger Value per EUP  for Units Transferred out  and EWIP The Total costs of Transferred units and EWIP should equal The total costs of BWIP and added costs (Cost Reconciliation)</vt:lpstr>
      <vt:lpstr>To Calculate the General Ledger Value per EUP  for Units Transferred out  and EWIP The Total costs of Transferred units and EWIP should equal The total costs of BWIP and added costs (Cost Reconciliation)</vt:lpstr>
      <vt:lpstr>To Calculate the General Ledger Value per EUP  for Units Transferred out  and EWIP The Total costs of Transferred units and EWIP should equal The total costs of BWIP and added costs (Cost Reconciliation)</vt:lpstr>
      <vt:lpstr>To Calculate the General Ledger Value per EUP  for Units Transferred out  and EWIP The Total costs of Transferred units and EWIP should equal The total costs of BWIP and added costs (Cost Reconciliation)</vt:lpstr>
      <vt:lpstr>To Calculate the General Ledger Value per EUP  for Units Transferred out  and EWIP The Total costs of Transferred units and EWIP should equal The total costs of BWIP and added costs (Cost Reconciliation)</vt:lpstr>
      <vt:lpstr>To Calculate the General Ledger Value per EUP  for Units Transferred out  and EWIP The Total costs of Transferred units and EWIP should equal The total costs of BWIP and added costs (Cost Reconciliation)</vt:lpstr>
      <vt:lpstr>To Calculate the General Ledger Value per EUP  for Units Transferred out  and EWIP The Total costs of Transferred units and EWIP should equal The total costs of BWIP and added costs (Cost Reconciliation)</vt:lpstr>
      <vt:lpstr>To Calculate the General Ledger Value per EUP  for Units Transferred out  and EWIP The Total costs of Transferred units and EWIP should equal The total costs of BWIP and added costs (Cost Reconciliation)</vt:lpstr>
      <vt:lpstr>To Calculate the General Ledger Value per EUP  for Units Transferred out  and EWIP The Total costs of Transferred units and EWIP should equal The total costs of BWIP and added costs (Cost Reconciliation)</vt:lpstr>
      <vt:lpstr>To Calculate the General Ledger Value per EUP  for Units Transferred out  and EWIP The Total costs of Transferred units and EWIP should equal The total costs of BWIP and added costs (Cost Reconciliation)</vt:lpstr>
      <vt:lpstr>To Calculate the General Ledger Value per EUP  for Units Transferred out  and EWIP The Total costs of Transferred units and EWIP should equal The total costs of BWIP and added costs (Cost Reconciliation)</vt:lpstr>
      <vt:lpstr>To Calculate the General Ledger Value per EUP  for Units Transferred out  and EWIP The Total costs of Transferred units and EWIP should equal The total costs of BWIP and added costs (Cost Reconciliation)</vt:lpstr>
      <vt:lpstr>To Calculate the General Ledger Value per EUP  for Units Transferred out  and EWIP The Total costs of Transferred units and EWIP should equal The total costs of BWIP and added costs (Cost Reconciliation)</vt:lpstr>
      <vt:lpstr>To Calculate the General Ledger Value per EUP  for Units Transferred out  and EWIP The Total costs of Transferred units and EWIP should equal The total costs of BWIP and added costs (Cost Reconciliation)</vt:lpstr>
      <vt:lpstr>To Calculate the General Ledger Value per EUP  for Units Transferred out  and EWIP The Total costs of Transferred units and EWIP should equal The total costs of BWIP and added costs (Cost Reconciliation)</vt:lpstr>
      <vt:lpstr>To Calculate the General Ledger Value per EUP  for Units Transferred out  and EWIP The Total costs of Transferred units and EWIP should equal The total costs of BWIP and added costs (Cost Reconciliation)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Prof Chauvin</dc:creator>
  <cp:lastModifiedBy>Prof Chauvin</cp:lastModifiedBy>
  <cp:revision>39</cp:revision>
  <cp:lastPrinted>2015-08-05T15:01:38Z</cp:lastPrinted>
  <dcterms:created xsi:type="dcterms:W3CDTF">2014-05-24T19:33:43Z</dcterms:created>
  <dcterms:modified xsi:type="dcterms:W3CDTF">2016-06-04T19:58:44Z</dcterms:modified>
</cp:coreProperties>
</file>