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5" r:id="rId6"/>
    <p:sldId id="260" r:id="rId7"/>
    <p:sldId id="262" r:id="rId8"/>
    <p:sldId id="266"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2730" y="-8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611B001-49D4-4F01-8D83-BF41171F062B}" type="datetimeFigureOut">
              <a:rPr lang="en-US" smtClean="0"/>
              <a:t>7/28/2016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739A96D-84A1-4197-9BEC-593E8901F18C}"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11B001-49D4-4F01-8D83-BF41171F062B}"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9A96D-84A1-4197-9BEC-593E8901F18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739A96D-84A1-4197-9BEC-593E8901F18C}"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11B001-49D4-4F01-8D83-BF41171F062B}"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611B001-49D4-4F01-8D83-BF41171F062B}"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739A96D-84A1-4197-9BEC-593E8901F18C}"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611B001-49D4-4F01-8D83-BF41171F062B}" type="datetimeFigureOut">
              <a:rPr lang="en-US" smtClean="0"/>
              <a:t>7/28/2016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739A96D-84A1-4197-9BEC-593E8901F18C}"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611B001-49D4-4F01-8D83-BF41171F062B}" type="datetimeFigureOut">
              <a:rPr lang="en-US" smtClean="0"/>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9A96D-84A1-4197-9BEC-593E8901F18C}"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611B001-49D4-4F01-8D83-BF41171F062B}" type="datetimeFigureOut">
              <a:rPr lang="en-US" smtClean="0"/>
              <a:t>7/28/2016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739A96D-84A1-4197-9BEC-593E8901F18C}"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11B001-49D4-4F01-8D83-BF41171F062B}" type="datetimeFigureOut">
              <a:rPr lang="en-US" smtClean="0"/>
              <a:t>7/28/2016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739A96D-84A1-4197-9BEC-593E8901F1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611B001-49D4-4F01-8D83-BF41171F062B}" type="datetimeFigureOut">
              <a:rPr lang="en-US" smtClean="0"/>
              <a:t>7/28/2016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739A96D-84A1-4197-9BEC-593E8901F1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739A96D-84A1-4197-9BEC-593E8901F18C}"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611B001-49D4-4F01-8D83-BF41171F062B}" type="datetimeFigureOut">
              <a:rPr lang="en-US" smtClean="0"/>
              <a:t>7/28/2016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739A96D-84A1-4197-9BEC-593E8901F18C}"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611B001-49D4-4F01-8D83-BF41171F062B}" type="datetimeFigureOut">
              <a:rPr lang="en-US" smtClean="0"/>
              <a:t>7/28/2016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611B001-49D4-4F01-8D83-BF41171F062B}" type="datetimeFigureOut">
              <a:rPr lang="en-US" smtClean="0"/>
              <a:t>7/28/2016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739A96D-84A1-4197-9BEC-593E8901F18C}"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Bonds Payable are long-term liabilities</a:t>
            </a:r>
          </a:p>
          <a:p>
            <a:r>
              <a:rPr lang="en-US" dirty="0" smtClean="0"/>
              <a:t>We will walk through some examples to demonstrate the Accounting issues surrounding bonds</a:t>
            </a:r>
          </a:p>
        </p:txBody>
      </p:sp>
      <p:sp>
        <p:nvSpPr>
          <p:cNvPr id="2" name="Title 1"/>
          <p:cNvSpPr>
            <a:spLocks noGrp="1"/>
          </p:cNvSpPr>
          <p:nvPr>
            <p:ph type="ctrTitle"/>
          </p:nvPr>
        </p:nvSpPr>
        <p:spPr/>
        <p:txBody>
          <a:bodyPr/>
          <a:lstStyle/>
          <a:p>
            <a:r>
              <a:rPr lang="en-US" dirty="0" smtClean="0"/>
              <a:t>Bonds Payable</a:t>
            </a:r>
            <a:br>
              <a:rPr lang="en-US" dirty="0" smtClean="0"/>
            </a:br>
            <a:endParaRPr lang="en-US" dirty="0"/>
          </a:p>
        </p:txBody>
      </p:sp>
    </p:spTree>
    <p:extLst>
      <p:ext uri="{BB962C8B-B14F-4D97-AF65-F5344CB8AC3E}">
        <p14:creationId xmlns:p14="http://schemas.microsoft.com/office/powerpoint/2010/main" val="24464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8724" y="195943"/>
            <a:ext cx="5646737" cy="620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8998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 Specifics</a:t>
            </a:r>
            <a:endParaRPr lang="en-US" dirty="0"/>
          </a:p>
        </p:txBody>
      </p:sp>
      <p:sp>
        <p:nvSpPr>
          <p:cNvPr id="3" name="Content Placeholder 2"/>
          <p:cNvSpPr>
            <a:spLocks noGrp="1"/>
          </p:cNvSpPr>
          <p:nvPr>
            <p:ph sz="quarter" idx="1"/>
          </p:nvPr>
        </p:nvSpPr>
        <p:spPr/>
        <p:txBody>
          <a:bodyPr/>
          <a:lstStyle/>
          <a:p>
            <a:r>
              <a:rPr lang="en-US" dirty="0" smtClean="0">
                <a:latin typeface="Calibri" panose="020F0502020204030204" pitchFamily="34" charset="0"/>
              </a:rPr>
              <a:t>Companies obtain financing for large projects through the sale of bonds.  The sale of bonds do not affect corporate ownership percentages.</a:t>
            </a:r>
          </a:p>
          <a:p>
            <a:r>
              <a:rPr lang="en-US" dirty="0" smtClean="0">
                <a:latin typeface="Calibri" panose="020F0502020204030204" pitchFamily="34" charset="0"/>
              </a:rPr>
              <a:t>Bonds are an attractive purchase because the interest paid on a bond is tax free and paid twice a year.  </a:t>
            </a:r>
          </a:p>
          <a:p>
            <a:r>
              <a:rPr lang="en-US" dirty="0" smtClean="0">
                <a:latin typeface="Calibri" panose="020F0502020204030204" pitchFamily="34" charset="0"/>
              </a:rPr>
              <a:t>Bonds carry a par or face value.  The bond issuer agrees to pay back the face value of the bond at maturity.  </a:t>
            </a:r>
          </a:p>
          <a:p>
            <a:r>
              <a:rPr lang="en-US" dirty="0" smtClean="0">
                <a:latin typeface="Calibri" panose="020F0502020204030204" pitchFamily="34" charset="0"/>
              </a:rPr>
              <a:t>Additionally, bonds carry an annual, stated rate of interest half of which is paid twice a year to the bond holder</a:t>
            </a:r>
          </a:p>
        </p:txBody>
      </p:sp>
    </p:spTree>
    <p:extLst>
      <p:ext uri="{BB962C8B-B14F-4D97-AF65-F5344CB8AC3E}">
        <p14:creationId xmlns:p14="http://schemas.microsoft.com/office/powerpoint/2010/main" val="2332136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 Specifics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a:latin typeface="Calibri" panose="020F0502020204030204" pitchFamily="34" charset="0"/>
              </a:rPr>
              <a:t>Bonds are traded on the open market </a:t>
            </a:r>
            <a:r>
              <a:rPr lang="en-US" dirty="0" smtClean="0">
                <a:latin typeface="Calibri" panose="020F0502020204030204" pitchFamily="34" charset="0"/>
              </a:rPr>
              <a:t>and, thus, their stated rate of interest may be the same as the market rate but more likely it will be higher than the market or lower than the market.</a:t>
            </a:r>
          </a:p>
          <a:p>
            <a:r>
              <a:rPr lang="en-US" dirty="0" smtClean="0">
                <a:latin typeface="Calibri" panose="020F0502020204030204" pitchFamily="34" charset="0"/>
              </a:rPr>
              <a:t>When the interest rate is the same as the market the bonds sell at par value</a:t>
            </a:r>
          </a:p>
          <a:p>
            <a:r>
              <a:rPr lang="en-US" dirty="0" smtClean="0">
                <a:latin typeface="Calibri" panose="020F0502020204030204" pitchFamily="34" charset="0"/>
              </a:rPr>
              <a:t>When the interest rate is higher than the market, the bonds sell at a premium because the bond rate is more attractive to investors.  If the bond rate is 10% and the market rate is 8%, then investors will gravitate to the bonds.</a:t>
            </a:r>
          </a:p>
          <a:p>
            <a:r>
              <a:rPr lang="en-US" dirty="0" smtClean="0">
                <a:latin typeface="Calibri" panose="020F0502020204030204" pitchFamily="34" charset="0"/>
              </a:rPr>
              <a:t>When the interest rate is lower than the market, the bonds will sell at a discount because the bond rate is less attractive to investors.  If the bond rate is 6% and the market rate is 8%, then investors will purchase but only if they can buy the bond at less than face value. </a:t>
            </a:r>
            <a:endParaRPr lang="en-US" dirty="0">
              <a:latin typeface="Calibri" panose="020F0502020204030204" pitchFamily="34" charset="0"/>
            </a:endParaRPr>
          </a:p>
          <a:p>
            <a:endParaRPr lang="en-US" dirty="0"/>
          </a:p>
        </p:txBody>
      </p:sp>
    </p:spTree>
    <p:extLst>
      <p:ext uri="{BB962C8B-B14F-4D97-AF65-F5344CB8AC3E}">
        <p14:creationId xmlns:p14="http://schemas.microsoft.com/office/powerpoint/2010/main" val="2669752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$800,00, 20yr, 9% Bond issued at par</a:t>
            </a:r>
            <a:endParaRPr lang="en-US"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110196" y="1901825"/>
            <a:ext cx="4887095" cy="382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1120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Issuing Bonds Between Interest Dates</a:t>
            </a:r>
            <a:endParaRPr lang="en-US" dirty="0"/>
          </a:p>
        </p:txBody>
      </p:sp>
      <p:sp>
        <p:nvSpPr>
          <p:cNvPr id="3" name="Content Placeholder 2"/>
          <p:cNvSpPr>
            <a:spLocks noGrp="1"/>
          </p:cNvSpPr>
          <p:nvPr>
            <p:ph sz="quarter" idx="1"/>
          </p:nvPr>
        </p:nvSpPr>
        <p:spPr/>
        <p:txBody>
          <a:bodyPr>
            <a:normAutofit/>
          </a:bodyPr>
          <a:lstStyle/>
          <a:p>
            <a:r>
              <a:rPr lang="en-US" sz="2000" dirty="0" smtClean="0">
                <a:latin typeface="Calibri" panose="020F0502020204030204" pitchFamily="34" charset="0"/>
              </a:rPr>
              <a:t>If bonds are sold after the issue date, the bond purchaser must pay the interest related to the bond in addition to the bond face value.  For example, if 60 days have passed since a $100,00, 9%  bond was issued and $1,500 of interest has been earned, the bondholder pays </a:t>
            </a:r>
          </a:p>
          <a:p>
            <a:endParaRPr lang="en-US" sz="2000" dirty="0">
              <a:latin typeface="Calibri" panose="020F0502020204030204" pitchFamily="34" charset="0"/>
            </a:endParaRPr>
          </a:p>
          <a:p>
            <a:endParaRPr lang="en-US" sz="2000" dirty="0" smtClean="0">
              <a:latin typeface="Calibri" panose="020F0502020204030204" pitchFamily="34" charset="0"/>
            </a:endParaRPr>
          </a:p>
          <a:p>
            <a:r>
              <a:rPr lang="en-US" sz="2000" dirty="0" smtClean="0">
                <a:latin typeface="Calibri" panose="020F0502020204030204" pitchFamily="34" charset="0"/>
              </a:rPr>
              <a:t>When interest is paid on the bond, the JE is </a:t>
            </a:r>
            <a:endParaRPr lang="en-US" sz="2400" dirty="0">
              <a:latin typeface="Calibri" panose="020F0502020204030204" pitchFamily="34" charset="0"/>
            </a:endParaRPr>
          </a:p>
          <a:p>
            <a:pPr marL="0" indent="0">
              <a:buNone/>
            </a:pPr>
            <a:endParaRPr lang="en-US" sz="2000" dirty="0">
              <a:latin typeface="Calibri" panose="020F0502020204030204" pitchFamily="34" charset="0"/>
            </a:endParaRPr>
          </a:p>
          <a:p>
            <a:endParaRPr lang="en-US" sz="2000" dirty="0" smtClean="0">
              <a:latin typeface="Calibri" panose="020F0502020204030204" pitchFamily="34" charset="0"/>
            </a:endParaRPr>
          </a:p>
          <a:p>
            <a:endParaRPr lang="en-US" sz="2000" dirty="0">
              <a:latin typeface="Calibri" panose="020F0502020204030204" pitchFamily="34" charset="0"/>
            </a:endParaRPr>
          </a:p>
          <a:p>
            <a:endParaRPr lang="en-US" sz="2000" dirty="0" smtClean="0">
              <a:latin typeface="Calibri" panose="020F0502020204030204" pitchFamily="34" charset="0"/>
            </a:endParaRPr>
          </a:p>
          <a:p>
            <a:r>
              <a:rPr lang="en-US" sz="2000" dirty="0" smtClean="0">
                <a:latin typeface="Calibri" panose="020F0502020204030204" pitchFamily="34" charset="0"/>
              </a:rPr>
              <a:t>This is done for administrative purposes for the bond issuers to avoid confusion if there are numerous bond purchases on various dates</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5235" y="2819400"/>
            <a:ext cx="3877490" cy="73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7474" y="4343400"/>
            <a:ext cx="3877490" cy="73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307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fontScale="90000"/>
          </a:bodyPr>
          <a:lstStyle/>
          <a:p>
            <a:r>
              <a:rPr lang="en-US" dirty="0" smtClean="0"/>
              <a:t>$</a:t>
            </a:r>
            <a:r>
              <a:rPr lang="en-US" sz="2200" dirty="0" smtClean="0"/>
              <a:t>100,000, 2yr, 12% Bond – Sells at Premium – Market Rate is 10%</a:t>
            </a:r>
            <a:br>
              <a:rPr lang="en-US" sz="2200" dirty="0" smtClean="0"/>
            </a:br>
            <a:r>
              <a:rPr lang="en-US" sz="2200" dirty="0" smtClean="0"/>
              <a:t>Bond is issued at 103.546%</a:t>
            </a:r>
            <a:endParaRPr lang="en-US" sz="2200"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0618" y="990600"/>
            <a:ext cx="6322765" cy="5394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3260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fontScale="90000"/>
          </a:bodyPr>
          <a:lstStyle/>
          <a:p>
            <a:r>
              <a:rPr lang="en-US" dirty="0" smtClean="0"/>
              <a:t>$</a:t>
            </a:r>
            <a:r>
              <a:rPr lang="en-US" sz="2200" dirty="0" smtClean="0"/>
              <a:t>100,000, 2yr, 8% Bond – Sells at Discount – Market Rate is 10%</a:t>
            </a:r>
            <a:br>
              <a:rPr lang="en-US" sz="2200" dirty="0" smtClean="0"/>
            </a:br>
            <a:r>
              <a:rPr lang="en-US" sz="2200" dirty="0" smtClean="0"/>
              <a:t>Bond is issued at 96.454%</a:t>
            </a:r>
            <a:endParaRPr lang="en-US" sz="22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238" y="1066800"/>
            <a:ext cx="6613525"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3976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971097"/>
            <a:ext cx="8778240" cy="481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3633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 Retirement Before Maturity</a:t>
            </a:r>
            <a:endParaRPr lang="en-US" dirty="0"/>
          </a:p>
        </p:txBody>
      </p:sp>
      <p:sp>
        <p:nvSpPr>
          <p:cNvPr id="4" name="Content Placeholder 3"/>
          <p:cNvSpPr>
            <a:spLocks noGrp="1"/>
          </p:cNvSpPr>
          <p:nvPr>
            <p:ph sz="quarter" idx="1"/>
          </p:nvPr>
        </p:nvSpPr>
        <p:spPr/>
        <p:txBody>
          <a:bodyPr/>
          <a:lstStyle/>
          <a:p>
            <a:endParaRPr lang="en-US" dirty="0" smtClean="0">
              <a:latin typeface="Calibri" panose="020F0502020204030204" pitchFamily="34" charset="0"/>
            </a:endParaRPr>
          </a:p>
          <a:p>
            <a:pPr algn="just"/>
            <a:r>
              <a:rPr lang="en-US" dirty="0" smtClean="0">
                <a:latin typeface="Calibri" panose="020F0502020204030204" pitchFamily="34" charset="0"/>
              </a:rPr>
              <a:t>When bonds are sold or otherwise retired before maturity, the carrying value of the bond must be taken into consideration.</a:t>
            </a:r>
          </a:p>
          <a:p>
            <a:pPr algn="just"/>
            <a:r>
              <a:rPr lang="en-US" dirty="0" smtClean="0">
                <a:latin typeface="Calibri" panose="020F0502020204030204" pitchFamily="34" charset="0"/>
              </a:rPr>
              <a:t>The carrying value of the bond is the stated face value of the bond and the general ledger balance in the bond premium or bond discount account added together. </a:t>
            </a:r>
            <a:endParaRPr lang="en-US" dirty="0">
              <a:latin typeface="Calibri" panose="020F0502020204030204" pitchFamily="34" charset="0"/>
            </a:endParaRPr>
          </a:p>
        </p:txBody>
      </p:sp>
    </p:spTree>
    <p:extLst>
      <p:ext uri="{BB962C8B-B14F-4D97-AF65-F5344CB8AC3E}">
        <p14:creationId xmlns:p14="http://schemas.microsoft.com/office/powerpoint/2010/main" val="34792677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133</TotalTime>
  <Words>477</Words>
  <Application>Microsoft Office PowerPoint</Application>
  <PresentationFormat>On-screen Show (4:3)</PresentationFormat>
  <Paragraphs>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Bonds Payable </vt:lpstr>
      <vt:lpstr>Bond Specifics</vt:lpstr>
      <vt:lpstr>Bond Specifics</vt:lpstr>
      <vt:lpstr>$800,00, 20yr, 9% Bond issued at par</vt:lpstr>
      <vt:lpstr>Issuing Bonds Between Interest Dates</vt:lpstr>
      <vt:lpstr>$100,000, 2yr, 12% Bond – Sells at Premium – Market Rate is 10% Bond is issued at 103.546%</vt:lpstr>
      <vt:lpstr>$100,000, 2yr, 8% Bond – Sells at Discount – Market Rate is 10% Bond is issued at 96.454%</vt:lpstr>
      <vt:lpstr>PowerPoint Presentation</vt:lpstr>
      <vt:lpstr>Bond Retirement Before Maturity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Bonds Payable</dc:title>
  <dc:creator>Prof Chauvin</dc:creator>
  <cp:lastModifiedBy>Prof Chauvin</cp:lastModifiedBy>
  <cp:revision>16</cp:revision>
  <dcterms:created xsi:type="dcterms:W3CDTF">2014-10-11T17:34:48Z</dcterms:created>
  <dcterms:modified xsi:type="dcterms:W3CDTF">2016-07-29T00:07:00Z</dcterms:modified>
</cp:coreProperties>
</file>