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E4033-DE33-40D7-A7D0-2F1B0F1BCFB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F5B3241-F1E4-44BF-897F-5173376302B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E4033-DE33-40D7-A7D0-2F1B0F1BCFB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B3241-F1E4-44BF-897F-5173376302B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F5B3241-F1E4-44BF-897F-5173376302B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E4033-DE33-40D7-A7D0-2F1B0F1BCFB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E4033-DE33-40D7-A7D0-2F1B0F1BCFB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F5B3241-F1E4-44BF-897F-5173376302B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E4033-DE33-40D7-A7D0-2F1B0F1BCFB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F5B3241-F1E4-44BF-897F-5173376302B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23E4033-DE33-40D7-A7D0-2F1B0F1BCFB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B3241-F1E4-44BF-897F-5173376302B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E4033-DE33-40D7-A7D0-2F1B0F1BCFB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F5B3241-F1E4-44BF-897F-5173376302B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E4033-DE33-40D7-A7D0-2F1B0F1BCFB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F5B3241-F1E4-44BF-897F-5173376302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E4033-DE33-40D7-A7D0-2F1B0F1BCFB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5B3241-F1E4-44BF-897F-5173376302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F5B3241-F1E4-44BF-897F-5173376302B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E4033-DE33-40D7-A7D0-2F1B0F1BCFB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F5B3241-F1E4-44BF-897F-5173376302B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23E4033-DE33-40D7-A7D0-2F1B0F1BCFB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23E4033-DE33-40D7-A7D0-2F1B0F1BCFB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F5B3241-F1E4-44BF-897F-5173376302B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What steps are required to record the liquidation of a partnership?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Partnership Liquidations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14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These are the steps required to account for a partnership liquidation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>
                <a:latin typeface="Calibri" panose="020F0502020204030204" pitchFamily="34" charset="0"/>
              </a:rPr>
              <a:t>Transfer the current period income or loss to the capital accounts of the partnership in accordance with their revenue sharing agreement.</a:t>
            </a:r>
          </a:p>
          <a:p>
            <a:pPr algn="just"/>
            <a:r>
              <a:rPr lang="en-US" dirty="0" smtClean="0">
                <a:latin typeface="Calibri" panose="020F0502020204030204" pitchFamily="34" charset="0"/>
              </a:rPr>
              <a:t>Record the sale of the </a:t>
            </a:r>
            <a:r>
              <a:rPr lang="en-US" b="1" dirty="0" smtClean="0">
                <a:latin typeface="Calibri" panose="020F0502020204030204" pitchFamily="34" charset="0"/>
              </a:rPr>
              <a:t>noncash assets. </a:t>
            </a:r>
            <a:r>
              <a:rPr lang="en-US" dirty="0">
                <a:latin typeface="Calibri" panose="020F0502020204030204" pitchFamily="34" charset="0"/>
              </a:rPr>
              <a:t>T</a:t>
            </a:r>
            <a:r>
              <a:rPr lang="en-US" dirty="0" smtClean="0">
                <a:latin typeface="Calibri" panose="020F0502020204030204" pitchFamily="34" charset="0"/>
              </a:rPr>
              <a:t>he partnership will no longer need the assets. Any loss or gain is allocated to the partners based on the </a:t>
            </a:r>
            <a:r>
              <a:rPr lang="en-US" b="1" dirty="0" smtClean="0">
                <a:latin typeface="Calibri" panose="020F0502020204030204" pitchFamily="34" charset="0"/>
              </a:rPr>
              <a:t>income and loss sharing agreement. </a:t>
            </a:r>
          </a:p>
          <a:p>
            <a:pPr algn="just"/>
            <a:r>
              <a:rPr lang="en-US" dirty="0" smtClean="0">
                <a:latin typeface="Calibri" panose="020F0502020204030204" pitchFamily="34" charset="0"/>
              </a:rPr>
              <a:t>Pay or settle all of the partnership liabilities</a:t>
            </a:r>
            <a:r>
              <a:rPr lang="en-US" dirty="0" smtClean="0">
                <a:latin typeface="Calibri" panose="020F0502020204030204" pitchFamily="34" charset="0"/>
              </a:rPr>
              <a:t>.</a:t>
            </a:r>
          </a:p>
          <a:p>
            <a:pPr algn="just"/>
            <a:r>
              <a:rPr lang="en-US" sz="2800" b="1" dirty="0">
                <a:latin typeface="Calibri" panose="020F0502020204030204" pitchFamily="34" charset="0"/>
              </a:rPr>
              <a:t>After these steps, </a:t>
            </a:r>
            <a:r>
              <a:rPr lang="en-US" sz="2800" dirty="0">
                <a:latin typeface="Calibri" panose="020F0502020204030204" pitchFamily="34" charset="0"/>
              </a:rPr>
              <a:t>usually there is either 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 lvl="1" algn="just"/>
            <a:r>
              <a:rPr lang="en-US" sz="2300" dirty="0" smtClean="0">
                <a:latin typeface="Calibri" panose="020F0502020204030204" pitchFamily="34" charset="0"/>
              </a:rPr>
              <a:t>no </a:t>
            </a:r>
            <a:r>
              <a:rPr lang="en-US" sz="2300" dirty="0">
                <a:latin typeface="Calibri" panose="020F0502020204030204" pitchFamily="34" charset="0"/>
              </a:rPr>
              <a:t>capital deficiency </a:t>
            </a:r>
            <a:r>
              <a:rPr lang="en-US" sz="2300" dirty="0" smtClean="0">
                <a:latin typeface="Calibri" panose="020F0502020204030204" pitchFamily="34" charset="0"/>
              </a:rPr>
              <a:t>or </a:t>
            </a:r>
          </a:p>
          <a:p>
            <a:pPr lvl="1" algn="just"/>
            <a:r>
              <a:rPr lang="en-US" sz="2300" dirty="0" smtClean="0">
                <a:latin typeface="Calibri" panose="020F0502020204030204" pitchFamily="34" charset="0"/>
              </a:rPr>
              <a:t>a </a:t>
            </a:r>
            <a:r>
              <a:rPr lang="en-US" sz="2300" dirty="0">
                <a:latin typeface="Calibri" panose="020F0502020204030204" pitchFamily="34" charset="0"/>
              </a:rPr>
              <a:t>capital deficiency on behalf of one or more of the </a:t>
            </a:r>
            <a:r>
              <a:rPr lang="en-US" sz="2300" dirty="0" smtClean="0">
                <a:latin typeface="Calibri" panose="020F0502020204030204" pitchFamily="34" charset="0"/>
              </a:rPr>
              <a:t>partners</a:t>
            </a:r>
            <a:endParaRPr lang="en-US" sz="2300" dirty="0">
              <a:latin typeface="Calibri" panose="020F0502020204030204" pitchFamily="34" charset="0"/>
            </a:endParaRPr>
          </a:p>
          <a:p>
            <a:pPr lvl="2" algn="just"/>
            <a:r>
              <a:rPr lang="en-US" sz="2100" dirty="0" smtClean="0">
                <a:latin typeface="Calibri" panose="020F0502020204030204" pitchFamily="34" charset="0"/>
              </a:rPr>
              <a:t>Partner with deficiency pays the deficiency or</a:t>
            </a:r>
          </a:p>
          <a:p>
            <a:pPr lvl="2" algn="just"/>
            <a:r>
              <a:rPr lang="en-US" sz="2100" dirty="0" smtClean="0">
                <a:latin typeface="Calibri" panose="020F0502020204030204" pitchFamily="34" charset="0"/>
              </a:rPr>
              <a:t>Other partners absorb the deficiency</a:t>
            </a:r>
            <a:endParaRPr lang="en-US" sz="2100" dirty="0">
              <a:latin typeface="Calibri" panose="020F0502020204030204" pitchFamily="34" charset="0"/>
            </a:endParaRPr>
          </a:p>
          <a:p>
            <a:pPr algn="just"/>
            <a:r>
              <a:rPr lang="en-US" dirty="0" smtClean="0">
                <a:latin typeface="Calibri" panose="020F0502020204030204" pitchFamily="34" charset="0"/>
              </a:rPr>
              <a:t>Distribute </a:t>
            </a:r>
            <a:r>
              <a:rPr lang="en-US" dirty="0" smtClean="0">
                <a:latin typeface="Calibri" panose="020F0502020204030204" pitchFamily="34" charset="0"/>
              </a:rPr>
              <a:t>remaining cash to partners based on </a:t>
            </a:r>
            <a:r>
              <a:rPr lang="en-US" b="1" dirty="0" smtClean="0">
                <a:latin typeface="Calibri" panose="020F0502020204030204" pitchFamily="34" charset="0"/>
              </a:rPr>
              <a:t>their capital balances. </a:t>
            </a:r>
          </a:p>
        </p:txBody>
      </p:sp>
    </p:spTree>
    <p:extLst>
      <p:ext uri="{BB962C8B-B14F-4D97-AF65-F5344CB8AC3E}">
        <p14:creationId xmlns:p14="http://schemas.microsoft.com/office/powerpoint/2010/main" val="25038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Liquidating the Partnership – No capital deficiency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smtClean="0">
                <a:latin typeface="Calibri" panose="020F0502020204030204" pitchFamily="34" charset="0"/>
              </a:rPr>
              <a:t>The partners share income and losses equally. After updating the partners’ capital accounts for current income/loss, the balance sheet accounts remaining: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The next step is to sell the </a:t>
            </a:r>
            <a:r>
              <a:rPr lang="en-US" sz="2000" b="1" dirty="0" smtClean="0">
                <a:latin typeface="Calibri" panose="020F0502020204030204" pitchFamily="34" charset="0"/>
              </a:rPr>
              <a:t>non-cash assets </a:t>
            </a:r>
            <a:r>
              <a:rPr lang="en-US" sz="2000" dirty="0" smtClean="0">
                <a:latin typeface="Calibri" panose="020F0502020204030204" pitchFamily="34" charset="0"/>
              </a:rPr>
              <a:t>(land). </a:t>
            </a:r>
          </a:p>
          <a:p>
            <a:pPr lvl="1"/>
            <a:r>
              <a:rPr lang="en-US" sz="1400" dirty="0" smtClean="0">
                <a:latin typeface="Calibri" panose="020F0502020204030204" pitchFamily="34" charset="0"/>
              </a:rPr>
              <a:t>If there is a liquidation loss, the JE is:</a:t>
            </a:r>
          </a:p>
          <a:p>
            <a:pPr lvl="1"/>
            <a:endParaRPr lang="en-US" sz="1400" dirty="0" smtClean="0">
              <a:latin typeface="Calibri" panose="020F0502020204030204" pitchFamily="34" charset="0"/>
            </a:endParaRPr>
          </a:p>
          <a:p>
            <a:pPr lvl="1"/>
            <a:endParaRPr lang="en-US" sz="1400" dirty="0" smtClean="0">
              <a:latin typeface="Calibri" panose="020F0502020204030204" pitchFamily="34" charset="0"/>
            </a:endParaRPr>
          </a:p>
          <a:p>
            <a:pPr lvl="1"/>
            <a:endParaRPr lang="en-US" sz="1400" dirty="0">
              <a:latin typeface="Calibri" panose="020F0502020204030204" pitchFamily="34" charset="0"/>
            </a:endParaRPr>
          </a:p>
          <a:p>
            <a:pPr lvl="1"/>
            <a:r>
              <a:rPr lang="en-US" sz="1400" dirty="0" smtClean="0">
                <a:latin typeface="Calibri" panose="020F0502020204030204" pitchFamily="34" charset="0"/>
              </a:rPr>
              <a:t>If there is a liquidation gain, the JE is 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86000"/>
            <a:ext cx="3505200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527" y="4724400"/>
            <a:ext cx="27527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613400"/>
            <a:ext cx="27527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234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Calibri" panose="020F0502020204030204" pitchFamily="34" charset="0"/>
              </a:rPr>
              <a:t>The loss or gain is then allocated using the income/loss sharing agreement.</a:t>
            </a: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>
                <a:latin typeface="Calibri" panose="020F0502020204030204" pitchFamily="34" charset="0"/>
              </a:rPr>
              <a:t>In this example, the p</a:t>
            </a:r>
            <a:r>
              <a:rPr lang="en-US" dirty="0" smtClean="0">
                <a:latin typeface="Calibri" panose="020F0502020204030204" pitchFamily="34" charset="0"/>
              </a:rPr>
              <a:t>artners are </a:t>
            </a:r>
            <a:r>
              <a:rPr lang="en-US" dirty="0" smtClean="0">
                <a:latin typeface="Calibri" panose="020F0502020204030204" pitchFamily="34" charset="0"/>
              </a:rPr>
              <a:t>sharing income/loss equally according </a:t>
            </a:r>
            <a:r>
              <a:rPr lang="en-US" dirty="0" smtClean="0">
                <a:latin typeface="Calibri" panose="020F0502020204030204" pitchFamily="34" charset="0"/>
              </a:rPr>
              <a:t>to </a:t>
            </a:r>
            <a:r>
              <a:rPr lang="en-US" dirty="0" smtClean="0">
                <a:latin typeface="Calibri" panose="020F0502020204030204" pitchFamily="34" charset="0"/>
              </a:rPr>
              <a:t>their agreement</a:t>
            </a:r>
            <a:r>
              <a:rPr lang="en-US" dirty="0" smtClean="0"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If there was a liquidation loss: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latin typeface="Calibri" panose="020F0502020204030204" pitchFamily="34" charset="0"/>
              </a:rPr>
              <a:t>If there was a liquidation gain: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874" y="3484435"/>
            <a:ext cx="273367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764" y="5229225"/>
            <a:ext cx="273367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970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Paying Liabilities and Updating Balances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>
                <a:latin typeface="Calibri" panose="020F0502020204030204" pitchFamily="34" charset="0"/>
              </a:rPr>
              <a:t>Next, the </a:t>
            </a:r>
            <a:r>
              <a:rPr lang="en-US" sz="2400" dirty="0" smtClean="0">
                <a:latin typeface="Calibri" panose="020F0502020204030204" pitchFamily="34" charset="0"/>
              </a:rPr>
              <a:t>partnership </a:t>
            </a:r>
            <a:r>
              <a:rPr lang="en-US" sz="2400" dirty="0">
                <a:latin typeface="Calibri" panose="020F0502020204030204" pitchFamily="34" charset="0"/>
              </a:rPr>
              <a:t>pays its </a:t>
            </a:r>
            <a:r>
              <a:rPr lang="en-US" sz="2400" dirty="0" smtClean="0">
                <a:latin typeface="Calibri" panose="020F0502020204030204" pitchFamily="34" charset="0"/>
              </a:rPr>
              <a:t>liabilities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pPr algn="just"/>
            <a:r>
              <a:rPr lang="en-US" sz="2400" dirty="0" smtClean="0">
                <a:latin typeface="Calibri" panose="020F0502020204030204" pitchFamily="34" charset="0"/>
              </a:rPr>
              <a:t>And updates the cash account as well as the partners’ equity balances to ready the final distribution of cash according to the capital balances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057400"/>
            <a:ext cx="32956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581400"/>
            <a:ext cx="7677150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180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Division of the Remaining Cash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The final distribution of cash will be based on the ratios of the </a:t>
            </a:r>
            <a:r>
              <a:rPr lang="en-US" b="1" dirty="0" smtClean="0">
                <a:latin typeface="Calibri" panose="020F0502020204030204" pitchFamily="34" charset="0"/>
              </a:rPr>
              <a:t>partners’ capital balances.</a:t>
            </a:r>
          </a:p>
          <a:p>
            <a:endParaRPr lang="en-US" b="1" dirty="0">
              <a:latin typeface="Calibri" panose="020F050202020403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124200"/>
            <a:ext cx="6505575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806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Calibri" panose="020F0502020204030204" pitchFamily="34" charset="0"/>
              </a:rPr>
              <a:t>What if there is a capital deficiency?</a:t>
            </a:r>
            <a:br>
              <a:rPr lang="en-US" sz="2400" dirty="0" smtClean="0">
                <a:latin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</a:rPr>
              <a:t>Liquidating the Partnership – C</a:t>
            </a:r>
            <a:r>
              <a:rPr lang="en-US" sz="2400" dirty="0" smtClean="0">
                <a:latin typeface="Calibri" panose="020F0502020204030204" pitchFamily="34" charset="0"/>
              </a:rPr>
              <a:t>apital </a:t>
            </a:r>
            <a:r>
              <a:rPr lang="en-US" sz="2400" dirty="0">
                <a:latin typeface="Calibri" panose="020F0502020204030204" pitchFamily="34" charset="0"/>
              </a:rPr>
              <a:t>deficiency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sz="2000" dirty="0" smtClean="0">
                <a:latin typeface="Calibri" panose="020F0502020204030204" pitchFamily="34" charset="0"/>
              </a:rPr>
              <a:t>A capital deficiency means there is a debit balance in a partner’s capital account at the point of the final distribution journal entry.  Can be the result of excessive withdrawals, recurring income statement losses, or liquidation losses.</a:t>
            </a:r>
          </a:p>
          <a:p>
            <a:pPr algn="just"/>
            <a:endParaRPr lang="en-US" dirty="0" smtClean="0">
              <a:latin typeface="Calibri" panose="020F0502020204030204" pitchFamily="34" charset="0"/>
            </a:endParaRPr>
          </a:p>
          <a:p>
            <a:pPr algn="just"/>
            <a:endParaRPr lang="en-US" dirty="0">
              <a:latin typeface="Calibri" panose="020F0502020204030204" pitchFamily="34" charset="0"/>
            </a:endParaRPr>
          </a:p>
          <a:p>
            <a:pPr algn="just"/>
            <a:r>
              <a:rPr lang="en-US" sz="2000" dirty="0" smtClean="0">
                <a:latin typeface="Calibri" panose="020F0502020204030204" pitchFamily="34" charset="0"/>
              </a:rPr>
              <a:t>In this instance, </a:t>
            </a:r>
            <a:r>
              <a:rPr lang="en-US" sz="2000" dirty="0" err="1" smtClean="0">
                <a:latin typeface="Calibri" panose="020F0502020204030204" pitchFamily="34" charset="0"/>
              </a:rPr>
              <a:t>Rotolo</a:t>
            </a:r>
            <a:r>
              <a:rPr lang="en-US" sz="2000" dirty="0" smtClean="0">
                <a:latin typeface="Calibri" panose="020F0502020204030204" pitchFamily="34" charset="0"/>
              </a:rPr>
              <a:t> owes the partnership $3,000 and both Zachary and </a:t>
            </a:r>
            <a:r>
              <a:rPr lang="en-US" sz="2000" dirty="0" err="1" smtClean="0">
                <a:latin typeface="Calibri" panose="020F0502020204030204" pitchFamily="34" charset="0"/>
              </a:rPr>
              <a:t>Plaisance</a:t>
            </a:r>
            <a:r>
              <a:rPr lang="en-US" sz="2000" dirty="0" smtClean="0">
                <a:latin typeface="Calibri" panose="020F0502020204030204" pitchFamily="34" charset="0"/>
              </a:rPr>
              <a:t> have a legal claim against </a:t>
            </a:r>
            <a:r>
              <a:rPr lang="en-US" sz="2000" dirty="0" err="1" smtClean="0">
                <a:latin typeface="Calibri" panose="020F0502020204030204" pitchFamily="34" charset="0"/>
              </a:rPr>
              <a:t>Rotolo’s</a:t>
            </a:r>
            <a:r>
              <a:rPr lang="en-US" sz="2000" dirty="0" smtClean="0">
                <a:latin typeface="Calibri" panose="020F0502020204030204" pitchFamily="34" charset="0"/>
              </a:rPr>
              <a:t> personal assets. One or two things can happen</a:t>
            </a:r>
          </a:p>
          <a:p>
            <a:pPr lvl="1" algn="just"/>
            <a:r>
              <a:rPr lang="en-US" sz="1500" dirty="0" err="1" smtClean="0">
                <a:latin typeface="Calibri" panose="020F0502020204030204" pitchFamily="34" charset="0"/>
              </a:rPr>
              <a:t>Rotolo</a:t>
            </a:r>
            <a:r>
              <a:rPr lang="en-US" sz="1500" dirty="0" smtClean="0">
                <a:latin typeface="Calibri" panose="020F0502020204030204" pitchFamily="34" charset="0"/>
              </a:rPr>
              <a:t> can either pay the partnership the $3,000 </a:t>
            </a:r>
          </a:p>
          <a:p>
            <a:pPr lvl="1" algn="just"/>
            <a:r>
              <a:rPr lang="en-US" sz="1500" dirty="0" smtClean="0">
                <a:latin typeface="Calibri" panose="020F0502020204030204" pitchFamily="34" charset="0"/>
              </a:rPr>
              <a:t>Or </a:t>
            </a:r>
            <a:r>
              <a:rPr lang="en-US" sz="1500" dirty="0" err="1" smtClean="0">
                <a:latin typeface="Calibri" panose="020F0502020204030204" pitchFamily="34" charset="0"/>
              </a:rPr>
              <a:t>Rotolo</a:t>
            </a:r>
            <a:r>
              <a:rPr lang="en-US" sz="1500" dirty="0" smtClean="0">
                <a:latin typeface="Calibri" panose="020F0502020204030204" pitchFamily="34" charset="0"/>
              </a:rPr>
              <a:t> does not pay the deficiency. </a:t>
            </a:r>
            <a:endParaRPr lang="en-US" sz="1500" dirty="0">
              <a:latin typeface="Calibri" panose="020F0502020204030204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325" y="2590800"/>
            <a:ext cx="318135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618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Partner pays the deficiency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latin typeface="Calibri" panose="020F0502020204030204" pitchFamily="34" charset="0"/>
              </a:rPr>
              <a:t>The journal entry for the payment would be</a:t>
            </a:r>
          </a:p>
          <a:p>
            <a:endParaRPr lang="en-US" dirty="0"/>
          </a:p>
          <a:p>
            <a:r>
              <a:rPr lang="en-US" dirty="0" smtClean="0">
                <a:latin typeface="Calibri" panose="020F0502020204030204" pitchFamily="34" charset="0"/>
              </a:rPr>
              <a:t>Now the Balance Sheet is: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latin typeface="Calibri" panose="020F0502020204030204" pitchFamily="34" charset="0"/>
              </a:rPr>
              <a:t>Final distribution journal entry is:</a:t>
            </a:r>
          </a:p>
          <a:p>
            <a:endParaRPr lang="en-US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2672339"/>
            <a:ext cx="19526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852" y="3505200"/>
            <a:ext cx="318135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325" y="5036703"/>
            <a:ext cx="318135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596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Partner does not pay deficiency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smtClean="0">
                <a:latin typeface="Calibri" panose="020F0502020204030204" pitchFamily="34" charset="0"/>
              </a:rPr>
              <a:t>Partners absorb the deficiency according to the </a:t>
            </a:r>
            <a:r>
              <a:rPr lang="en-US" sz="2000" b="1" dirty="0" smtClean="0">
                <a:latin typeface="Calibri" panose="020F0502020204030204" pitchFamily="34" charset="0"/>
              </a:rPr>
              <a:t>income/loss sharing agreement.</a:t>
            </a:r>
          </a:p>
          <a:p>
            <a:endParaRPr lang="en-US" sz="2000" b="1" dirty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In this instance, the partners are sharing income and losses equally; therefore, the journal entry would be:</a:t>
            </a:r>
          </a:p>
          <a:p>
            <a:endParaRPr lang="en-US" sz="2000" dirty="0" smtClean="0">
              <a:latin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The new Balance Sheet</a:t>
            </a:r>
          </a:p>
          <a:p>
            <a:endParaRPr lang="en-US" sz="2000" dirty="0" smtClean="0">
              <a:latin typeface="Calibri" panose="020F0502020204030204" pitchFamily="34" charset="0"/>
            </a:endParaRPr>
          </a:p>
          <a:p>
            <a:endParaRPr lang="en-US" sz="2000" dirty="0" smtClean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And the final distribution journal entry would be:</a:t>
            </a:r>
          </a:p>
          <a:p>
            <a:endParaRPr lang="en-US" sz="2000" dirty="0" smtClean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871355"/>
            <a:ext cx="26574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1364" y="3810000"/>
            <a:ext cx="318135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486400"/>
            <a:ext cx="31813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350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340</TotalTime>
  <Words>475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Georgia</vt:lpstr>
      <vt:lpstr>Wingdings</vt:lpstr>
      <vt:lpstr>Wingdings 2</vt:lpstr>
      <vt:lpstr>Civic</vt:lpstr>
      <vt:lpstr>Partnership Liquidations </vt:lpstr>
      <vt:lpstr>These are the steps required to account for a partnership liquidation</vt:lpstr>
      <vt:lpstr>Liquidating the Partnership – No capital deficiency</vt:lpstr>
      <vt:lpstr>The loss or gain is then allocated using the income/loss sharing agreement.</vt:lpstr>
      <vt:lpstr>Paying Liabilities and Updating Balances</vt:lpstr>
      <vt:lpstr>Division of the Remaining Cash</vt:lpstr>
      <vt:lpstr>What if there is a capital deficiency? Liquidating the Partnership – Capital deficiency</vt:lpstr>
      <vt:lpstr>Partner pays the deficiency</vt:lpstr>
      <vt:lpstr>Partner does not pay deficiency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Partnership Liquidations</dc:title>
  <dc:creator>Prof Chauvin</dc:creator>
  <cp:lastModifiedBy>Prof Chauvin</cp:lastModifiedBy>
  <cp:revision>17</cp:revision>
  <dcterms:created xsi:type="dcterms:W3CDTF">2016-03-17T13:33:23Z</dcterms:created>
  <dcterms:modified xsi:type="dcterms:W3CDTF">2016-03-18T17:31:03Z</dcterms:modified>
</cp:coreProperties>
</file>