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sldIdLst>
    <p:sldId id="256" r:id="rId2"/>
    <p:sldId id="257" r:id="rId3"/>
    <p:sldId id="258" r:id="rId4"/>
    <p:sldId id="259" r:id="rId5"/>
    <p:sldId id="260" r:id="rId6"/>
    <p:sldId id="261" r:id="rId7"/>
    <p:sldId id="262" r:id="rId8"/>
    <p:sldId id="264" r:id="rId9"/>
    <p:sldId id="265" r:id="rId10"/>
    <p:sldId id="266" r:id="rId11"/>
    <p:sldId id="263" r:id="rId12"/>
    <p:sldId id="267" r:id="rId13"/>
    <p:sldId id="268" r:id="rId14"/>
    <p:sldId id="269" r:id="rId15"/>
    <p:sldId id="270" r:id="rId16"/>
    <p:sldId id="271" r:id="rId17"/>
    <p:sldId id="272" r:id="rId18"/>
    <p:sldId id="273" r:id="rId19"/>
    <p:sldId id="274" r:id="rId20"/>
    <p:sldId id="275" r:id="rId21"/>
    <p:sldId id="276" r:id="rId22"/>
    <p:sldId id="277" r:id="rId23"/>
    <p:sldId id="284" r:id="rId24"/>
    <p:sldId id="283" r:id="rId25"/>
    <p:sldId id="282" r:id="rId26"/>
    <p:sldId id="286" r:id="rId27"/>
    <p:sldId id="287" r:id="rId28"/>
    <p:sldId id="288" r:id="rId29"/>
    <p:sldId id="289" r:id="rId30"/>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7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3853" y="0"/>
            <a:ext cx="3024770" cy="457200"/>
          </a:xfrm>
          <a:prstGeom prst="rect">
            <a:avLst/>
          </a:prstGeom>
        </p:spPr>
        <p:txBody>
          <a:bodyPr vert="horz" lIns="91440" tIns="45720" rIns="91440" bIns="45720" rtlCol="0"/>
          <a:lstStyle>
            <a:lvl1pPr algn="r">
              <a:defRPr sz="1200"/>
            </a:lvl1pPr>
          </a:lstStyle>
          <a:p>
            <a:fld id="{2AE41EFA-894B-4C67-AA7D-210C9D60919D}" type="datetimeFigureOut">
              <a:rPr lang="en-US" smtClean="0"/>
              <a:t>8/8/2016</a:t>
            </a:fld>
            <a:endParaRPr lang="en-US"/>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024" y="4343400"/>
            <a:ext cx="558419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302477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3853" y="8685213"/>
            <a:ext cx="3024770" cy="457200"/>
          </a:xfrm>
          <a:prstGeom prst="rect">
            <a:avLst/>
          </a:prstGeom>
        </p:spPr>
        <p:txBody>
          <a:bodyPr vert="horz" lIns="91440" tIns="45720" rIns="91440" bIns="45720" rtlCol="0" anchor="b"/>
          <a:lstStyle>
            <a:lvl1pPr algn="r">
              <a:defRPr sz="1200"/>
            </a:lvl1pPr>
          </a:lstStyle>
          <a:p>
            <a:fld id="{0426215B-CE7A-4C81-8DEC-D2833A563296}" type="slidenum">
              <a:rPr lang="en-US" smtClean="0"/>
              <a:t>‹#›</a:t>
            </a:fld>
            <a:endParaRPr lang="en-US"/>
          </a:p>
        </p:txBody>
      </p:sp>
    </p:spTree>
    <p:extLst>
      <p:ext uri="{BB962C8B-B14F-4D97-AF65-F5344CB8AC3E}">
        <p14:creationId xmlns:p14="http://schemas.microsoft.com/office/powerpoint/2010/main" val="3272840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a:t>
            </a:fld>
            <a:endParaRPr lang="en-US"/>
          </a:p>
        </p:txBody>
      </p:sp>
    </p:spTree>
    <p:extLst>
      <p:ext uri="{BB962C8B-B14F-4D97-AF65-F5344CB8AC3E}">
        <p14:creationId xmlns:p14="http://schemas.microsoft.com/office/powerpoint/2010/main" val="2863496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10</a:t>
            </a:fld>
            <a:endParaRPr lang="en-US"/>
          </a:p>
        </p:txBody>
      </p:sp>
    </p:spTree>
    <p:extLst>
      <p:ext uri="{BB962C8B-B14F-4D97-AF65-F5344CB8AC3E}">
        <p14:creationId xmlns:p14="http://schemas.microsoft.com/office/powerpoint/2010/main" val="29373971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11</a:t>
            </a:fld>
            <a:endParaRPr lang="en-US"/>
          </a:p>
        </p:txBody>
      </p:sp>
    </p:spTree>
    <p:extLst>
      <p:ext uri="{BB962C8B-B14F-4D97-AF65-F5344CB8AC3E}">
        <p14:creationId xmlns:p14="http://schemas.microsoft.com/office/powerpoint/2010/main" val="31172557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12</a:t>
            </a:fld>
            <a:endParaRPr lang="en-US"/>
          </a:p>
        </p:txBody>
      </p:sp>
    </p:spTree>
    <p:extLst>
      <p:ext uri="{BB962C8B-B14F-4D97-AF65-F5344CB8AC3E}">
        <p14:creationId xmlns:p14="http://schemas.microsoft.com/office/powerpoint/2010/main" val="127134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13</a:t>
            </a:fld>
            <a:endParaRPr lang="en-US"/>
          </a:p>
        </p:txBody>
      </p:sp>
    </p:spTree>
    <p:extLst>
      <p:ext uri="{BB962C8B-B14F-4D97-AF65-F5344CB8AC3E}">
        <p14:creationId xmlns:p14="http://schemas.microsoft.com/office/powerpoint/2010/main" val="845407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14</a:t>
            </a:fld>
            <a:endParaRPr lang="en-US"/>
          </a:p>
        </p:txBody>
      </p:sp>
    </p:spTree>
    <p:extLst>
      <p:ext uri="{BB962C8B-B14F-4D97-AF65-F5344CB8AC3E}">
        <p14:creationId xmlns:p14="http://schemas.microsoft.com/office/powerpoint/2010/main" val="870427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15</a:t>
            </a:fld>
            <a:endParaRPr lang="en-US"/>
          </a:p>
        </p:txBody>
      </p:sp>
    </p:spTree>
    <p:extLst>
      <p:ext uri="{BB962C8B-B14F-4D97-AF65-F5344CB8AC3E}">
        <p14:creationId xmlns:p14="http://schemas.microsoft.com/office/powerpoint/2010/main" val="3869287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16</a:t>
            </a:fld>
            <a:endParaRPr lang="en-US"/>
          </a:p>
        </p:txBody>
      </p:sp>
    </p:spTree>
    <p:extLst>
      <p:ext uri="{BB962C8B-B14F-4D97-AF65-F5344CB8AC3E}">
        <p14:creationId xmlns:p14="http://schemas.microsoft.com/office/powerpoint/2010/main" val="365163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17</a:t>
            </a:fld>
            <a:endParaRPr lang="en-US"/>
          </a:p>
        </p:txBody>
      </p:sp>
    </p:spTree>
    <p:extLst>
      <p:ext uri="{BB962C8B-B14F-4D97-AF65-F5344CB8AC3E}">
        <p14:creationId xmlns:p14="http://schemas.microsoft.com/office/powerpoint/2010/main" val="2532063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18</a:t>
            </a:fld>
            <a:endParaRPr lang="en-US"/>
          </a:p>
        </p:txBody>
      </p:sp>
    </p:spTree>
    <p:extLst>
      <p:ext uri="{BB962C8B-B14F-4D97-AF65-F5344CB8AC3E}">
        <p14:creationId xmlns:p14="http://schemas.microsoft.com/office/powerpoint/2010/main" val="6735583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19</a:t>
            </a:fld>
            <a:endParaRPr lang="en-US"/>
          </a:p>
        </p:txBody>
      </p:sp>
    </p:spTree>
    <p:extLst>
      <p:ext uri="{BB962C8B-B14F-4D97-AF65-F5344CB8AC3E}">
        <p14:creationId xmlns:p14="http://schemas.microsoft.com/office/powerpoint/2010/main" val="2356325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a:t>
            </a:fld>
            <a:endParaRPr lang="en-US"/>
          </a:p>
        </p:txBody>
      </p:sp>
    </p:spTree>
    <p:extLst>
      <p:ext uri="{BB962C8B-B14F-4D97-AF65-F5344CB8AC3E}">
        <p14:creationId xmlns:p14="http://schemas.microsoft.com/office/powerpoint/2010/main" val="32702536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20</a:t>
            </a:fld>
            <a:endParaRPr lang="en-US"/>
          </a:p>
        </p:txBody>
      </p:sp>
    </p:spTree>
    <p:extLst>
      <p:ext uri="{BB962C8B-B14F-4D97-AF65-F5344CB8AC3E}">
        <p14:creationId xmlns:p14="http://schemas.microsoft.com/office/powerpoint/2010/main" val="3696286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21</a:t>
            </a:fld>
            <a:endParaRPr lang="en-US"/>
          </a:p>
        </p:txBody>
      </p:sp>
    </p:spTree>
    <p:extLst>
      <p:ext uri="{BB962C8B-B14F-4D97-AF65-F5344CB8AC3E}">
        <p14:creationId xmlns:p14="http://schemas.microsoft.com/office/powerpoint/2010/main" val="2424628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22</a:t>
            </a:fld>
            <a:endParaRPr lang="en-US"/>
          </a:p>
        </p:txBody>
      </p:sp>
    </p:spTree>
    <p:extLst>
      <p:ext uri="{BB962C8B-B14F-4D97-AF65-F5344CB8AC3E}">
        <p14:creationId xmlns:p14="http://schemas.microsoft.com/office/powerpoint/2010/main" val="25589969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23</a:t>
            </a:fld>
            <a:endParaRPr lang="en-US"/>
          </a:p>
        </p:txBody>
      </p:sp>
    </p:spTree>
    <p:extLst>
      <p:ext uri="{BB962C8B-B14F-4D97-AF65-F5344CB8AC3E}">
        <p14:creationId xmlns:p14="http://schemas.microsoft.com/office/powerpoint/2010/main" val="22881386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24</a:t>
            </a:fld>
            <a:endParaRPr lang="en-US"/>
          </a:p>
        </p:txBody>
      </p:sp>
    </p:spTree>
    <p:extLst>
      <p:ext uri="{BB962C8B-B14F-4D97-AF65-F5344CB8AC3E}">
        <p14:creationId xmlns:p14="http://schemas.microsoft.com/office/powerpoint/2010/main" val="23823084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25</a:t>
            </a:fld>
            <a:endParaRPr lang="en-US"/>
          </a:p>
        </p:txBody>
      </p:sp>
    </p:spTree>
    <p:extLst>
      <p:ext uri="{BB962C8B-B14F-4D97-AF65-F5344CB8AC3E}">
        <p14:creationId xmlns:p14="http://schemas.microsoft.com/office/powerpoint/2010/main" val="13336720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26</a:t>
            </a:fld>
            <a:endParaRPr lang="en-US"/>
          </a:p>
        </p:txBody>
      </p:sp>
    </p:spTree>
    <p:extLst>
      <p:ext uri="{BB962C8B-B14F-4D97-AF65-F5344CB8AC3E}">
        <p14:creationId xmlns:p14="http://schemas.microsoft.com/office/powerpoint/2010/main" val="22916989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27</a:t>
            </a:fld>
            <a:endParaRPr lang="en-US"/>
          </a:p>
        </p:txBody>
      </p:sp>
    </p:spTree>
    <p:extLst>
      <p:ext uri="{BB962C8B-B14F-4D97-AF65-F5344CB8AC3E}">
        <p14:creationId xmlns:p14="http://schemas.microsoft.com/office/powerpoint/2010/main" val="8563967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28</a:t>
            </a:fld>
            <a:endParaRPr lang="en-US"/>
          </a:p>
        </p:txBody>
      </p:sp>
    </p:spTree>
    <p:extLst>
      <p:ext uri="{BB962C8B-B14F-4D97-AF65-F5344CB8AC3E}">
        <p14:creationId xmlns:p14="http://schemas.microsoft.com/office/powerpoint/2010/main" val="676916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3</a:t>
            </a:fld>
            <a:endParaRPr lang="en-US"/>
          </a:p>
        </p:txBody>
      </p:sp>
    </p:spTree>
    <p:extLst>
      <p:ext uri="{BB962C8B-B14F-4D97-AF65-F5344CB8AC3E}">
        <p14:creationId xmlns:p14="http://schemas.microsoft.com/office/powerpoint/2010/main" val="1948368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4</a:t>
            </a:fld>
            <a:endParaRPr lang="en-US"/>
          </a:p>
        </p:txBody>
      </p:sp>
    </p:spTree>
    <p:extLst>
      <p:ext uri="{BB962C8B-B14F-4D97-AF65-F5344CB8AC3E}">
        <p14:creationId xmlns:p14="http://schemas.microsoft.com/office/powerpoint/2010/main" val="3276992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5</a:t>
            </a:fld>
            <a:endParaRPr lang="en-US"/>
          </a:p>
        </p:txBody>
      </p:sp>
    </p:spTree>
    <p:extLst>
      <p:ext uri="{BB962C8B-B14F-4D97-AF65-F5344CB8AC3E}">
        <p14:creationId xmlns:p14="http://schemas.microsoft.com/office/powerpoint/2010/main" val="2215510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6</a:t>
            </a:fld>
            <a:endParaRPr lang="en-US"/>
          </a:p>
        </p:txBody>
      </p:sp>
    </p:spTree>
    <p:extLst>
      <p:ext uri="{BB962C8B-B14F-4D97-AF65-F5344CB8AC3E}">
        <p14:creationId xmlns:p14="http://schemas.microsoft.com/office/powerpoint/2010/main" val="3178422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7</a:t>
            </a:fld>
            <a:endParaRPr lang="en-US"/>
          </a:p>
        </p:txBody>
      </p:sp>
    </p:spTree>
    <p:extLst>
      <p:ext uri="{BB962C8B-B14F-4D97-AF65-F5344CB8AC3E}">
        <p14:creationId xmlns:p14="http://schemas.microsoft.com/office/powerpoint/2010/main" val="1360927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8</a:t>
            </a:fld>
            <a:endParaRPr lang="en-US"/>
          </a:p>
        </p:txBody>
      </p:sp>
    </p:spTree>
    <p:extLst>
      <p:ext uri="{BB962C8B-B14F-4D97-AF65-F5344CB8AC3E}">
        <p14:creationId xmlns:p14="http://schemas.microsoft.com/office/powerpoint/2010/main" val="40990782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26215B-CE7A-4C81-8DEC-D2833A563296}" type="slidenum">
              <a:rPr lang="en-US" smtClean="0"/>
              <a:t>9</a:t>
            </a:fld>
            <a:endParaRPr lang="en-US"/>
          </a:p>
        </p:txBody>
      </p:sp>
    </p:spTree>
    <p:extLst>
      <p:ext uri="{BB962C8B-B14F-4D97-AF65-F5344CB8AC3E}">
        <p14:creationId xmlns:p14="http://schemas.microsoft.com/office/powerpoint/2010/main" val="3381111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latin typeface="Calibri" panose="020F0502020204030204" pitchFamily="34" charset="0"/>
                <a:cs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p:txBody>
          <a:bodyPr/>
          <a:lstStyle/>
          <a:p>
            <a:fld id="{0777E775-35F9-421C-A70D-859318BDB2F3}" type="datetimeFigureOut">
              <a:rPr lang="en-US" smtClean="0"/>
              <a:t>8/8/2016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D93386-1563-4A8E-95A6-97399340BE0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latin typeface="Calibri" panose="020F0502020204030204" pitchFamily="34" charset="0"/>
                <a:cs typeface="Calibri" panose="020F0502020204030204" pitchFamily="34" charset="0"/>
              </a:defRPr>
            </a:lvl1pPr>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77E775-35F9-421C-A70D-859318BDB2F3}"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93386-1563-4A8E-95A6-97399340BE0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4D93386-1563-4A8E-95A6-97399340BE0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77E775-35F9-421C-A70D-859318BDB2F3}"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777E775-35F9-421C-A70D-859318BDB2F3}" type="datetimeFigureOut">
              <a:rPr lang="en-US" smtClean="0"/>
              <a:t>8/8/2016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4D93386-1563-4A8E-95A6-97399340BE0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777E775-35F9-421C-A70D-859318BDB2F3}" type="datetimeFigureOut">
              <a:rPr lang="en-US" smtClean="0"/>
              <a:t>8/8/2016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4D93386-1563-4A8E-95A6-97399340BE0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777E775-35F9-421C-A70D-859318BDB2F3}" type="datetimeFigureOut">
              <a:rPr lang="en-US" smtClean="0"/>
              <a:t>8/8/2016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93386-1563-4A8E-95A6-97399340BE0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777E775-35F9-421C-A70D-859318BDB2F3}" type="datetimeFigureOut">
              <a:rPr lang="en-US" smtClean="0"/>
              <a:t>8/8/2016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4D93386-1563-4A8E-95A6-97399340BE0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77E775-35F9-421C-A70D-859318BDB2F3}" type="datetimeFigureOut">
              <a:rPr lang="en-US" smtClean="0"/>
              <a:t>8/8/2016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4D93386-1563-4A8E-95A6-97399340BE0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777E775-35F9-421C-A70D-859318BDB2F3}" type="datetimeFigureOut">
              <a:rPr lang="en-US" smtClean="0"/>
              <a:t>8/8/2016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4D93386-1563-4A8E-95A6-97399340BE0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4D93386-1563-4A8E-95A6-97399340BE0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777E775-35F9-421C-A70D-859318BDB2F3}" type="datetimeFigureOut">
              <a:rPr lang="en-US" smtClean="0"/>
              <a:t>8/8/2016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4D93386-1563-4A8E-95A6-97399340BE0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777E775-35F9-421C-A70D-859318BDB2F3}" type="datetimeFigureOut">
              <a:rPr lang="en-US" smtClean="0"/>
              <a:t>8/8/2016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777E775-35F9-421C-A70D-859318BDB2F3}" type="datetimeFigureOut">
              <a:rPr lang="en-US" smtClean="0"/>
              <a:t>8/8/2016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4D93386-1563-4A8E-95A6-97399340BE0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Calibri" panose="020F0502020204030204" pitchFamily="34" charset="0"/>
          <a:ea typeface="+mj-ea"/>
          <a:cs typeface="Calibri" panose="020F0502020204030204" pitchFamily="34" charset="0"/>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Calibri" panose="020F0502020204030204" pitchFamily="34" charset="0"/>
          <a:ea typeface="+mn-ea"/>
          <a:cs typeface="Calibri" panose="020F0502020204030204" pitchFamily="34" charset="0"/>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Calibri" panose="020F0502020204030204" pitchFamily="34" charset="0"/>
          <a:ea typeface="+mn-ea"/>
          <a:cs typeface="Calibri" panose="020F0502020204030204" pitchFamily="34" charset="0"/>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Calibri" panose="020F0502020204030204" pitchFamily="34" charset="0"/>
          <a:ea typeface="+mn-ea"/>
          <a:cs typeface="Calibri" panose="020F0502020204030204" pitchFamily="34" charset="0"/>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Calibri" panose="020F0502020204030204" pitchFamily="34" charset="0"/>
          <a:ea typeface="+mn-ea"/>
          <a:cs typeface="Calibri" panose="020F0502020204030204"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Calibri" panose="020F0502020204030204" pitchFamily="34" charset="0"/>
          <a:ea typeface="+mn-ea"/>
          <a:cs typeface="Calibri" panose="020F0502020204030204"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image" Target="../media/image10.emf"/></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5.xml"/><Relationship Id="rId1" Type="http://schemas.openxmlformats.org/officeDocument/2006/relationships/slideLayout" Target="../slideLayouts/slideLayout4.xml"/><Relationship Id="rId4" Type="http://schemas.openxmlformats.org/officeDocument/2006/relationships/image" Target="../media/image10.emf"/></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10.emf"/></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7.xml"/><Relationship Id="rId1" Type="http://schemas.openxmlformats.org/officeDocument/2006/relationships/slideLayout" Target="../slideLayouts/slideLayout4.xml"/><Relationship Id="rId5" Type="http://schemas.openxmlformats.org/officeDocument/2006/relationships/image" Target="../media/image13.emf"/><Relationship Id="rId4" Type="http://schemas.openxmlformats.org/officeDocument/2006/relationships/image" Target="../media/image12.emf"/></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8.xml"/><Relationship Id="rId1" Type="http://schemas.openxmlformats.org/officeDocument/2006/relationships/slideLayout" Target="../slideLayouts/slideLayout4.xml"/><Relationship Id="rId5" Type="http://schemas.openxmlformats.org/officeDocument/2006/relationships/image" Target="../media/image14.emf"/><Relationship Id="rId4" Type="http://schemas.openxmlformats.org/officeDocument/2006/relationships/image" Target="../media/image13.emf"/></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9.xml"/><Relationship Id="rId1" Type="http://schemas.openxmlformats.org/officeDocument/2006/relationships/slideLayout" Target="../slideLayouts/slideLayout4.xml"/><Relationship Id="rId5" Type="http://schemas.openxmlformats.org/officeDocument/2006/relationships/image" Target="../media/image14.emf"/><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image" Target="../media/image14.emf"/><Relationship Id="rId4" Type="http://schemas.openxmlformats.org/officeDocument/2006/relationships/image" Target="../media/image13.emf"/></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image" Target="../media/image17.emf"/><Relationship Id="rId4" Type="http://schemas.openxmlformats.org/officeDocument/2006/relationships/image" Target="../media/image16.emf"/></Relationships>
</file>

<file path=ppt/slides/_rels/slide2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18.emf"/><Relationship Id="rId4" Type="http://schemas.openxmlformats.org/officeDocument/2006/relationships/image" Target="../media/image17.emf"/></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18.emf"/><Relationship Id="rId4" Type="http://schemas.openxmlformats.org/officeDocument/2006/relationships/image" Target="../media/image17.emf"/></Relationships>
</file>

<file path=ppt/slides/_rels/slide2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18.emf"/><Relationship Id="rId4" Type="http://schemas.openxmlformats.org/officeDocument/2006/relationships/image" Target="../media/image17.emf"/></Relationships>
</file>

<file path=ppt/slides/_rels/slide2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5.xml"/><Relationship Id="rId1" Type="http://schemas.openxmlformats.org/officeDocument/2006/relationships/slideLayout" Target="../slideLayouts/slideLayout7.xml"/><Relationship Id="rId5" Type="http://schemas.openxmlformats.org/officeDocument/2006/relationships/image" Target="../media/image18.emf"/><Relationship Id="rId4" Type="http://schemas.openxmlformats.org/officeDocument/2006/relationships/image" Target="../media/image17.emf"/></Relationships>
</file>

<file path=ppt/slides/_rels/slide26.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6.xml"/><Relationship Id="rId1" Type="http://schemas.openxmlformats.org/officeDocument/2006/relationships/slideLayout" Target="../slideLayouts/slideLayout4.xml"/><Relationship Id="rId4" Type="http://schemas.openxmlformats.org/officeDocument/2006/relationships/image" Target="../media/image20.emf"/></Relationships>
</file>

<file path=ppt/slides/_rels/slide2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7.xml"/><Relationship Id="rId1" Type="http://schemas.openxmlformats.org/officeDocument/2006/relationships/slideLayout" Target="../slideLayouts/slideLayout4.xml"/><Relationship Id="rId4" Type="http://schemas.openxmlformats.org/officeDocument/2006/relationships/image" Target="../media/image20.emf"/></Relationships>
</file>

<file path=ppt/slides/_rels/slide2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8.xml"/><Relationship Id="rId1" Type="http://schemas.openxmlformats.org/officeDocument/2006/relationships/slideLayout" Target="../slideLayouts/slideLayout4.xml"/><Relationship Id="rId4" Type="http://schemas.openxmlformats.org/officeDocument/2006/relationships/image" Target="../media/image20.emf"/></Relationships>
</file>

<file path=ppt/slides/_rels/slide29.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362200"/>
          </a:xfrm>
        </p:spPr>
        <p:txBody>
          <a:bodyPr>
            <a:normAutofit/>
          </a:bodyPr>
          <a:lstStyle/>
          <a:p>
            <a:r>
              <a:rPr lang="en-US" dirty="0" smtClean="0">
                <a:latin typeface="Calibri" panose="020F0502020204030204" pitchFamily="34" charset="0"/>
                <a:cs typeface="Calibri" panose="020F0502020204030204" pitchFamily="34" charset="0"/>
              </a:rPr>
              <a:t>The Statement of Cash flows</a:t>
            </a:r>
          </a:p>
          <a:p>
            <a:r>
              <a:rPr lang="en-US" dirty="0" smtClean="0">
                <a:latin typeface="Calibri" panose="020F0502020204030204" pitchFamily="34" charset="0"/>
                <a:cs typeface="Calibri" panose="020F0502020204030204" pitchFamily="34" charset="0"/>
              </a:rPr>
              <a:t>Provides managers </a:t>
            </a:r>
          </a:p>
          <a:p>
            <a:r>
              <a:rPr lang="en-US" dirty="0" smtClean="0">
                <a:latin typeface="Calibri" panose="020F0502020204030204" pitchFamily="34" charset="0"/>
                <a:cs typeface="Calibri" panose="020F0502020204030204" pitchFamily="34" charset="0"/>
              </a:rPr>
              <a:t>and </a:t>
            </a:r>
          </a:p>
          <a:p>
            <a:r>
              <a:rPr lang="en-US" dirty="0" smtClean="0">
                <a:latin typeface="Calibri" panose="020F0502020204030204" pitchFamily="34" charset="0"/>
                <a:cs typeface="Calibri" panose="020F0502020204030204" pitchFamily="34" charset="0"/>
              </a:rPr>
              <a:t>external readers of the financial statements</a:t>
            </a:r>
          </a:p>
          <a:p>
            <a:r>
              <a:rPr lang="en-US" dirty="0" smtClean="0">
                <a:latin typeface="Calibri" panose="020F0502020204030204" pitchFamily="34" charset="0"/>
                <a:cs typeface="Calibri" panose="020F0502020204030204" pitchFamily="34" charset="0"/>
              </a:rPr>
              <a:t>With information to determine</a:t>
            </a:r>
          </a:p>
          <a:p>
            <a:r>
              <a:rPr lang="en-US" dirty="0" smtClean="0">
                <a:latin typeface="Calibri" panose="020F0502020204030204" pitchFamily="34" charset="0"/>
                <a:cs typeface="Calibri" panose="020F0502020204030204" pitchFamily="34" charset="0"/>
              </a:rPr>
              <a:t>What has caused cash to increase or decrease</a:t>
            </a:r>
            <a:endParaRPr lang="en-US" dirty="0">
              <a:latin typeface="Calibri" panose="020F0502020204030204" pitchFamily="34" charset="0"/>
              <a:cs typeface="Calibri" panose="020F0502020204030204" pitchFamily="34" charset="0"/>
            </a:endParaRPr>
          </a:p>
        </p:txBody>
      </p:sp>
      <p:sp>
        <p:nvSpPr>
          <p:cNvPr id="2" name="Title 1"/>
          <p:cNvSpPr>
            <a:spLocks noGrp="1"/>
          </p:cNvSpPr>
          <p:nvPr>
            <p:ph type="ctrTitle"/>
          </p:nvPr>
        </p:nvSpPr>
        <p:spPr/>
        <p:txBody>
          <a:bodyPr/>
          <a:lstStyle/>
          <a:p>
            <a:r>
              <a:rPr lang="en-US" dirty="0" smtClean="0">
                <a:latin typeface="Calibri" panose="020F0502020204030204" pitchFamily="34" charset="0"/>
                <a:cs typeface="Calibri" panose="020F0502020204030204" pitchFamily="34" charset="0"/>
              </a:rPr>
              <a:t>Statement of Cash Flows</a:t>
            </a:r>
            <a:r>
              <a:rPr lang="en-US" dirty="0" smtClean="0"/>
              <a:t/>
            </a:r>
            <a:br>
              <a:rPr lang="en-US" dirty="0" smtClean="0"/>
            </a:br>
            <a:endParaRPr lang="en-US" dirty="0"/>
          </a:p>
        </p:txBody>
      </p:sp>
    </p:spTree>
    <p:extLst>
      <p:ext uri="{BB962C8B-B14F-4D97-AF65-F5344CB8AC3E}">
        <p14:creationId xmlns:p14="http://schemas.microsoft.com/office/powerpoint/2010/main" val="21404185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Operating Section and the Income Statement</a:t>
            </a:r>
            <a:endParaRPr lang="en-US" dirty="0"/>
          </a:p>
        </p:txBody>
      </p:sp>
      <p:pic>
        <p:nvPicPr>
          <p:cNvPr id="4098"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78299" y="1371600"/>
            <a:ext cx="3685252" cy="468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800600" y="2479474"/>
            <a:ext cx="4038600" cy="246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flipH="1" flipV="1">
            <a:off x="4163551" y="4572000"/>
            <a:ext cx="3989849"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3239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Operating Section and the Balance Sheet</a:t>
            </a:r>
            <a:endParaRPr lang="en-US" dirty="0"/>
          </a:p>
        </p:txBody>
      </p:sp>
      <p:pic>
        <p:nvPicPr>
          <p:cNvPr id="5122"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45435" y="1371600"/>
            <a:ext cx="3170124"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800600" y="2240406"/>
            <a:ext cx="4038600" cy="294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flipH="1" flipV="1">
            <a:off x="4038600" y="2667000"/>
            <a:ext cx="426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02252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Operating Section and the Balance Sheet</a:t>
            </a:r>
            <a:endParaRPr lang="en-US" dirty="0"/>
          </a:p>
        </p:txBody>
      </p:sp>
      <p:pic>
        <p:nvPicPr>
          <p:cNvPr id="5122"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45435" y="1371600"/>
            <a:ext cx="3170124"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800600" y="2240406"/>
            <a:ext cx="4038600" cy="294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flipV="1">
            <a:off x="4038600" y="2819400"/>
            <a:ext cx="4191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2617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Operating Section and the Balance Sheet</a:t>
            </a:r>
            <a:endParaRPr lang="en-US" dirty="0"/>
          </a:p>
        </p:txBody>
      </p:sp>
      <p:pic>
        <p:nvPicPr>
          <p:cNvPr id="5122"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45435" y="1371600"/>
            <a:ext cx="3170124"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800600" y="2240406"/>
            <a:ext cx="4038600" cy="294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flipH="1" flipV="1">
            <a:off x="4038600" y="2971800"/>
            <a:ext cx="4191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9799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Operating Section and the Balance Sheet</a:t>
            </a:r>
            <a:endParaRPr lang="en-US" dirty="0"/>
          </a:p>
        </p:txBody>
      </p:sp>
      <p:pic>
        <p:nvPicPr>
          <p:cNvPr id="5122"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45435" y="1371600"/>
            <a:ext cx="3170124"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800600" y="2240406"/>
            <a:ext cx="4038600" cy="294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flipH="1">
            <a:off x="3962400" y="3733800"/>
            <a:ext cx="43434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54016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Operating Section and the Balance Sheet</a:t>
            </a:r>
            <a:endParaRPr lang="en-US" dirty="0"/>
          </a:p>
        </p:txBody>
      </p:sp>
      <p:pic>
        <p:nvPicPr>
          <p:cNvPr id="5122"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45435" y="1371600"/>
            <a:ext cx="3170124"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800600" y="2240406"/>
            <a:ext cx="4038600" cy="294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Arrow Connector 11"/>
          <p:cNvCxnSpPr/>
          <p:nvPr/>
        </p:nvCxnSpPr>
        <p:spPr>
          <a:xfrm flipH="1">
            <a:off x="4038600" y="4191000"/>
            <a:ext cx="426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0364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Operating Section and the Balance Sheet</a:t>
            </a:r>
            <a:endParaRPr lang="en-US" dirty="0"/>
          </a:p>
        </p:txBody>
      </p:sp>
      <p:pic>
        <p:nvPicPr>
          <p:cNvPr id="5122"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45435" y="1371600"/>
            <a:ext cx="3170124"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800600" y="2240406"/>
            <a:ext cx="4038600" cy="294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4" name="Straight Arrow Connector 13"/>
          <p:cNvCxnSpPr/>
          <p:nvPr/>
        </p:nvCxnSpPr>
        <p:spPr>
          <a:xfrm flipH="1">
            <a:off x="4038600" y="4343400"/>
            <a:ext cx="426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8711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t>Investing Section and Long-Term Asset Section of Balance Sheet</a:t>
            </a:r>
            <a:endParaRPr lang="en-US" sz="2400" b="1" dirty="0"/>
          </a:p>
        </p:txBody>
      </p:sp>
      <p:pic>
        <p:nvPicPr>
          <p:cNvPr id="1026"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45435" y="1371600"/>
            <a:ext cx="3170124"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648200" y="1600200"/>
            <a:ext cx="4038600" cy="749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48200" y="2514600"/>
            <a:ext cx="361950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16952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Investing Section and Long-Term Asset Section of Balance Sheet</a:t>
            </a:r>
            <a:endParaRPr lang="en-US" sz="2400" dirty="0"/>
          </a:p>
        </p:txBody>
      </p:sp>
      <p:pic>
        <p:nvPicPr>
          <p:cNvPr id="1026"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45435" y="1371600"/>
            <a:ext cx="3170124"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514600"/>
            <a:ext cx="361950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bwMode="auto">
          <a:xfrm>
            <a:off x="4648200" y="1524000"/>
            <a:ext cx="4038600" cy="749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p:nvPr/>
        </p:nvCxnSpPr>
        <p:spPr>
          <a:xfrm flipH="1">
            <a:off x="6172200" y="1828800"/>
            <a:ext cx="2095500" cy="3581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9381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Investing Section and Long-Term Asset Section of Balance Sheet</a:t>
            </a:r>
            <a:endParaRPr lang="en-US" sz="2400" dirty="0"/>
          </a:p>
        </p:txBody>
      </p:sp>
      <p:pic>
        <p:nvPicPr>
          <p:cNvPr id="1026"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45435" y="1371600"/>
            <a:ext cx="3170124"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514600"/>
            <a:ext cx="361950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bwMode="auto">
          <a:xfrm>
            <a:off x="4648200" y="1524000"/>
            <a:ext cx="4038600" cy="749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flipH="1">
            <a:off x="7010400" y="2057400"/>
            <a:ext cx="1676400" cy="2819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124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caused cash to increase or decrease?</a:t>
            </a:r>
            <a:endParaRPr lang="en-US" dirty="0"/>
          </a:p>
        </p:txBody>
      </p:sp>
      <p:sp>
        <p:nvSpPr>
          <p:cNvPr id="3" name="Content Placeholder 2"/>
          <p:cNvSpPr>
            <a:spLocks noGrp="1"/>
          </p:cNvSpPr>
          <p:nvPr>
            <p:ph sz="quarter" idx="1"/>
          </p:nvPr>
        </p:nvSpPr>
        <p:spPr/>
        <p:txBody>
          <a:bodyPr>
            <a:normAutofit fontScale="70000" lnSpcReduction="20000"/>
          </a:bodyPr>
          <a:lstStyle/>
          <a:p>
            <a:pPr algn="just"/>
            <a:endParaRPr lang="en-US" sz="3100" dirty="0" smtClean="0"/>
          </a:p>
          <a:p>
            <a:pPr algn="just"/>
            <a:r>
              <a:rPr lang="en-US" sz="3100" dirty="0" smtClean="0"/>
              <a:t>Cash is important to any healthy business and demonstrates an ability for the company to meet obligations, expand, and invest</a:t>
            </a:r>
          </a:p>
          <a:p>
            <a:pPr algn="just"/>
            <a:r>
              <a:rPr lang="en-US" sz="3100" dirty="0" smtClean="0"/>
              <a:t>There are three sections to the Statement of Cash Flows (SCF)</a:t>
            </a:r>
          </a:p>
          <a:p>
            <a:pPr lvl="1" algn="just"/>
            <a:r>
              <a:rPr lang="en-US" sz="2600" dirty="0"/>
              <a:t>The operating section (cash from or used by the company’s business)</a:t>
            </a:r>
          </a:p>
          <a:p>
            <a:pPr lvl="1" algn="just"/>
            <a:r>
              <a:rPr lang="en-US" sz="2600" dirty="0"/>
              <a:t>The investing section (cash from or used by the company’s investments in long-term assets </a:t>
            </a:r>
            <a:r>
              <a:rPr lang="en-US" sz="2600" dirty="0" smtClean="0"/>
              <a:t>or investments in long-term equity or debt [stocks and bonds] of other companies)</a:t>
            </a:r>
            <a:endParaRPr lang="en-US" sz="2600" dirty="0"/>
          </a:p>
          <a:p>
            <a:pPr lvl="1" algn="just"/>
            <a:r>
              <a:rPr lang="en-US" sz="2600" dirty="0"/>
              <a:t>The financing section (cash from or used by borrowing or from </a:t>
            </a:r>
            <a:r>
              <a:rPr lang="en-US" sz="2600" dirty="0" smtClean="0"/>
              <a:t>issuing </a:t>
            </a:r>
            <a:r>
              <a:rPr lang="en-US" sz="2600" dirty="0"/>
              <a:t>of </a:t>
            </a:r>
            <a:r>
              <a:rPr lang="en-US" sz="2600" dirty="0" smtClean="0"/>
              <a:t>shares)</a:t>
            </a:r>
          </a:p>
          <a:p>
            <a:pPr algn="just"/>
            <a:r>
              <a:rPr lang="en-US" sz="3100" dirty="0" smtClean="0"/>
              <a:t>If a company is generating cash from operations, it is more desirable than if it is generating the lion’s share of its cash from selling off investments, borrowing from banks or issuing shares of its stock. Although selling property, plant and equipment, borrowing, or issuing stock are great ways to raise cash for expansion, the company must be able to meet its day-to-day obligations from its operations.  </a:t>
            </a:r>
          </a:p>
          <a:p>
            <a:pPr lvl="1"/>
            <a:endParaRPr lang="en-US" dirty="0" smtClean="0"/>
          </a:p>
          <a:p>
            <a:pPr lvl="1"/>
            <a:endParaRPr lang="en-US" dirty="0"/>
          </a:p>
        </p:txBody>
      </p:sp>
    </p:spTree>
    <p:extLst>
      <p:ext uri="{BB962C8B-B14F-4D97-AF65-F5344CB8AC3E}">
        <p14:creationId xmlns:p14="http://schemas.microsoft.com/office/powerpoint/2010/main" val="23259708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Investing Section and Long-Term Asset Section of Balance Sheet</a:t>
            </a:r>
            <a:endParaRPr lang="en-US" sz="2400" dirty="0"/>
          </a:p>
        </p:txBody>
      </p:sp>
      <p:pic>
        <p:nvPicPr>
          <p:cNvPr id="1026"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845435" y="1371600"/>
            <a:ext cx="3170124"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2514600"/>
            <a:ext cx="3619500"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Grp="1"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bwMode="auto">
          <a:xfrm>
            <a:off x="4648200" y="1524000"/>
            <a:ext cx="4038600" cy="749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a:off x="3962400" y="3429000"/>
            <a:ext cx="19812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3962400" y="3429000"/>
            <a:ext cx="2667000" cy="259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55621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smtClean="0"/>
              <a:t>Financing Section and the Balance Sheet</a:t>
            </a:r>
            <a:endParaRPr lang="en-US" dirty="0"/>
          </a:p>
        </p:txBody>
      </p:sp>
      <p:pic>
        <p:nvPicPr>
          <p:cNvPr id="3074"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316865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Grp="1"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bwMode="auto">
          <a:xfrm>
            <a:off x="4267200" y="914400"/>
            <a:ext cx="4038600" cy="931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1905000"/>
            <a:ext cx="3433900" cy="448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03801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smtClean="0"/>
              <a:t>Financing Section and the Balance Sheet</a:t>
            </a:r>
            <a:endParaRPr lang="en-US" dirty="0"/>
          </a:p>
        </p:txBody>
      </p:sp>
      <p:pic>
        <p:nvPicPr>
          <p:cNvPr id="3074"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316865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905000"/>
            <a:ext cx="3433900" cy="448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982663"/>
            <a:ext cx="4305300"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0" name="Straight Arrow Connector 9"/>
          <p:cNvCxnSpPr/>
          <p:nvPr/>
        </p:nvCxnSpPr>
        <p:spPr>
          <a:xfrm flipH="1">
            <a:off x="3429000" y="3657600"/>
            <a:ext cx="2667000" cy="114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505200" y="4229100"/>
            <a:ext cx="2057400"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95944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smtClean="0"/>
              <a:t>Financing Section and the Balance Sheet</a:t>
            </a:r>
            <a:endParaRPr lang="en-US" dirty="0"/>
          </a:p>
        </p:txBody>
      </p:sp>
      <p:pic>
        <p:nvPicPr>
          <p:cNvPr id="3074"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316865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905000"/>
            <a:ext cx="3433900" cy="448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982663"/>
            <a:ext cx="4305300"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flipH="1">
            <a:off x="6553200" y="1443831"/>
            <a:ext cx="1447800" cy="32043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39422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smtClean="0"/>
              <a:t>Financing Section and the Balance Sheet</a:t>
            </a:r>
            <a:endParaRPr lang="en-US" dirty="0"/>
          </a:p>
        </p:txBody>
      </p:sp>
      <p:pic>
        <p:nvPicPr>
          <p:cNvPr id="3074"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316865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905000"/>
            <a:ext cx="3433900" cy="448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982663"/>
            <a:ext cx="4305300"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a:off x="3505200" y="1219200"/>
            <a:ext cx="4495800" cy="419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5984150" y="1219200"/>
            <a:ext cx="2016850" cy="411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02576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8600"/>
            <a:ext cx="8534400" cy="758825"/>
          </a:xfrm>
        </p:spPr>
        <p:txBody>
          <a:bodyPr/>
          <a:lstStyle/>
          <a:p>
            <a:r>
              <a:rPr lang="en-US" dirty="0" smtClean="0"/>
              <a:t>Financing Section and the Balance Sheet</a:t>
            </a:r>
            <a:endParaRPr lang="en-US" dirty="0"/>
          </a:p>
        </p:txBody>
      </p:sp>
      <p:pic>
        <p:nvPicPr>
          <p:cNvPr id="3074" name="Picture 2"/>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bwMode="auto">
          <a:xfrm>
            <a:off x="304800" y="1066800"/>
            <a:ext cx="316865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1905000"/>
            <a:ext cx="3433900" cy="448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982663"/>
            <a:ext cx="4305300" cy="922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flipH="1">
            <a:off x="6553200" y="1676400"/>
            <a:ext cx="1524000" cy="457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62781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Statement of Cash Flows</a:t>
            </a:r>
            <a:endParaRPr lang="en-US" dirty="0"/>
          </a:p>
        </p:txBody>
      </p:sp>
      <p:pic>
        <p:nvPicPr>
          <p:cNvPr id="3075"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47178" y="1371600"/>
            <a:ext cx="38087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746575" y="1371600"/>
            <a:ext cx="3382529"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flipH="1" flipV="1">
            <a:off x="4038600" y="2514600"/>
            <a:ext cx="4267200" cy="3429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7542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Statement of Cash Flows</a:t>
            </a:r>
            <a:endParaRPr lang="en-US" dirty="0"/>
          </a:p>
        </p:txBody>
      </p:sp>
      <p:pic>
        <p:nvPicPr>
          <p:cNvPr id="3075"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47178" y="1371600"/>
            <a:ext cx="38087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746575" y="1371600"/>
            <a:ext cx="3382529"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p:nvPr/>
        </p:nvCxnSpPr>
        <p:spPr>
          <a:xfrm flipH="1" flipV="1">
            <a:off x="3429000" y="2514600"/>
            <a:ext cx="4876800" cy="365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45785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Statement of Cash Flows</a:t>
            </a:r>
            <a:endParaRPr lang="en-US" dirty="0"/>
          </a:p>
        </p:txBody>
      </p:sp>
      <p:pic>
        <p:nvPicPr>
          <p:cNvPr id="3075"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047178" y="1371600"/>
            <a:ext cx="3808738"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Grp="1"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bwMode="auto">
          <a:xfrm>
            <a:off x="746575" y="1371600"/>
            <a:ext cx="3382529"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flipH="1" flipV="1">
            <a:off x="2819400" y="2514600"/>
            <a:ext cx="5486400" cy="3810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9260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200" b="1" dirty="0">
                <a:solidFill>
                  <a:srgbClr val="EA981A"/>
                </a:solidFill>
              </a:rPr>
              <a:t>QS </a:t>
            </a:r>
            <a:r>
              <a:rPr lang="en-US" sz="2200" b="1" dirty="0" smtClean="0">
                <a:solidFill>
                  <a:srgbClr val="EA981A"/>
                </a:solidFill>
              </a:rPr>
              <a:t>16-19 </a:t>
            </a:r>
            <a:r>
              <a:rPr lang="en-US" sz="2200" b="1" dirty="0" smtClean="0">
                <a:solidFill>
                  <a:srgbClr val="333333"/>
                </a:solidFill>
              </a:rPr>
              <a:t>Indirect</a:t>
            </a:r>
            <a:r>
              <a:rPr lang="en-US" sz="2200" b="1" dirty="0">
                <a:solidFill>
                  <a:srgbClr val="333333"/>
                </a:solidFill>
              </a:rPr>
              <a:t>:</a:t>
            </a:r>
            <a:r>
              <a:rPr lang="en-US" sz="2200" dirty="0">
                <a:solidFill>
                  <a:srgbClr val="333333"/>
                </a:solidFill>
              </a:rPr>
              <a:t> Preparation of statement of cash </a:t>
            </a:r>
            <a:r>
              <a:rPr lang="en-US" sz="2200" dirty="0" smtClean="0">
                <a:solidFill>
                  <a:srgbClr val="333333"/>
                </a:solidFill>
              </a:rPr>
              <a:t>flows</a:t>
            </a:r>
            <a:endParaRPr lang="en-US"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85800" y="1447800"/>
            <a:ext cx="7815862" cy="5173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1894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000" dirty="0" smtClean="0"/>
              <a:t>Information from the Income Statement and </a:t>
            </a:r>
            <a:r>
              <a:rPr lang="en-US" sz="2000" b="1" dirty="0" smtClean="0"/>
              <a:t>Comparative </a:t>
            </a:r>
            <a:r>
              <a:rPr lang="en-US" sz="2000" dirty="0" smtClean="0"/>
              <a:t>Balance Sheet </a:t>
            </a:r>
            <a:br>
              <a:rPr lang="en-US" sz="2000" dirty="0" smtClean="0"/>
            </a:br>
            <a:r>
              <a:rPr lang="en-US" sz="2000" dirty="0" smtClean="0"/>
              <a:t>Are Used to Prepare the SCF as well as other GL information provided</a:t>
            </a:r>
            <a:endParaRPr lang="en-US" sz="2000" dirty="0"/>
          </a:p>
        </p:txBody>
      </p:sp>
      <p:sp>
        <p:nvSpPr>
          <p:cNvPr id="3" name="Content Placeholder 2"/>
          <p:cNvSpPr>
            <a:spLocks noGrp="1"/>
          </p:cNvSpPr>
          <p:nvPr>
            <p:ph sz="quarter" idx="1"/>
          </p:nvPr>
        </p:nvSpPr>
        <p:spPr/>
        <p:txBody>
          <a:bodyPr>
            <a:normAutofit fontScale="92500" lnSpcReduction="10000"/>
          </a:bodyPr>
          <a:lstStyle/>
          <a:p>
            <a:r>
              <a:rPr lang="en-US" dirty="0" smtClean="0"/>
              <a:t>Operating Section – Uses information from the income statement and current asset and liability section of the balance sheet</a:t>
            </a:r>
          </a:p>
          <a:p>
            <a:r>
              <a:rPr lang="en-US" dirty="0" smtClean="0"/>
              <a:t>Investing Section – Uses information from the long-term asset section of the balance sheet</a:t>
            </a:r>
          </a:p>
          <a:p>
            <a:pPr lvl="1"/>
            <a:r>
              <a:rPr lang="en-US" dirty="0" smtClean="0"/>
              <a:t>Property Plant and Equipment</a:t>
            </a:r>
          </a:p>
          <a:p>
            <a:pPr lvl="1"/>
            <a:r>
              <a:rPr lang="en-US" dirty="0" smtClean="0"/>
              <a:t>Long-Term Investments in debt and equity instruments of other companies</a:t>
            </a:r>
          </a:p>
          <a:p>
            <a:r>
              <a:rPr lang="en-US" dirty="0" smtClean="0"/>
              <a:t>Financing Section – Uses information from the long-term liabilities and equity section of the balance sheet</a:t>
            </a:r>
          </a:p>
          <a:p>
            <a:pPr lvl="1"/>
            <a:r>
              <a:rPr lang="en-US" dirty="0" smtClean="0"/>
              <a:t>Bank Loans</a:t>
            </a:r>
          </a:p>
          <a:p>
            <a:pPr lvl="1"/>
            <a:r>
              <a:rPr lang="en-US" dirty="0" smtClean="0"/>
              <a:t>Issuing shares of the company’s stock</a:t>
            </a:r>
          </a:p>
          <a:p>
            <a:pPr lvl="1"/>
            <a:r>
              <a:rPr lang="en-US" dirty="0" smtClean="0"/>
              <a:t>Payment of dividends</a:t>
            </a:r>
            <a:endParaRPr lang="en-US" dirty="0"/>
          </a:p>
        </p:txBody>
      </p:sp>
    </p:spTree>
    <p:extLst>
      <p:ext uri="{BB962C8B-B14F-4D97-AF65-F5344CB8AC3E}">
        <p14:creationId xmlns:p14="http://schemas.microsoft.com/office/powerpoint/2010/main" val="2613347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Statement of Cash Flows</a:t>
            </a:r>
            <a:endParaRPr lang="en-US" dirty="0"/>
          </a:p>
        </p:txBody>
      </p:sp>
      <p:pic>
        <p:nvPicPr>
          <p:cNvPr id="5122" name="Picture 2"/>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bwMode="auto">
          <a:xfrm>
            <a:off x="2444628" y="1527175"/>
            <a:ext cx="4471325" cy="484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992967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An Example. Both the Income Statement and a Comparative Balance Sheet are needed to prepare the SCF</a:t>
            </a:r>
            <a:endParaRPr lang="en-US" sz="2400" dirty="0"/>
          </a:p>
        </p:txBody>
      </p:sp>
      <p:pic>
        <p:nvPicPr>
          <p:cNvPr id="2050"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57200" y="1676400"/>
            <a:ext cx="3685252" cy="468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5344410" y="1371600"/>
            <a:ext cx="3170124"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1759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Operating Section – Indirect Method</a:t>
            </a:r>
            <a:endParaRPr lang="en-US" dirty="0"/>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286000"/>
            <a:ext cx="5676186"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2545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Operating Section and the Income Statement</a:t>
            </a:r>
            <a:endParaRPr lang="en-US" dirty="0"/>
          </a:p>
        </p:txBody>
      </p:sp>
      <p:pic>
        <p:nvPicPr>
          <p:cNvPr id="4098"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78299" y="1371600"/>
            <a:ext cx="3685252" cy="468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800600" y="2479474"/>
            <a:ext cx="4038600" cy="246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flipH="1">
            <a:off x="4114800" y="2819400"/>
            <a:ext cx="4191000" cy="3048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6419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Operating Section and the Income Statement</a:t>
            </a:r>
            <a:endParaRPr lang="en-US" dirty="0"/>
          </a:p>
        </p:txBody>
      </p:sp>
      <p:pic>
        <p:nvPicPr>
          <p:cNvPr id="4098"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78299" y="1371600"/>
            <a:ext cx="3685252" cy="468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800600" y="2479474"/>
            <a:ext cx="4038600" cy="246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 name="Straight Arrow Connector 5"/>
          <p:cNvCxnSpPr>
            <a:endCxn id="4098" idx="3"/>
          </p:cNvCxnSpPr>
          <p:nvPr/>
        </p:nvCxnSpPr>
        <p:spPr>
          <a:xfrm flipH="1" flipV="1">
            <a:off x="4163551" y="3712369"/>
            <a:ext cx="4142249" cy="2500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99223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Operating Section and the Income Statement</a:t>
            </a:r>
            <a:endParaRPr lang="en-US" dirty="0"/>
          </a:p>
        </p:txBody>
      </p:sp>
      <p:pic>
        <p:nvPicPr>
          <p:cNvPr id="4098" name="Picture 2"/>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78299" y="1371600"/>
            <a:ext cx="3685252" cy="468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bwMode="auto">
          <a:xfrm>
            <a:off x="4800600" y="2479474"/>
            <a:ext cx="4038600" cy="2465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 name="Straight Arrow Connector 7"/>
          <p:cNvCxnSpPr/>
          <p:nvPr/>
        </p:nvCxnSpPr>
        <p:spPr>
          <a:xfrm flipH="1">
            <a:off x="4163551" y="4114800"/>
            <a:ext cx="4142249"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16463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231</TotalTime>
  <Words>490</Words>
  <Application>Microsoft Office PowerPoint</Application>
  <PresentationFormat>On-screen Show (4:3)</PresentationFormat>
  <Paragraphs>78</Paragraphs>
  <Slides>29</Slides>
  <Notes>28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Civic</vt:lpstr>
      <vt:lpstr>Statement of Cash Flows </vt:lpstr>
      <vt:lpstr>What caused cash to increase or decrease?</vt:lpstr>
      <vt:lpstr>Information from the Income Statement and Comparative Balance Sheet  Are Used to Prepare the SCF as well as other GL information provided</vt:lpstr>
      <vt:lpstr>The Statement of Cash Flows</vt:lpstr>
      <vt:lpstr>An Example. Both the Income Statement and a Comparative Balance Sheet are needed to prepare the SCF</vt:lpstr>
      <vt:lpstr>The Operating Section – Indirect Method</vt:lpstr>
      <vt:lpstr>Operating Section and the Income Statement</vt:lpstr>
      <vt:lpstr>Operating Section and the Income Statement</vt:lpstr>
      <vt:lpstr>Operating Section and the Income Statement</vt:lpstr>
      <vt:lpstr>Operating Section and the Income Statement</vt:lpstr>
      <vt:lpstr>Operating Section and the Balance Sheet</vt:lpstr>
      <vt:lpstr>Operating Section and the Balance Sheet</vt:lpstr>
      <vt:lpstr>Operating Section and the Balance Sheet</vt:lpstr>
      <vt:lpstr>Operating Section and the Balance Sheet</vt:lpstr>
      <vt:lpstr>Operating Section and the Balance Sheet</vt:lpstr>
      <vt:lpstr>Operating Section and the Balance Sheet</vt:lpstr>
      <vt:lpstr>Investing Section and Long-Term Asset Section of Balance Sheet</vt:lpstr>
      <vt:lpstr>Investing Section and Long-Term Asset Section of Balance Sheet</vt:lpstr>
      <vt:lpstr>Investing Section and Long-Term Asset Section of Balance Sheet</vt:lpstr>
      <vt:lpstr>Investing Section and Long-Term Asset Section of Balance Sheet</vt:lpstr>
      <vt:lpstr>Financing Section and the Balance Sheet</vt:lpstr>
      <vt:lpstr>Financing Section and the Balance Sheet</vt:lpstr>
      <vt:lpstr>Financing Section and the Balance Sheet</vt:lpstr>
      <vt:lpstr>Financing Section and the Balance Sheet</vt:lpstr>
      <vt:lpstr>Financing Section and the Balance Sheet</vt:lpstr>
      <vt:lpstr>Statement of Cash Flows</vt:lpstr>
      <vt:lpstr>Statement of Cash Flows</vt:lpstr>
      <vt:lpstr>Statement of Cash Flows</vt:lpstr>
      <vt:lpstr>QS 16-19 Indirect: Preparation of statement of cash flows</vt:lpstr>
    </vt:vector>
  </TitlesOfParts>
  <Company>Delgado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Statement of Cash Flows</dc:title>
  <dc:creator>Christy Lynch Chauvin</dc:creator>
  <cp:lastModifiedBy>Prof Chauvin</cp:lastModifiedBy>
  <cp:revision>27</cp:revision>
  <cp:lastPrinted>2014-11-18T19:51:31Z</cp:lastPrinted>
  <dcterms:created xsi:type="dcterms:W3CDTF">2014-11-12T17:25:51Z</dcterms:created>
  <dcterms:modified xsi:type="dcterms:W3CDTF">2016-08-08T22:07:03Z</dcterms:modified>
</cp:coreProperties>
</file>