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258" r:id="rId4"/>
    <p:sldId id="317" r:id="rId5"/>
    <p:sldId id="259" r:id="rId6"/>
    <p:sldId id="261" r:id="rId7"/>
    <p:sldId id="260" r:id="rId8"/>
    <p:sldId id="263" r:id="rId9"/>
    <p:sldId id="264" r:id="rId10"/>
    <p:sldId id="265" r:id="rId11"/>
    <p:sldId id="266" r:id="rId12"/>
    <p:sldId id="267" r:id="rId13"/>
    <p:sldId id="268" r:id="rId14"/>
    <p:sldId id="270" r:id="rId15"/>
    <p:sldId id="271" r:id="rId16"/>
    <p:sldId id="273" r:id="rId17"/>
    <p:sldId id="274" r:id="rId18"/>
    <p:sldId id="275" r:id="rId19"/>
    <p:sldId id="277" r:id="rId20"/>
    <p:sldId id="276" r:id="rId21"/>
    <p:sldId id="280" r:id="rId22"/>
    <p:sldId id="279" r:id="rId23"/>
    <p:sldId id="278" r:id="rId24"/>
    <p:sldId id="281" r:id="rId25"/>
    <p:sldId id="282" r:id="rId26"/>
    <p:sldId id="285" r:id="rId27"/>
    <p:sldId id="284" r:id="rId28"/>
    <p:sldId id="286" r:id="rId29"/>
    <p:sldId id="287" r:id="rId30"/>
    <p:sldId id="288" r:id="rId31"/>
    <p:sldId id="289" r:id="rId32"/>
    <p:sldId id="292" r:id="rId33"/>
    <p:sldId id="291" r:id="rId34"/>
    <p:sldId id="290" r:id="rId35"/>
    <p:sldId id="293" r:id="rId36"/>
    <p:sldId id="294" r:id="rId37"/>
    <p:sldId id="296" r:id="rId38"/>
    <p:sldId id="295" r:id="rId39"/>
    <p:sldId id="305" r:id="rId40"/>
    <p:sldId id="297" r:id="rId41"/>
    <p:sldId id="298" r:id="rId42"/>
    <p:sldId id="300" r:id="rId43"/>
    <p:sldId id="301" r:id="rId44"/>
    <p:sldId id="299" r:id="rId45"/>
    <p:sldId id="302" r:id="rId46"/>
    <p:sldId id="303" r:id="rId47"/>
    <p:sldId id="306" r:id="rId48"/>
    <p:sldId id="307" r:id="rId49"/>
    <p:sldId id="308" r:id="rId50"/>
    <p:sldId id="309" r:id="rId51"/>
    <p:sldId id="310" r:id="rId52"/>
    <p:sldId id="311" r:id="rId53"/>
    <p:sldId id="312" r:id="rId54"/>
    <p:sldId id="313" r:id="rId55"/>
    <p:sldId id="272" r:id="rId56"/>
    <p:sldId id="315" r:id="rId57"/>
    <p:sldId id="316"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B2A3F7-BAC0-412E-B8EF-90472ED5C502}">
          <p14:sldIdLst>
            <p14:sldId id="256"/>
            <p14:sldId id="257"/>
            <p14:sldId id="258"/>
            <p14:sldId id="317"/>
            <p14:sldId id="259"/>
            <p14:sldId id="261"/>
            <p14:sldId id="260"/>
            <p14:sldId id="263"/>
            <p14:sldId id="264"/>
            <p14:sldId id="265"/>
            <p14:sldId id="266"/>
            <p14:sldId id="267"/>
            <p14:sldId id="268"/>
            <p14:sldId id="270"/>
            <p14:sldId id="271"/>
            <p14:sldId id="273"/>
            <p14:sldId id="274"/>
            <p14:sldId id="275"/>
            <p14:sldId id="277"/>
            <p14:sldId id="276"/>
            <p14:sldId id="280"/>
            <p14:sldId id="279"/>
            <p14:sldId id="278"/>
            <p14:sldId id="281"/>
            <p14:sldId id="282"/>
            <p14:sldId id="285"/>
            <p14:sldId id="284"/>
            <p14:sldId id="286"/>
            <p14:sldId id="287"/>
            <p14:sldId id="288"/>
            <p14:sldId id="289"/>
            <p14:sldId id="292"/>
            <p14:sldId id="291"/>
            <p14:sldId id="290"/>
            <p14:sldId id="293"/>
            <p14:sldId id="294"/>
            <p14:sldId id="296"/>
            <p14:sldId id="295"/>
            <p14:sldId id="305"/>
            <p14:sldId id="297"/>
            <p14:sldId id="298"/>
            <p14:sldId id="300"/>
            <p14:sldId id="301"/>
            <p14:sldId id="299"/>
            <p14:sldId id="302"/>
            <p14:sldId id="303"/>
            <p14:sldId id="306"/>
            <p14:sldId id="307"/>
            <p14:sldId id="308"/>
            <p14:sldId id="309"/>
            <p14:sldId id="310"/>
            <p14:sldId id="311"/>
            <p14:sldId id="312"/>
            <p14:sldId id="313"/>
            <p14:sldId id="272"/>
            <p14:sldId id="315"/>
            <p14:sldId id="316"/>
            <p14:sldId id="31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2310"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BFA71C-EEA5-404F-B144-F1D1199E6D1C}" type="datetimeFigureOut">
              <a:rPr lang="en-US" smtClean="0"/>
              <a:t>7/12/2016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1B0E68-5F69-4870-804A-2EF1C8381528}" type="slidenum">
              <a:rPr lang="en-US" smtClean="0"/>
              <a:t>‹#›</a:t>
            </a:fld>
            <a:endParaRPr lang="en-US"/>
          </a:p>
        </p:txBody>
      </p:sp>
    </p:spTree>
    <p:extLst>
      <p:ext uri="{BB962C8B-B14F-4D97-AF65-F5344CB8AC3E}">
        <p14:creationId xmlns:p14="http://schemas.microsoft.com/office/powerpoint/2010/main" val="322000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a:t>
            </a:fld>
            <a:endParaRPr lang="en-US"/>
          </a:p>
        </p:txBody>
      </p:sp>
    </p:spTree>
    <p:extLst>
      <p:ext uri="{BB962C8B-B14F-4D97-AF65-F5344CB8AC3E}">
        <p14:creationId xmlns:p14="http://schemas.microsoft.com/office/powerpoint/2010/main" val="1790594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11</a:t>
            </a:fld>
            <a:endParaRPr lang="en-US"/>
          </a:p>
        </p:txBody>
      </p:sp>
    </p:spTree>
    <p:extLst>
      <p:ext uri="{BB962C8B-B14F-4D97-AF65-F5344CB8AC3E}">
        <p14:creationId xmlns:p14="http://schemas.microsoft.com/office/powerpoint/2010/main" val="864248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12</a:t>
            </a:fld>
            <a:endParaRPr lang="en-US"/>
          </a:p>
        </p:txBody>
      </p:sp>
    </p:spTree>
    <p:extLst>
      <p:ext uri="{BB962C8B-B14F-4D97-AF65-F5344CB8AC3E}">
        <p14:creationId xmlns:p14="http://schemas.microsoft.com/office/powerpoint/2010/main" val="1503823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13</a:t>
            </a:fld>
            <a:endParaRPr lang="en-US"/>
          </a:p>
        </p:txBody>
      </p:sp>
    </p:spTree>
    <p:extLst>
      <p:ext uri="{BB962C8B-B14F-4D97-AF65-F5344CB8AC3E}">
        <p14:creationId xmlns:p14="http://schemas.microsoft.com/office/powerpoint/2010/main" val="1313728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14</a:t>
            </a:fld>
            <a:endParaRPr lang="en-US"/>
          </a:p>
        </p:txBody>
      </p:sp>
    </p:spTree>
    <p:extLst>
      <p:ext uri="{BB962C8B-B14F-4D97-AF65-F5344CB8AC3E}">
        <p14:creationId xmlns:p14="http://schemas.microsoft.com/office/powerpoint/2010/main" val="168333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15</a:t>
            </a:fld>
            <a:endParaRPr lang="en-US"/>
          </a:p>
        </p:txBody>
      </p:sp>
    </p:spTree>
    <p:extLst>
      <p:ext uri="{BB962C8B-B14F-4D97-AF65-F5344CB8AC3E}">
        <p14:creationId xmlns:p14="http://schemas.microsoft.com/office/powerpoint/2010/main" val="2830406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16</a:t>
            </a:fld>
            <a:endParaRPr lang="en-US"/>
          </a:p>
        </p:txBody>
      </p:sp>
    </p:spTree>
    <p:extLst>
      <p:ext uri="{BB962C8B-B14F-4D97-AF65-F5344CB8AC3E}">
        <p14:creationId xmlns:p14="http://schemas.microsoft.com/office/powerpoint/2010/main" val="603689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17</a:t>
            </a:fld>
            <a:endParaRPr lang="en-US"/>
          </a:p>
        </p:txBody>
      </p:sp>
    </p:spTree>
    <p:extLst>
      <p:ext uri="{BB962C8B-B14F-4D97-AF65-F5344CB8AC3E}">
        <p14:creationId xmlns:p14="http://schemas.microsoft.com/office/powerpoint/2010/main" val="2888194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18</a:t>
            </a:fld>
            <a:endParaRPr lang="en-US"/>
          </a:p>
        </p:txBody>
      </p:sp>
    </p:spTree>
    <p:extLst>
      <p:ext uri="{BB962C8B-B14F-4D97-AF65-F5344CB8AC3E}">
        <p14:creationId xmlns:p14="http://schemas.microsoft.com/office/powerpoint/2010/main" val="3040022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19</a:t>
            </a:fld>
            <a:endParaRPr lang="en-US"/>
          </a:p>
        </p:txBody>
      </p:sp>
    </p:spTree>
    <p:extLst>
      <p:ext uri="{BB962C8B-B14F-4D97-AF65-F5344CB8AC3E}">
        <p14:creationId xmlns:p14="http://schemas.microsoft.com/office/powerpoint/2010/main" val="4133278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20</a:t>
            </a:fld>
            <a:endParaRPr lang="en-US"/>
          </a:p>
        </p:txBody>
      </p:sp>
    </p:spTree>
    <p:extLst>
      <p:ext uri="{BB962C8B-B14F-4D97-AF65-F5344CB8AC3E}">
        <p14:creationId xmlns:p14="http://schemas.microsoft.com/office/powerpoint/2010/main" val="949058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a:t>
            </a:fld>
            <a:endParaRPr lang="en-US"/>
          </a:p>
        </p:txBody>
      </p:sp>
    </p:spTree>
    <p:extLst>
      <p:ext uri="{BB962C8B-B14F-4D97-AF65-F5344CB8AC3E}">
        <p14:creationId xmlns:p14="http://schemas.microsoft.com/office/powerpoint/2010/main" val="202581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21</a:t>
            </a:fld>
            <a:endParaRPr lang="en-US"/>
          </a:p>
        </p:txBody>
      </p:sp>
    </p:spTree>
    <p:extLst>
      <p:ext uri="{BB962C8B-B14F-4D97-AF65-F5344CB8AC3E}">
        <p14:creationId xmlns:p14="http://schemas.microsoft.com/office/powerpoint/2010/main" val="1603703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22</a:t>
            </a:fld>
            <a:endParaRPr lang="en-US"/>
          </a:p>
        </p:txBody>
      </p:sp>
    </p:spTree>
    <p:extLst>
      <p:ext uri="{BB962C8B-B14F-4D97-AF65-F5344CB8AC3E}">
        <p14:creationId xmlns:p14="http://schemas.microsoft.com/office/powerpoint/2010/main" val="2016844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23</a:t>
            </a:fld>
            <a:endParaRPr lang="en-US"/>
          </a:p>
        </p:txBody>
      </p:sp>
    </p:spTree>
    <p:extLst>
      <p:ext uri="{BB962C8B-B14F-4D97-AF65-F5344CB8AC3E}">
        <p14:creationId xmlns:p14="http://schemas.microsoft.com/office/powerpoint/2010/main" val="2561389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24</a:t>
            </a:fld>
            <a:endParaRPr lang="en-US"/>
          </a:p>
        </p:txBody>
      </p:sp>
    </p:spTree>
    <p:extLst>
      <p:ext uri="{BB962C8B-B14F-4D97-AF65-F5344CB8AC3E}">
        <p14:creationId xmlns:p14="http://schemas.microsoft.com/office/powerpoint/2010/main" val="3663219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25</a:t>
            </a:fld>
            <a:endParaRPr lang="en-US"/>
          </a:p>
        </p:txBody>
      </p:sp>
    </p:spTree>
    <p:extLst>
      <p:ext uri="{BB962C8B-B14F-4D97-AF65-F5344CB8AC3E}">
        <p14:creationId xmlns:p14="http://schemas.microsoft.com/office/powerpoint/2010/main" val="2584974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26</a:t>
            </a:fld>
            <a:endParaRPr lang="en-US"/>
          </a:p>
        </p:txBody>
      </p:sp>
    </p:spTree>
    <p:extLst>
      <p:ext uri="{BB962C8B-B14F-4D97-AF65-F5344CB8AC3E}">
        <p14:creationId xmlns:p14="http://schemas.microsoft.com/office/powerpoint/2010/main" val="1187755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27</a:t>
            </a:fld>
            <a:endParaRPr lang="en-US"/>
          </a:p>
        </p:txBody>
      </p:sp>
    </p:spTree>
    <p:extLst>
      <p:ext uri="{BB962C8B-B14F-4D97-AF65-F5344CB8AC3E}">
        <p14:creationId xmlns:p14="http://schemas.microsoft.com/office/powerpoint/2010/main" val="1122908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28</a:t>
            </a:fld>
            <a:endParaRPr lang="en-US"/>
          </a:p>
        </p:txBody>
      </p:sp>
    </p:spTree>
    <p:extLst>
      <p:ext uri="{BB962C8B-B14F-4D97-AF65-F5344CB8AC3E}">
        <p14:creationId xmlns:p14="http://schemas.microsoft.com/office/powerpoint/2010/main" val="3444400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29</a:t>
            </a:fld>
            <a:endParaRPr lang="en-US"/>
          </a:p>
        </p:txBody>
      </p:sp>
    </p:spTree>
    <p:extLst>
      <p:ext uri="{BB962C8B-B14F-4D97-AF65-F5344CB8AC3E}">
        <p14:creationId xmlns:p14="http://schemas.microsoft.com/office/powerpoint/2010/main" val="23435726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30</a:t>
            </a:fld>
            <a:endParaRPr lang="en-US"/>
          </a:p>
        </p:txBody>
      </p:sp>
    </p:spTree>
    <p:extLst>
      <p:ext uri="{BB962C8B-B14F-4D97-AF65-F5344CB8AC3E}">
        <p14:creationId xmlns:p14="http://schemas.microsoft.com/office/powerpoint/2010/main" val="2798480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a:t>
            </a:fld>
            <a:endParaRPr lang="en-US"/>
          </a:p>
        </p:txBody>
      </p:sp>
    </p:spTree>
    <p:extLst>
      <p:ext uri="{BB962C8B-B14F-4D97-AF65-F5344CB8AC3E}">
        <p14:creationId xmlns:p14="http://schemas.microsoft.com/office/powerpoint/2010/main" val="23022598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31</a:t>
            </a:fld>
            <a:endParaRPr lang="en-US"/>
          </a:p>
        </p:txBody>
      </p:sp>
    </p:spTree>
    <p:extLst>
      <p:ext uri="{BB962C8B-B14F-4D97-AF65-F5344CB8AC3E}">
        <p14:creationId xmlns:p14="http://schemas.microsoft.com/office/powerpoint/2010/main" val="29228811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32</a:t>
            </a:fld>
            <a:endParaRPr lang="en-US"/>
          </a:p>
        </p:txBody>
      </p:sp>
    </p:spTree>
    <p:extLst>
      <p:ext uri="{BB962C8B-B14F-4D97-AF65-F5344CB8AC3E}">
        <p14:creationId xmlns:p14="http://schemas.microsoft.com/office/powerpoint/2010/main" val="3417390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33</a:t>
            </a:fld>
            <a:endParaRPr lang="en-US"/>
          </a:p>
        </p:txBody>
      </p:sp>
    </p:spTree>
    <p:extLst>
      <p:ext uri="{BB962C8B-B14F-4D97-AF65-F5344CB8AC3E}">
        <p14:creationId xmlns:p14="http://schemas.microsoft.com/office/powerpoint/2010/main" val="24984756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34</a:t>
            </a:fld>
            <a:endParaRPr lang="en-US"/>
          </a:p>
        </p:txBody>
      </p:sp>
    </p:spTree>
    <p:extLst>
      <p:ext uri="{BB962C8B-B14F-4D97-AF65-F5344CB8AC3E}">
        <p14:creationId xmlns:p14="http://schemas.microsoft.com/office/powerpoint/2010/main" val="19312291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35</a:t>
            </a:fld>
            <a:endParaRPr lang="en-US"/>
          </a:p>
        </p:txBody>
      </p:sp>
    </p:spTree>
    <p:extLst>
      <p:ext uri="{BB962C8B-B14F-4D97-AF65-F5344CB8AC3E}">
        <p14:creationId xmlns:p14="http://schemas.microsoft.com/office/powerpoint/2010/main" val="34264891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36</a:t>
            </a:fld>
            <a:endParaRPr lang="en-US"/>
          </a:p>
        </p:txBody>
      </p:sp>
    </p:spTree>
    <p:extLst>
      <p:ext uri="{BB962C8B-B14F-4D97-AF65-F5344CB8AC3E}">
        <p14:creationId xmlns:p14="http://schemas.microsoft.com/office/powerpoint/2010/main" val="4127572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37</a:t>
            </a:fld>
            <a:endParaRPr lang="en-US"/>
          </a:p>
        </p:txBody>
      </p:sp>
    </p:spTree>
    <p:extLst>
      <p:ext uri="{BB962C8B-B14F-4D97-AF65-F5344CB8AC3E}">
        <p14:creationId xmlns:p14="http://schemas.microsoft.com/office/powerpoint/2010/main" val="21244795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38</a:t>
            </a:fld>
            <a:endParaRPr lang="en-US"/>
          </a:p>
        </p:txBody>
      </p:sp>
    </p:spTree>
    <p:extLst>
      <p:ext uri="{BB962C8B-B14F-4D97-AF65-F5344CB8AC3E}">
        <p14:creationId xmlns:p14="http://schemas.microsoft.com/office/powerpoint/2010/main" val="3948201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39</a:t>
            </a:fld>
            <a:endParaRPr lang="en-US"/>
          </a:p>
        </p:txBody>
      </p:sp>
    </p:spTree>
    <p:extLst>
      <p:ext uri="{BB962C8B-B14F-4D97-AF65-F5344CB8AC3E}">
        <p14:creationId xmlns:p14="http://schemas.microsoft.com/office/powerpoint/2010/main" val="33767930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40</a:t>
            </a:fld>
            <a:endParaRPr lang="en-US"/>
          </a:p>
        </p:txBody>
      </p:sp>
    </p:spTree>
    <p:extLst>
      <p:ext uri="{BB962C8B-B14F-4D97-AF65-F5344CB8AC3E}">
        <p14:creationId xmlns:p14="http://schemas.microsoft.com/office/powerpoint/2010/main" val="3486286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a:t>
            </a:fld>
            <a:endParaRPr lang="en-US"/>
          </a:p>
        </p:txBody>
      </p:sp>
    </p:spTree>
    <p:extLst>
      <p:ext uri="{BB962C8B-B14F-4D97-AF65-F5344CB8AC3E}">
        <p14:creationId xmlns:p14="http://schemas.microsoft.com/office/powerpoint/2010/main" val="7863169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41</a:t>
            </a:fld>
            <a:endParaRPr lang="en-US"/>
          </a:p>
        </p:txBody>
      </p:sp>
    </p:spTree>
    <p:extLst>
      <p:ext uri="{BB962C8B-B14F-4D97-AF65-F5344CB8AC3E}">
        <p14:creationId xmlns:p14="http://schemas.microsoft.com/office/powerpoint/2010/main" val="34687142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42</a:t>
            </a:fld>
            <a:endParaRPr lang="en-US"/>
          </a:p>
        </p:txBody>
      </p:sp>
    </p:spTree>
    <p:extLst>
      <p:ext uri="{BB962C8B-B14F-4D97-AF65-F5344CB8AC3E}">
        <p14:creationId xmlns:p14="http://schemas.microsoft.com/office/powerpoint/2010/main" val="14511617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43</a:t>
            </a:fld>
            <a:endParaRPr lang="en-US"/>
          </a:p>
        </p:txBody>
      </p:sp>
    </p:spTree>
    <p:extLst>
      <p:ext uri="{BB962C8B-B14F-4D97-AF65-F5344CB8AC3E}">
        <p14:creationId xmlns:p14="http://schemas.microsoft.com/office/powerpoint/2010/main" val="107961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44</a:t>
            </a:fld>
            <a:endParaRPr lang="en-US"/>
          </a:p>
        </p:txBody>
      </p:sp>
    </p:spTree>
    <p:extLst>
      <p:ext uri="{BB962C8B-B14F-4D97-AF65-F5344CB8AC3E}">
        <p14:creationId xmlns:p14="http://schemas.microsoft.com/office/powerpoint/2010/main" val="571165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45</a:t>
            </a:fld>
            <a:endParaRPr lang="en-US"/>
          </a:p>
        </p:txBody>
      </p:sp>
    </p:spTree>
    <p:extLst>
      <p:ext uri="{BB962C8B-B14F-4D97-AF65-F5344CB8AC3E}">
        <p14:creationId xmlns:p14="http://schemas.microsoft.com/office/powerpoint/2010/main" val="37456456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46</a:t>
            </a:fld>
            <a:endParaRPr lang="en-US"/>
          </a:p>
        </p:txBody>
      </p:sp>
    </p:spTree>
    <p:extLst>
      <p:ext uri="{BB962C8B-B14F-4D97-AF65-F5344CB8AC3E}">
        <p14:creationId xmlns:p14="http://schemas.microsoft.com/office/powerpoint/2010/main" val="3507001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47</a:t>
            </a:fld>
            <a:endParaRPr lang="en-US"/>
          </a:p>
        </p:txBody>
      </p:sp>
    </p:spTree>
    <p:extLst>
      <p:ext uri="{BB962C8B-B14F-4D97-AF65-F5344CB8AC3E}">
        <p14:creationId xmlns:p14="http://schemas.microsoft.com/office/powerpoint/2010/main" val="20102270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48</a:t>
            </a:fld>
            <a:endParaRPr lang="en-US"/>
          </a:p>
        </p:txBody>
      </p:sp>
    </p:spTree>
    <p:extLst>
      <p:ext uri="{BB962C8B-B14F-4D97-AF65-F5344CB8AC3E}">
        <p14:creationId xmlns:p14="http://schemas.microsoft.com/office/powerpoint/2010/main" val="1089095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49</a:t>
            </a:fld>
            <a:endParaRPr lang="en-US"/>
          </a:p>
        </p:txBody>
      </p:sp>
    </p:spTree>
    <p:extLst>
      <p:ext uri="{BB962C8B-B14F-4D97-AF65-F5344CB8AC3E}">
        <p14:creationId xmlns:p14="http://schemas.microsoft.com/office/powerpoint/2010/main" val="32586055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50</a:t>
            </a:fld>
            <a:endParaRPr lang="en-US"/>
          </a:p>
        </p:txBody>
      </p:sp>
    </p:spTree>
    <p:extLst>
      <p:ext uri="{BB962C8B-B14F-4D97-AF65-F5344CB8AC3E}">
        <p14:creationId xmlns:p14="http://schemas.microsoft.com/office/powerpoint/2010/main" val="385949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6</a:t>
            </a:fld>
            <a:endParaRPr lang="en-US"/>
          </a:p>
        </p:txBody>
      </p:sp>
    </p:spTree>
    <p:extLst>
      <p:ext uri="{BB962C8B-B14F-4D97-AF65-F5344CB8AC3E}">
        <p14:creationId xmlns:p14="http://schemas.microsoft.com/office/powerpoint/2010/main" val="24533125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51</a:t>
            </a:fld>
            <a:endParaRPr lang="en-US"/>
          </a:p>
        </p:txBody>
      </p:sp>
    </p:spTree>
    <p:extLst>
      <p:ext uri="{BB962C8B-B14F-4D97-AF65-F5344CB8AC3E}">
        <p14:creationId xmlns:p14="http://schemas.microsoft.com/office/powerpoint/2010/main" val="25046245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52</a:t>
            </a:fld>
            <a:endParaRPr lang="en-US"/>
          </a:p>
        </p:txBody>
      </p:sp>
    </p:spTree>
    <p:extLst>
      <p:ext uri="{BB962C8B-B14F-4D97-AF65-F5344CB8AC3E}">
        <p14:creationId xmlns:p14="http://schemas.microsoft.com/office/powerpoint/2010/main" val="29586435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53</a:t>
            </a:fld>
            <a:endParaRPr lang="en-US"/>
          </a:p>
        </p:txBody>
      </p:sp>
    </p:spTree>
    <p:extLst>
      <p:ext uri="{BB962C8B-B14F-4D97-AF65-F5344CB8AC3E}">
        <p14:creationId xmlns:p14="http://schemas.microsoft.com/office/powerpoint/2010/main" val="35149679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54</a:t>
            </a:fld>
            <a:endParaRPr lang="en-US"/>
          </a:p>
        </p:txBody>
      </p:sp>
    </p:spTree>
    <p:extLst>
      <p:ext uri="{BB962C8B-B14F-4D97-AF65-F5344CB8AC3E}">
        <p14:creationId xmlns:p14="http://schemas.microsoft.com/office/powerpoint/2010/main" val="20808112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55</a:t>
            </a:fld>
            <a:endParaRPr lang="en-US"/>
          </a:p>
        </p:txBody>
      </p:sp>
    </p:spTree>
    <p:extLst>
      <p:ext uri="{BB962C8B-B14F-4D97-AF65-F5344CB8AC3E}">
        <p14:creationId xmlns:p14="http://schemas.microsoft.com/office/powerpoint/2010/main" val="32278737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56</a:t>
            </a:fld>
            <a:endParaRPr lang="en-US"/>
          </a:p>
        </p:txBody>
      </p:sp>
    </p:spTree>
    <p:extLst>
      <p:ext uri="{BB962C8B-B14F-4D97-AF65-F5344CB8AC3E}">
        <p14:creationId xmlns:p14="http://schemas.microsoft.com/office/powerpoint/2010/main" val="6061928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57</a:t>
            </a:fld>
            <a:endParaRPr lang="en-US"/>
          </a:p>
        </p:txBody>
      </p:sp>
    </p:spTree>
    <p:extLst>
      <p:ext uri="{BB962C8B-B14F-4D97-AF65-F5344CB8AC3E}">
        <p14:creationId xmlns:p14="http://schemas.microsoft.com/office/powerpoint/2010/main" val="12388051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58</a:t>
            </a:fld>
            <a:endParaRPr lang="en-US"/>
          </a:p>
        </p:txBody>
      </p:sp>
    </p:spTree>
    <p:extLst>
      <p:ext uri="{BB962C8B-B14F-4D97-AF65-F5344CB8AC3E}">
        <p14:creationId xmlns:p14="http://schemas.microsoft.com/office/powerpoint/2010/main" val="89528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7</a:t>
            </a:fld>
            <a:endParaRPr lang="en-US"/>
          </a:p>
        </p:txBody>
      </p:sp>
    </p:spTree>
    <p:extLst>
      <p:ext uri="{BB962C8B-B14F-4D97-AF65-F5344CB8AC3E}">
        <p14:creationId xmlns:p14="http://schemas.microsoft.com/office/powerpoint/2010/main" val="142866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8</a:t>
            </a:fld>
            <a:endParaRPr lang="en-US"/>
          </a:p>
        </p:txBody>
      </p:sp>
    </p:spTree>
    <p:extLst>
      <p:ext uri="{BB962C8B-B14F-4D97-AF65-F5344CB8AC3E}">
        <p14:creationId xmlns:p14="http://schemas.microsoft.com/office/powerpoint/2010/main" val="325151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9</a:t>
            </a:fld>
            <a:endParaRPr lang="en-US"/>
          </a:p>
        </p:txBody>
      </p:sp>
    </p:spTree>
    <p:extLst>
      <p:ext uri="{BB962C8B-B14F-4D97-AF65-F5344CB8AC3E}">
        <p14:creationId xmlns:p14="http://schemas.microsoft.com/office/powerpoint/2010/main" val="3151907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0E68-5F69-4870-804A-2EF1C8381528}" type="slidenum">
              <a:rPr lang="en-US" smtClean="0"/>
              <a:t>10</a:t>
            </a:fld>
            <a:endParaRPr lang="en-US"/>
          </a:p>
        </p:txBody>
      </p:sp>
    </p:spTree>
    <p:extLst>
      <p:ext uri="{BB962C8B-B14F-4D97-AF65-F5344CB8AC3E}">
        <p14:creationId xmlns:p14="http://schemas.microsoft.com/office/powerpoint/2010/main" val="205132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358CA9-3547-4E86-861F-A206415E2DCA}" type="datetimeFigureOut">
              <a:rPr lang="en-US" smtClean="0"/>
              <a:t>7/12/2016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A42352-9596-40BD-BF99-FBBB0A5530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358CA9-3547-4E86-861F-A206415E2DCA}"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42352-9596-40BD-BF99-FBBB0A5530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A42352-9596-40BD-BF99-FBBB0A5530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358CA9-3547-4E86-861F-A206415E2DCA}"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358CA9-3547-4E86-861F-A206415E2DCA}"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A42352-9596-40BD-BF99-FBBB0A5530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0358CA9-3547-4E86-861F-A206415E2DCA}" type="datetimeFigureOut">
              <a:rPr lang="en-US" smtClean="0"/>
              <a:t>7/12/2016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A42352-9596-40BD-BF99-FBBB0A5530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358CA9-3547-4E86-861F-A206415E2DCA}"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42352-9596-40BD-BF99-FBBB0A5530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358CA9-3547-4E86-861F-A206415E2DCA}" type="datetimeFigureOut">
              <a:rPr lang="en-US" smtClean="0"/>
              <a:t>7/12/2016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A42352-9596-40BD-BF99-FBBB0A5530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358CA9-3547-4E86-861F-A206415E2DCA}" type="datetimeFigureOut">
              <a:rPr lang="en-US" smtClean="0"/>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A42352-9596-40BD-BF99-FBBB0A5530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358CA9-3547-4E86-861F-A206415E2DCA}" type="datetimeFigureOut">
              <a:rPr lang="en-US" smtClean="0"/>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A42352-9596-40BD-BF99-FBBB0A5530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A42352-9596-40BD-BF99-FBBB0A5530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358CA9-3547-4E86-861F-A206415E2DCA}" type="datetimeFigureOut">
              <a:rPr lang="en-US" smtClean="0"/>
              <a:t>7/12/2016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A42352-9596-40BD-BF99-FBBB0A5530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0358CA9-3547-4E86-861F-A206415E2DCA}" type="datetimeFigureOut">
              <a:rPr lang="en-US" smtClean="0"/>
              <a:t>7/12/2016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358CA9-3547-4E86-861F-A206415E2DCA}" type="datetimeFigureOut">
              <a:rPr lang="en-US" smtClean="0"/>
              <a:t>7/12/2016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A42352-9596-40BD-BF99-FBBB0A5530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2.emf"/><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6.emf"/><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20.emf"/><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90800"/>
          </a:xfrm>
        </p:spPr>
        <p:txBody>
          <a:bodyPr>
            <a:normAutofit lnSpcReduction="10000"/>
          </a:bodyPr>
          <a:lstStyle/>
          <a:p>
            <a:r>
              <a:rPr lang="en-US" dirty="0" smtClean="0"/>
              <a:t>Job Order costing</a:t>
            </a:r>
          </a:p>
          <a:p>
            <a:r>
              <a:rPr lang="en-US" dirty="0" smtClean="0"/>
              <a:t>is used in a</a:t>
            </a:r>
          </a:p>
          <a:p>
            <a:r>
              <a:rPr lang="en-US" dirty="0" smtClean="0"/>
              <a:t>Manufacturing environment.</a:t>
            </a:r>
          </a:p>
          <a:p>
            <a:r>
              <a:rPr lang="en-US" dirty="0" smtClean="0"/>
              <a:t>There are unique challenges</a:t>
            </a:r>
          </a:p>
          <a:p>
            <a:r>
              <a:rPr lang="en-US" dirty="0" smtClean="0"/>
              <a:t>To record journal entries,</a:t>
            </a:r>
          </a:p>
          <a:p>
            <a:r>
              <a:rPr lang="en-US" dirty="0" smtClean="0"/>
              <a:t>Maintain the job order cost sheet</a:t>
            </a:r>
          </a:p>
          <a:p>
            <a:r>
              <a:rPr lang="en-US" dirty="0" smtClean="0"/>
              <a:t>And</a:t>
            </a:r>
          </a:p>
          <a:p>
            <a:r>
              <a:rPr lang="en-US" dirty="0" smtClean="0"/>
              <a:t>Accumulate information for</a:t>
            </a:r>
          </a:p>
          <a:p>
            <a:r>
              <a:rPr lang="en-US" dirty="0" smtClean="0"/>
              <a:t>Financial Statements</a:t>
            </a:r>
            <a:endParaRPr lang="en-US" dirty="0"/>
          </a:p>
        </p:txBody>
      </p:sp>
      <p:sp>
        <p:nvSpPr>
          <p:cNvPr id="2" name="Title 1"/>
          <p:cNvSpPr>
            <a:spLocks noGrp="1"/>
          </p:cNvSpPr>
          <p:nvPr>
            <p:ph type="ctrTitle"/>
          </p:nvPr>
        </p:nvSpPr>
        <p:spPr/>
        <p:txBody>
          <a:bodyPr/>
          <a:lstStyle/>
          <a:p>
            <a:r>
              <a:rPr lang="en-US" dirty="0" smtClean="0"/>
              <a:t>Job Order Costing</a:t>
            </a:r>
            <a:br>
              <a:rPr lang="en-US" dirty="0" smtClean="0"/>
            </a:br>
            <a:endParaRPr lang="en-US" dirty="0"/>
          </a:p>
        </p:txBody>
      </p:sp>
    </p:spTree>
    <p:extLst>
      <p:ext uri="{BB962C8B-B14F-4D97-AF65-F5344CB8AC3E}">
        <p14:creationId xmlns:p14="http://schemas.microsoft.com/office/powerpoint/2010/main" val="1143003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000" dirty="0" smtClean="0"/>
              <a:t>General Ledger Accountant</a:t>
            </a:r>
            <a:endParaRPr lang="en-US" sz="2000" dirty="0"/>
          </a:p>
        </p:txBody>
      </p:sp>
      <p:sp>
        <p:nvSpPr>
          <p:cNvPr id="7" name="Text Placeholder 6"/>
          <p:cNvSpPr>
            <a:spLocks noGrp="1"/>
          </p:cNvSpPr>
          <p:nvPr>
            <p:ph type="body" sz="half" idx="3"/>
          </p:nvPr>
        </p:nvSpPr>
        <p:spPr/>
        <p:txBody>
          <a:bodyPr/>
          <a:lstStyle/>
          <a:p>
            <a:r>
              <a:rPr lang="en-US" dirty="0" smtClean="0"/>
              <a:t>Managerial Accountant – Job Order Cost Sheet</a:t>
            </a:r>
            <a:endParaRPr lang="en-US" dirty="0"/>
          </a:p>
        </p:txBody>
      </p:sp>
      <p:sp>
        <p:nvSpPr>
          <p:cNvPr id="8" name="Content Placeholder 7"/>
          <p:cNvSpPr>
            <a:spLocks noGrp="1"/>
          </p:cNvSpPr>
          <p:nvPr>
            <p:ph sz="quarter" idx="4"/>
          </p:nvPr>
        </p:nvSpPr>
        <p:spPr/>
        <p:txBody>
          <a:bodyPr>
            <a:normAutofit/>
          </a:bodyPr>
          <a:lstStyle/>
          <a:p>
            <a:endParaRPr lang="en-US" dirty="0" smtClean="0"/>
          </a:p>
          <a:p>
            <a:pPr marL="0" indent="0">
              <a:buNone/>
            </a:pPr>
            <a:endParaRPr lang="en-US" sz="2400" dirty="0" smtClean="0"/>
          </a:p>
          <a:p>
            <a:pPr algn="just"/>
            <a:endParaRPr lang="en-US" sz="1600" dirty="0"/>
          </a:p>
          <a:p>
            <a:pPr algn="just"/>
            <a:r>
              <a:rPr lang="en-US" sz="1600" dirty="0" smtClean="0"/>
              <a:t>None of these costs are included on the JOCS.  (And none have been recorded to WIP in the general ledger.)</a:t>
            </a:r>
          </a:p>
          <a:p>
            <a:pPr algn="just"/>
            <a:r>
              <a:rPr lang="en-US" sz="1600" dirty="0" smtClean="0"/>
              <a:t>Overhead will not be “applied” to the JOCS until the end of the period when the volume of the driver (machine hours) will be known.  </a:t>
            </a:r>
            <a:endParaRPr lang="en-US" sz="1600" dirty="0"/>
          </a:p>
        </p:txBody>
      </p:sp>
      <p:sp>
        <p:nvSpPr>
          <p:cNvPr id="4" name="Title 3"/>
          <p:cNvSpPr>
            <a:spLocks noGrp="1"/>
          </p:cNvSpPr>
          <p:nvPr>
            <p:ph type="title"/>
          </p:nvPr>
        </p:nvSpPr>
        <p:spPr/>
        <p:txBody>
          <a:bodyPr>
            <a:noAutofit/>
          </a:bodyPr>
          <a:lstStyle/>
          <a:p>
            <a:r>
              <a:rPr lang="en-US" sz="1400" dirty="0" smtClean="0"/>
              <a:t>The company incurs additional overhead items during the course of the month for factory-related items such as utilities/rent, property taxes, prepaid insurance, and depreciation.  </a:t>
            </a:r>
            <a:endParaRPr lang="en-US" sz="1400" dirty="0"/>
          </a:p>
        </p:txBody>
      </p:sp>
      <p:sp>
        <p:nvSpPr>
          <p:cNvPr id="9" name="Content Placeholder 8"/>
          <p:cNvSpPr>
            <a:spLocks noGrp="1"/>
          </p:cNvSpPr>
          <p:nvPr>
            <p:ph sz="quarter" idx="2"/>
          </p:nvPr>
        </p:nvSpPr>
        <p:spPr/>
        <p:txBody>
          <a:bodyPr>
            <a:normAutofit/>
          </a:bodyPr>
          <a:lstStyle/>
          <a:p>
            <a:endParaRPr lang="en-US" dirty="0" smtClean="0"/>
          </a:p>
          <a:p>
            <a:endParaRPr lang="en-US" dirty="0"/>
          </a:p>
          <a:p>
            <a:endParaRPr lang="en-US" sz="2000" dirty="0" smtClean="0"/>
          </a:p>
          <a:p>
            <a:endParaRPr lang="en-US" sz="2000" dirty="0"/>
          </a:p>
          <a:p>
            <a:pPr algn="just"/>
            <a:endParaRPr lang="en-US" sz="1500" dirty="0" smtClean="0"/>
          </a:p>
          <a:p>
            <a:pPr algn="just"/>
            <a:endParaRPr lang="en-US" sz="1500" dirty="0"/>
          </a:p>
          <a:p>
            <a:pPr algn="just"/>
            <a:r>
              <a:rPr lang="en-US" sz="1500" dirty="0" smtClean="0"/>
              <a:t>These costs are recorded to overhead because they are all necessary for the operations of the factory.  The overhead account is debited for actual overhead costs are they are incurred. </a:t>
            </a:r>
            <a:endParaRPr lang="en-US" sz="1500"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366963"/>
            <a:ext cx="3733800" cy="983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 y="2557842"/>
            <a:ext cx="3238500" cy="1951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74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General Ledger </a:t>
            </a:r>
            <a:r>
              <a:rPr lang="en-US" sz="2000" dirty="0" smtClean="0"/>
              <a:t>Accountant</a:t>
            </a:r>
            <a:endParaRPr lang="en-US" sz="2000" dirty="0"/>
          </a:p>
        </p:txBody>
      </p:sp>
      <p:sp>
        <p:nvSpPr>
          <p:cNvPr id="3" name="Text Placeholder 2"/>
          <p:cNvSpPr>
            <a:spLocks noGrp="1"/>
          </p:cNvSpPr>
          <p:nvPr>
            <p:ph type="body" sz="half" idx="3"/>
          </p:nvPr>
        </p:nvSpPr>
        <p:spPr/>
        <p:txBody>
          <a:bodyPr/>
          <a:lstStyle/>
          <a:p>
            <a:r>
              <a:rPr lang="en-US" dirty="0"/>
              <a:t>Managerial Accountant – Job Order Cost </a:t>
            </a:r>
            <a:r>
              <a:rPr lang="en-US" dirty="0" smtClean="0"/>
              <a:t>Sheet</a:t>
            </a:r>
            <a:endParaRPr lang="en-US" dirty="0"/>
          </a:p>
        </p:txBody>
      </p:sp>
      <p:sp>
        <p:nvSpPr>
          <p:cNvPr id="6" name="Title 5"/>
          <p:cNvSpPr>
            <a:spLocks noGrp="1"/>
          </p:cNvSpPr>
          <p:nvPr>
            <p:ph type="title"/>
          </p:nvPr>
        </p:nvSpPr>
        <p:spPr/>
        <p:txBody>
          <a:bodyPr>
            <a:normAutofit/>
          </a:bodyPr>
          <a:lstStyle/>
          <a:p>
            <a:r>
              <a:rPr lang="en-US" sz="1400" dirty="0" smtClean="0"/>
              <a:t>The factory foreman informs accounting that 10,000 machine hours were used for Job A and 5,000 machine hours were used for Job B.  The predetermined overhead rate is $6.</a:t>
            </a:r>
            <a:endParaRPr lang="en-US" sz="1400" dirty="0"/>
          </a:p>
        </p:txBody>
      </p:sp>
      <p:sp>
        <p:nvSpPr>
          <p:cNvPr id="7" name="Content Placeholder 6"/>
          <p:cNvSpPr>
            <a:spLocks noGrp="1"/>
          </p:cNvSpPr>
          <p:nvPr>
            <p:ph sz="quarter" idx="2"/>
          </p:nvPr>
        </p:nvSpPr>
        <p:spPr/>
        <p:txBody>
          <a:bodyPr>
            <a:normAutofit fontScale="92500"/>
          </a:bodyPr>
          <a:lstStyle/>
          <a:p>
            <a:endParaRPr lang="en-US" dirty="0" smtClean="0"/>
          </a:p>
          <a:p>
            <a:r>
              <a:rPr lang="en-US" sz="1600" dirty="0" smtClean="0"/>
              <a:t>Overhead is credited when overhead is applied to WIP.</a:t>
            </a:r>
          </a:p>
          <a:p>
            <a:endParaRPr lang="en-US" sz="1800" dirty="0"/>
          </a:p>
          <a:p>
            <a:endParaRPr lang="en-US" sz="1800" dirty="0" smtClean="0"/>
          </a:p>
          <a:p>
            <a:endParaRPr lang="en-US" sz="1800" dirty="0"/>
          </a:p>
          <a:p>
            <a:endParaRPr lang="en-US" sz="1800" dirty="0" smtClean="0"/>
          </a:p>
          <a:p>
            <a:endParaRPr lang="en-US" sz="1800" dirty="0"/>
          </a:p>
          <a:p>
            <a:endParaRPr lang="en-US" sz="1800" dirty="0"/>
          </a:p>
          <a:p>
            <a:r>
              <a:rPr lang="en-US" sz="1600" dirty="0" smtClean="0"/>
              <a:t>When the credits to OH are less than the debits, OH is said to be </a:t>
            </a:r>
            <a:r>
              <a:rPr lang="en-US" sz="1600" dirty="0" err="1" smtClean="0"/>
              <a:t>underapplied</a:t>
            </a:r>
            <a:r>
              <a:rPr lang="en-US" sz="1600" dirty="0" smtClean="0"/>
              <a:t> and if the credits are more than the debits, then OH is said to be </a:t>
            </a:r>
            <a:r>
              <a:rPr lang="en-US" sz="1600" dirty="0" err="1" smtClean="0"/>
              <a:t>overapplied</a:t>
            </a:r>
            <a:r>
              <a:rPr lang="en-US" sz="1600" dirty="0" smtClean="0"/>
              <a:t>. </a:t>
            </a:r>
            <a:endParaRPr lang="en-US" sz="16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275907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9"/>
          <p:cNvSpPr>
            <a:spLocks noGrp="1"/>
          </p:cNvSpPr>
          <p:nvPr>
            <p:ph sz="quarter" idx="4"/>
          </p:nvPr>
        </p:nvSpPr>
        <p:spPr/>
        <p:txBody>
          <a:bodyPr/>
          <a:lstStyle/>
          <a:p>
            <a:pPr marL="0" indent="0">
              <a:buNone/>
            </a:pPr>
            <a:endParaRPr lang="en-US" dirty="0"/>
          </a:p>
          <a:p>
            <a:endParaRPr lang="en-US" sz="1800" dirty="0" smtClean="0"/>
          </a:p>
          <a:p>
            <a:endParaRPr lang="en-US" sz="1800" dirty="0"/>
          </a:p>
          <a:p>
            <a:r>
              <a:rPr lang="en-US" sz="1600" dirty="0" smtClean="0"/>
              <a:t>The JOCS reflects the overhead applied to both jobs.  Again, the JOCS includes DM, DL and OH as well as any beginning balance for each job. </a:t>
            </a:r>
            <a:endParaRPr lang="en-US" sz="16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369343"/>
            <a:ext cx="268922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581400"/>
            <a:ext cx="17907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255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General Ledger </a:t>
            </a:r>
            <a:r>
              <a:rPr lang="en-US" sz="2000" dirty="0" smtClean="0"/>
              <a:t>Accountant</a:t>
            </a:r>
            <a:endParaRPr lang="en-US" sz="2000" dirty="0"/>
          </a:p>
        </p:txBody>
      </p:sp>
      <p:sp>
        <p:nvSpPr>
          <p:cNvPr id="3" name="Text Placeholder 2"/>
          <p:cNvSpPr>
            <a:spLocks noGrp="1"/>
          </p:cNvSpPr>
          <p:nvPr>
            <p:ph type="body" sz="half" idx="3"/>
          </p:nvPr>
        </p:nvSpPr>
        <p:spPr/>
        <p:txBody>
          <a:bodyPr/>
          <a:lstStyle/>
          <a:p>
            <a:r>
              <a:rPr lang="en-US" dirty="0"/>
              <a:t>Managerial Accountant – Job Order Cost Sheet</a:t>
            </a:r>
          </a:p>
        </p:txBody>
      </p:sp>
      <p:sp>
        <p:nvSpPr>
          <p:cNvPr id="5" name="Content Placeholder 4"/>
          <p:cNvSpPr>
            <a:spLocks noGrp="1"/>
          </p:cNvSpPr>
          <p:nvPr>
            <p:ph sz="quarter" idx="4"/>
          </p:nvPr>
        </p:nvSpPr>
        <p:spPr/>
        <p:txBody>
          <a:bodyPr>
            <a:normAutofit/>
          </a:bodyPr>
          <a:lstStyle/>
          <a:p>
            <a:r>
              <a:rPr lang="en-US" sz="2000" dirty="0" smtClean="0"/>
              <a:t>No effect on JOCS</a:t>
            </a:r>
            <a:endParaRPr lang="en-US" sz="2000" dirty="0"/>
          </a:p>
        </p:txBody>
      </p:sp>
      <p:sp>
        <p:nvSpPr>
          <p:cNvPr id="6" name="Title 5"/>
          <p:cNvSpPr>
            <a:spLocks noGrp="1"/>
          </p:cNvSpPr>
          <p:nvPr>
            <p:ph type="title"/>
          </p:nvPr>
        </p:nvSpPr>
        <p:spPr/>
        <p:txBody>
          <a:bodyPr>
            <a:normAutofit/>
          </a:bodyPr>
          <a:lstStyle/>
          <a:p>
            <a:r>
              <a:rPr lang="en-US" sz="1400" dirty="0" smtClean="0"/>
              <a:t>The company pays for non-factory related expenses such as salaries, depreciation, advertising and other expenses.  These are not recorded as part of WIP or the JOCS</a:t>
            </a:r>
            <a:endParaRPr lang="en-US" sz="1400" dirty="0"/>
          </a:p>
        </p:txBody>
      </p:sp>
      <p:pic>
        <p:nvPicPr>
          <p:cNvPr id="2050" name="Picture 2"/>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301625" y="3162916"/>
            <a:ext cx="4041775" cy="243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6099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General Ledger </a:t>
            </a:r>
            <a:r>
              <a:rPr lang="en-US" sz="2000" dirty="0" smtClean="0"/>
              <a:t>Accountant</a:t>
            </a:r>
            <a:endParaRPr lang="en-US" sz="2000" dirty="0"/>
          </a:p>
        </p:txBody>
      </p:sp>
      <p:sp>
        <p:nvSpPr>
          <p:cNvPr id="3" name="Text Placeholder 2"/>
          <p:cNvSpPr>
            <a:spLocks noGrp="1"/>
          </p:cNvSpPr>
          <p:nvPr>
            <p:ph type="body" sz="half" idx="3"/>
          </p:nvPr>
        </p:nvSpPr>
        <p:spPr/>
        <p:txBody>
          <a:bodyPr/>
          <a:lstStyle/>
          <a:p>
            <a:r>
              <a:rPr lang="en-US" dirty="0"/>
              <a:t>Managerial Accountant – Job Order Cost </a:t>
            </a:r>
            <a:r>
              <a:rPr lang="en-US" dirty="0" smtClean="0"/>
              <a:t>Sheet</a:t>
            </a:r>
            <a:endParaRPr lang="en-US" dirty="0"/>
          </a:p>
        </p:txBody>
      </p:sp>
      <p:sp>
        <p:nvSpPr>
          <p:cNvPr id="6" name="Title 5"/>
          <p:cNvSpPr>
            <a:spLocks noGrp="1"/>
          </p:cNvSpPr>
          <p:nvPr>
            <p:ph type="title"/>
          </p:nvPr>
        </p:nvSpPr>
        <p:spPr/>
        <p:txBody>
          <a:bodyPr>
            <a:normAutofit/>
          </a:bodyPr>
          <a:lstStyle/>
          <a:p>
            <a:r>
              <a:rPr lang="en-US" sz="1400" dirty="0" smtClean="0"/>
              <a:t>Job A has been completed and all of the costs are moved out of WIP and into Finished Goods.  </a:t>
            </a:r>
            <a:br>
              <a:rPr lang="en-US" sz="1400" dirty="0" smtClean="0"/>
            </a:br>
            <a:r>
              <a:rPr lang="en-US" sz="1400" dirty="0" smtClean="0"/>
              <a:t>There are 1,000 units completed for Job A. </a:t>
            </a:r>
            <a:endParaRPr lang="en-US" sz="1400" dirty="0"/>
          </a:p>
        </p:txBody>
      </p:sp>
      <p:sp>
        <p:nvSpPr>
          <p:cNvPr id="8" name="Content Placeholder 7"/>
          <p:cNvSpPr>
            <a:spLocks noGrp="1"/>
          </p:cNvSpPr>
          <p:nvPr>
            <p:ph sz="quarter" idx="2"/>
          </p:nvPr>
        </p:nvSpPr>
        <p:spPr/>
        <p:txBody>
          <a:bodyPr>
            <a:normAutofit lnSpcReduction="10000"/>
          </a:bodyPr>
          <a:lstStyle/>
          <a:p>
            <a:endParaRPr lang="en-US" dirty="0" smtClean="0"/>
          </a:p>
          <a:p>
            <a:endParaRPr lang="en-US" dirty="0"/>
          </a:p>
          <a:p>
            <a:endParaRPr lang="en-US" dirty="0" smtClean="0"/>
          </a:p>
          <a:p>
            <a:endParaRPr lang="en-US" dirty="0"/>
          </a:p>
          <a:p>
            <a:r>
              <a:rPr lang="en-US" sz="2000" dirty="0" smtClean="0"/>
              <a:t>The total costs of Job A were $158,000 for 1,000 units which equates to a cost of $158 per unit.</a:t>
            </a:r>
          </a:p>
          <a:p>
            <a:r>
              <a:rPr lang="en-US" sz="2000" dirty="0" smtClean="0"/>
              <a:t>This JE also reflects cost of goods manufactured.</a:t>
            </a:r>
            <a:endParaRPr lang="en-US" sz="2000" dirty="0"/>
          </a:p>
        </p:txBody>
      </p:sp>
      <p:sp>
        <p:nvSpPr>
          <p:cNvPr id="9" name="Content Placeholder 8"/>
          <p:cNvSpPr>
            <a:spLocks noGrp="1"/>
          </p:cNvSpPr>
          <p:nvPr>
            <p:ph sz="quarter" idx="4"/>
          </p:nvPr>
        </p:nvSpPr>
        <p:spPr/>
        <p:txBody>
          <a:bodyPr/>
          <a:lstStyle/>
          <a:p>
            <a:r>
              <a:rPr lang="en-US" dirty="0" smtClean="0"/>
              <a:t>Was</a:t>
            </a:r>
          </a:p>
          <a:p>
            <a:endParaRPr lang="en-US" dirty="0" smtClean="0"/>
          </a:p>
          <a:p>
            <a:pPr marL="0" indent="0">
              <a:buNone/>
            </a:pPr>
            <a:endParaRPr lang="en-US" dirty="0" smtClean="0"/>
          </a:p>
          <a:p>
            <a:r>
              <a:rPr lang="en-US" dirty="0" smtClean="0"/>
              <a:t>Now </a:t>
            </a:r>
          </a:p>
          <a:p>
            <a:endParaRPr lang="en-US"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514600"/>
            <a:ext cx="261302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7425" y="4114800"/>
            <a:ext cx="261302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051" y="3273426"/>
            <a:ext cx="2636837"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572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General Ledger </a:t>
            </a:r>
            <a:r>
              <a:rPr lang="en-US" sz="2000" dirty="0" smtClean="0"/>
              <a:t>Accountant</a:t>
            </a:r>
            <a:endParaRPr lang="en-US" sz="2000" dirty="0"/>
          </a:p>
        </p:txBody>
      </p:sp>
      <p:sp>
        <p:nvSpPr>
          <p:cNvPr id="3" name="Text Placeholder 2"/>
          <p:cNvSpPr>
            <a:spLocks noGrp="1"/>
          </p:cNvSpPr>
          <p:nvPr>
            <p:ph type="body" sz="half" idx="3"/>
          </p:nvPr>
        </p:nvSpPr>
        <p:spPr/>
        <p:txBody>
          <a:bodyPr/>
          <a:lstStyle/>
          <a:p>
            <a:r>
              <a:rPr lang="en-US" dirty="0"/>
              <a:t>Managerial Accountant – Job Order Cost </a:t>
            </a:r>
            <a:r>
              <a:rPr lang="en-US" dirty="0" smtClean="0"/>
              <a:t>Sheet</a:t>
            </a:r>
            <a:endParaRPr lang="en-US" dirty="0"/>
          </a:p>
        </p:txBody>
      </p:sp>
      <p:sp>
        <p:nvSpPr>
          <p:cNvPr id="6" name="Title 5"/>
          <p:cNvSpPr>
            <a:spLocks noGrp="1"/>
          </p:cNvSpPr>
          <p:nvPr>
            <p:ph type="title"/>
          </p:nvPr>
        </p:nvSpPr>
        <p:spPr/>
        <p:txBody>
          <a:bodyPr>
            <a:normAutofit/>
          </a:bodyPr>
          <a:lstStyle/>
          <a:p>
            <a:r>
              <a:rPr lang="en-US" sz="1400" dirty="0" smtClean="0"/>
              <a:t>The company sells 750 units of Job A at a sales price of $300.</a:t>
            </a:r>
            <a:br>
              <a:rPr lang="en-US" sz="1400" dirty="0" smtClean="0"/>
            </a:br>
            <a:endParaRPr lang="en-US" sz="1400" dirty="0"/>
          </a:p>
        </p:txBody>
      </p:sp>
      <p:sp>
        <p:nvSpPr>
          <p:cNvPr id="8" name="Content Placeholder 7"/>
          <p:cNvSpPr>
            <a:spLocks noGrp="1"/>
          </p:cNvSpPr>
          <p:nvPr>
            <p:ph sz="quarter" idx="2"/>
          </p:nvPr>
        </p:nvSpPr>
        <p:spPr/>
        <p:txBody>
          <a:bodyPr>
            <a:normAutofit/>
          </a:bodyPr>
          <a:lstStyle/>
          <a:p>
            <a:endParaRPr lang="en-US" dirty="0" smtClean="0"/>
          </a:p>
          <a:p>
            <a:endParaRPr lang="en-US" dirty="0"/>
          </a:p>
          <a:p>
            <a:endParaRPr lang="en-US" dirty="0" smtClean="0"/>
          </a:p>
        </p:txBody>
      </p:sp>
      <p:sp>
        <p:nvSpPr>
          <p:cNvPr id="9" name="Content Placeholder 8"/>
          <p:cNvSpPr>
            <a:spLocks noGrp="1"/>
          </p:cNvSpPr>
          <p:nvPr>
            <p:ph sz="quarter" idx="4"/>
          </p:nvPr>
        </p:nvSpPr>
        <p:spPr/>
        <p:txBody>
          <a:bodyPr/>
          <a:lstStyle/>
          <a:p>
            <a:endParaRPr lang="en-US" dirty="0" smtClean="0"/>
          </a:p>
          <a:p>
            <a:r>
              <a:rPr lang="en-US" sz="2000" dirty="0" smtClean="0"/>
              <a:t>No effect on JOCS</a:t>
            </a:r>
            <a:endParaRPr lang="en-US" sz="2000" dirty="0"/>
          </a:p>
        </p:txBody>
      </p:sp>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986088"/>
            <a:ext cx="263683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695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General Ledger </a:t>
            </a:r>
            <a:r>
              <a:rPr lang="en-US" sz="2000" dirty="0" smtClean="0"/>
              <a:t>Accountant</a:t>
            </a:r>
            <a:endParaRPr lang="en-US" sz="2000" dirty="0"/>
          </a:p>
        </p:txBody>
      </p:sp>
      <p:sp>
        <p:nvSpPr>
          <p:cNvPr id="3" name="Text Placeholder 2"/>
          <p:cNvSpPr>
            <a:spLocks noGrp="1"/>
          </p:cNvSpPr>
          <p:nvPr>
            <p:ph type="body" sz="half" idx="3"/>
          </p:nvPr>
        </p:nvSpPr>
        <p:spPr/>
        <p:txBody>
          <a:bodyPr/>
          <a:lstStyle/>
          <a:p>
            <a:r>
              <a:rPr lang="en-US" dirty="0"/>
              <a:t>Managerial Accountant – Job Order Cost </a:t>
            </a:r>
            <a:r>
              <a:rPr lang="en-US" dirty="0" smtClean="0"/>
              <a:t>Sheet</a:t>
            </a:r>
            <a:endParaRPr lang="en-US" dirty="0"/>
          </a:p>
        </p:txBody>
      </p:sp>
      <p:sp>
        <p:nvSpPr>
          <p:cNvPr id="6" name="Title 5"/>
          <p:cNvSpPr>
            <a:spLocks noGrp="1"/>
          </p:cNvSpPr>
          <p:nvPr>
            <p:ph type="title"/>
          </p:nvPr>
        </p:nvSpPr>
        <p:spPr/>
        <p:txBody>
          <a:bodyPr>
            <a:normAutofit/>
          </a:bodyPr>
          <a:lstStyle/>
          <a:p>
            <a:r>
              <a:rPr lang="en-US" sz="1400" dirty="0" smtClean="0"/>
              <a:t>The overhead account is closed out to cost of goods sold.</a:t>
            </a:r>
            <a:br>
              <a:rPr lang="en-US" sz="1400" dirty="0" smtClean="0"/>
            </a:br>
            <a:endParaRPr lang="en-US" sz="1400" dirty="0"/>
          </a:p>
        </p:txBody>
      </p:sp>
      <p:sp>
        <p:nvSpPr>
          <p:cNvPr id="8" name="Content Placeholder 7"/>
          <p:cNvSpPr>
            <a:spLocks noGrp="1"/>
          </p:cNvSpPr>
          <p:nvPr>
            <p:ph sz="quarter" idx="2"/>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sz="1400" dirty="0" smtClean="0"/>
              <a:t>If OH had had an credit balance instead of a debit balance, then the JE would have been </a:t>
            </a:r>
          </a:p>
          <a:p>
            <a:endParaRPr lang="en-US" dirty="0"/>
          </a:p>
          <a:p>
            <a:endParaRPr lang="en-US" dirty="0" smtClean="0"/>
          </a:p>
        </p:txBody>
      </p:sp>
      <p:sp>
        <p:nvSpPr>
          <p:cNvPr id="9" name="Content Placeholder 8"/>
          <p:cNvSpPr>
            <a:spLocks noGrp="1"/>
          </p:cNvSpPr>
          <p:nvPr>
            <p:ph sz="quarter" idx="4"/>
          </p:nvPr>
        </p:nvSpPr>
        <p:spPr/>
        <p:txBody>
          <a:bodyPr/>
          <a:lstStyle/>
          <a:p>
            <a:endParaRPr lang="en-US" dirty="0" smtClean="0"/>
          </a:p>
          <a:p>
            <a:r>
              <a:rPr lang="en-US" sz="2000" dirty="0" smtClean="0"/>
              <a:t>No effect on JOCS</a:t>
            </a:r>
            <a:endParaRPr lang="en-US" sz="20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43200"/>
            <a:ext cx="2636837"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068" y="3352800"/>
            <a:ext cx="1790700" cy="176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6019800"/>
            <a:ext cx="2636837"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028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92500" lnSpcReduction="20000"/>
          </a:bodyPr>
          <a:lstStyle/>
          <a:p>
            <a:r>
              <a:rPr lang="en-US" dirty="0" smtClean="0"/>
              <a:t>This is a recap of the</a:t>
            </a:r>
          </a:p>
          <a:p>
            <a:r>
              <a:rPr lang="en-US" dirty="0" smtClean="0"/>
              <a:t>Journal Entries</a:t>
            </a:r>
          </a:p>
          <a:p>
            <a:r>
              <a:rPr lang="en-US" dirty="0" smtClean="0"/>
              <a:t>And</a:t>
            </a:r>
          </a:p>
          <a:p>
            <a:r>
              <a:rPr lang="en-US" dirty="0" smtClean="0"/>
              <a:t>The recording in the </a:t>
            </a:r>
          </a:p>
          <a:p>
            <a:r>
              <a:rPr lang="en-US" dirty="0" smtClean="0"/>
              <a:t>general Ledger</a:t>
            </a:r>
          </a:p>
          <a:p>
            <a:r>
              <a:rPr lang="en-US" dirty="0" smtClean="0"/>
              <a:t>As well as the </a:t>
            </a:r>
          </a:p>
          <a:p>
            <a:r>
              <a:rPr lang="en-US" dirty="0" smtClean="0"/>
              <a:t>JOCS</a:t>
            </a:r>
          </a:p>
          <a:p>
            <a:endParaRPr lang="en-US" dirty="0"/>
          </a:p>
        </p:txBody>
      </p:sp>
      <p:sp>
        <p:nvSpPr>
          <p:cNvPr id="7" name="Title 6"/>
          <p:cNvSpPr>
            <a:spLocks noGrp="1"/>
          </p:cNvSpPr>
          <p:nvPr>
            <p:ph type="title"/>
          </p:nvPr>
        </p:nvSpPr>
        <p:spPr/>
        <p:txBody>
          <a:bodyPr/>
          <a:lstStyle/>
          <a:p>
            <a:r>
              <a:rPr lang="en-US" dirty="0" smtClean="0"/>
              <a:t>Recap</a:t>
            </a:r>
            <a:br>
              <a:rPr lang="en-US" dirty="0" smtClean="0"/>
            </a:br>
            <a:endParaRPr lang="en-US" dirty="0"/>
          </a:p>
        </p:txBody>
      </p:sp>
    </p:spTree>
    <p:extLst>
      <p:ext uri="{BB962C8B-B14F-4D97-AF65-F5344CB8AC3E}">
        <p14:creationId xmlns:p14="http://schemas.microsoft.com/office/powerpoint/2010/main" val="570881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60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362200" y="533400"/>
            <a:ext cx="12954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4294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3162300" y="533400"/>
            <a:ext cx="3429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663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000" dirty="0" smtClean="0"/>
              <a:t>General Ledger Accountant</a:t>
            </a:r>
            <a:endParaRPr lang="en-US" sz="2000" dirty="0"/>
          </a:p>
        </p:txBody>
      </p:sp>
      <p:sp>
        <p:nvSpPr>
          <p:cNvPr id="7" name="Text Placeholder 6"/>
          <p:cNvSpPr>
            <a:spLocks noGrp="1"/>
          </p:cNvSpPr>
          <p:nvPr>
            <p:ph type="body" sz="half" idx="3"/>
          </p:nvPr>
        </p:nvSpPr>
        <p:spPr/>
        <p:txBody>
          <a:bodyPr/>
          <a:lstStyle/>
          <a:p>
            <a:r>
              <a:rPr lang="en-US" dirty="0" smtClean="0"/>
              <a:t>Managerial Accountant</a:t>
            </a:r>
            <a:endParaRPr lang="en-US" dirty="0"/>
          </a:p>
        </p:txBody>
      </p:sp>
      <p:sp>
        <p:nvSpPr>
          <p:cNvPr id="6" name="Content Placeholder 5"/>
          <p:cNvSpPr>
            <a:spLocks noGrp="1"/>
          </p:cNvSpPr>
          <p:nvPr>
            <p:ph sz="quarter" idx="2"/>
          </p:nvPr>
        </p:nvSpPr>
        <p:spPr/>
        <p:txBody>
          <a:bodyPr/>
          <a:lstStyle/>
          <a:p>
            <a:pPr algn="ctr"/>
            <a:r>
              <a:rPr lang="en-US" dirty="0" smtClean="0"/>
              <a:t>The general ledger accountant is concerned with the accumulation of journal entries necessary to prepare the financial statements</a:t>
            </a:r>
            <a:endParaRPr lang="en-US" dirty="0"/>
          </a:p>
        </p:txBody>
      </p:sp>
      <p:sp>
        <p:nvSpPr>
          <p:cNvPr id="8" name="Content Placeholder 7"/>
          <p:cNvSpPr>
            <a:spLocks noGrp="1"/>
          </p:cNvSpPr>
          <p:nvPr>
            <p:ph sz="quarter" idx="4"/>
          </p:nvPr>
        </p:nvSpPr>
        <p:spPr/>
        <p:txBody>
          <a:bodyPr>
            <a:normAutofit fontScale="92500" lnSpcReduction="20000"/>
          </a:bodyPr>
          <a:lstStyle/>
          <a:p>
            <a:pPr algn="ctr"/>
            <a:r>
              <a:rPr lang="en-US" dirty="0" smtClean="0"/>
              <a:t>The managerial accountant is concerned with the accumulation of direct materials, direct labor and overhead costs on the Job Order Cost Sheet necessary to cost out a particular job and provide a per unit cost for use by the general ledger accountant.</a:t>
            </a:r>
            <a:endParaRPr lang="en-US" dirty="0"/>
          </a:p>
        </p:txBody>
      </p:sp>
      <p:sp>
        <p:nvSpPr>
          <p:cNvPr id="4" name="Title 3"/>
          <p:cNvSpPr>
            <a:spLocks noGrp="1"/>
          </p:cNvSpPr>
          <p:nvPr>
            <p:ph type="title"/>
          </p:nvPr>
        </p:nvSpPr>
        <p:spPr/>
        <p:txBody>
          <a:bodyPr>
            <a:noAutofit/>
          </a:bodyPr>
          <a:lstStyle/>
          <a:p>
            <a:r>
              <a:rPr lang="en-US" sz="2600" dirty="0" smtClean="0"/>
              <a:t>There are two arenas for an accountant in</a:t>
            </a:r>
            <a:br>
              <a:rPr lang="en-US" sz="2600" dirty="0" smtClean="0"/>
            </a:br>
            <a:r>
              <a:rPr lang="en-US" sz="2600" dirty="0" smtClean="0"/>
              <a:t>Job Order Costing</a:t>
            </a:r>
            <a:endParaRPr lang="en-US" sz="2600" dirty="0"/>
          </a:p>
        </p:txBody>
      </p:sp>
    </p:spTree>
    <p:extLst>
      <p:ext uri="{BB962C8B-B14F-4D97-AF65-F5344CB8AC3E}">
        <p14:creationId xmlns:p14="http://schemas.microsoft.com/office/powerpoint/2010/main" val="2911664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514600" y="923925"/>
            <a:ext cx="9906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522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2381250" y="1066800"/>
            <a:ext cx="1409700" cy="426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131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3009900" y="1066800"/>
            <a:ext cx="15621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92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a:xfrm>
            <a:off x="4114800" y="2828925"/>
            <a:ext cx="1676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915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514600" y="1371600"/>
            <a:ext cx="8382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081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438400" y="1524000"/>
            <a:ext cx="1219200" cy="396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511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3124200" y="1600200"/>
            <a:ext cx="2895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072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4114800" y="2971800"/>
            <a:ext cx="22098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787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2438400" y="1905000"/>
            <a:ext cx="1371600" cy="3733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210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3124200" y="990600"/>
            <a:ext cx="3505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83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04800" y="2743200"/>
            <a:ext cx="8610600" cy="3657600"/>
          </a:xfrm>
        </p:spPr>
        <p:txBody>
          <a:bodyPr>
            <a:normAutofit fontScale="92500" lnSpcReduction="20000"/>
          </a:bodyPr>
          <a:lstStyle/>
          <a:p>
            <a:pPr marL="285750" indent="-285750" algn="l">
              <a:buFont typeface="Arial" panose="020B0604020202020204" pitchFamily="34" charset="0"/>
              <a:buChar char="•"/>
            </a:pPr>
            <a:r>
              <a:rPr lang="en-US" cap="none" dirty="0"/>
              <a:t>M</a:t>
            </a:r>
            <a:r>
              <a:rPr lang="en-US" cap="none" dirty="0" smtClean="0"/>
              <a:t>anufacturing overhead uses a predetermined rate which is applied to a job based upon which job activity drives the overhead.    Typically, the driver is direct labor hours or machine hours.  </a:t>
            </a:r>
          </a:p>
          <a:p>
            <a:pPr marL="285750" indent="-285750" algn="l">
              <a:buFont typeface="Arial" panose="020B0604020202020204" pitchFamily="34" charset="0"/>
              <a:buChar char="•"/>
            </a:pPr>
            <a:r>
              <a:rPr lang="en-US" cap="none" dirty="0" smtClean="0"/>
              <a:t>The predetermined rate is determined at the </a:t>
            </a:r>
            <a:r>
              <a:rPr lang="en-US" u="sng" cap="none" dirty="0" smtClean="0"/>
              <a:t>beginnin</a:t>
            </a:r>
            <a:r>
              <a:rPr lang="en-US" cap="none" dirty="0" smtClean="0"/>
              <a:t>g of the accounting year.  </a:t>
            </a:r>
            <a:r>
              <a:rPr lang="en-US" cap="none" dirty="0"/>
              <a:t>I</a:t>
            </a:r>
            <a:r>
              <a:rPr lang="en-US" cap="none" dirty="0" smtClean="0"/>
              <a:t>t is comprised of all </a:t>
            </a:r>
            <a:r>
              <a:rPr lang="en-US" u="sng" cap="none" dirty="0" smtClean="0"/>
              <a:t>projected</a:t>
            </a:r>
            <a:r>
              <a:rPr lang="en-US" cap="none" dirty="0" smtClean="0"/>
              <a:t> overhead costs (both fixed and variable) divided by the </a:t>
            </a:r>
            <a:r>
              <a:rPr lang="en-US" u="sng" cap="none" dirty="0" smtClean="0"/>
              <a:t>projected</a:t>
            </a:r>
            <a:r>
              <a:rPr lang="en-US" cap="none" dirty="0" smtClean="0"/>
              <a:t> volume of the driver (number of direct labor/machine hours). This process is usually done during the budget phase for the upcoming year. </a:t>
            </a:r>
          </a:p>
          <a:p>
            <a:pPr marL="285750" indent="-285750" algn="l">
              <a:buFont typeface="Arial" panose="020B0604020202020204" pitchFamily="34" charset="0"/>
              <a:buChar char="•"/>
            </a:pPr>
            <a:r>
              <a:rPr lang="en-US" cap="none" dirty="0"/>
              <a:t>T</a:t>
            </a:r>
            <a:r>
              <a:rPr lang="en-US" cap="none" dirty="0" smtClean="0"/>
              <a:t>his predetermined rate is then recorded both on the job order cost sheet and the general ledger based upon the </a:t>
            </a:r>
            <a:r>
              <a:rPr lang="en-US" u="sng" cap="none" dirty="0" smtClean="0"/>
              <a:t>actual</a:t>
            </a:r>
            <a:r>
              <a:rPr lang="en-US" cap="none" dirty="0" smtClean="0"/>
              <a:t> volumes of the driver for the current period. This process is called “applying overhead.”</a:t>
            </a:r>
          </a:p>
          <a:p>
            <a:pPr marL="285750" indent="-285750" algn="l">
              <a:buFont typeface="Arial" panose="020B0604020202020204" pitchFamily="34" charset="0"/>
              <a:buChar char="•"/>
            </a:pPr>
            <a:r>
              <a:rPr lang="en-US" cap="none" dirty="0" smtClean="0"/>
              <a:t>The predetermined rates helps to avoid fluctuations of costs by averaging out the effects of the overhead costs and allows for comparison of similar jobs completed in different time periods</a:t>
            </a:r>
            <a:endParaRPr lang="en-US" cap="none" dirty="0"/>
          </a:p>
        </p:txBody>
      </p:sp>
      <p:sp>
        <p:nvSpPr>
          <p:cNvPr id="7" name="Title 6"/>
          <p:cNvSpPr>
            <a:spLocks noGrp="1"/>
          </p:cNvSpPr>
          <p:nvPr>
            <p:ph type="title"/>
          </p:nvPr>
        </p:nvSpPr>
        <p:spPr/>
        <p:txBody>
          <a:bodyPr/>
          <a:lstStyle/>
          <a:p>
            <a:r>
              <a:rPr lang="en-US" dirty="0" smtClean="0"/>
              <a:t>Manufacturing Overhead in</a:t>
            </a:r>
            <a:br>
              <a:rPr lang="en-US" dirty="0" smtClean="0"/>
            </a:br>
            <a:r>
              <a:rPr lang="en-US" dirty="0" smtClean="0"/>
              <a:t>Job Order Costing</a:t>
            </a:r>
            <a:endParaRPr lang="en-US" dirty="0"/>
          </a:p>
        </p:txBody>
      </p:sp>
    </p:spTree>
    <p:extLst>
      <p:ext uri="{BB962C8B-B14F-4D97-AF65-F5344CB8AC3E}">
        <p14:creationId xmlns:p14="http://schemas.microsoft.com/office/powerpoint/2010/main" val="3166335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362200" y="2286000"/>
            <a:ext cx="1447800" cy="342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136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3124200" y="2362200"/>
            <a:ext cx="3352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41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3162300" y="1514475"/>
            <a:ext cx="1600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601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2362200" y="2743200"/>
            <a:ext cx="1447800" cy="3124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908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3048000" y="2819400"/>
            <a:ext cx="15240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500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2514600" y="30480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261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5"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a:off x="2971800" y="3228975"/>
            <a:ext cx="1762125" cy="2143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8883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4191000" y="3048000"/>
            <a:ext cx="2057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3888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657600" y="53340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53340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2912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4114800" y="3200400"/>
            <a:ext cx="42672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09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Calculation of Predetermined Overhead Rate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2743200"/>
            <a:ext cx="880499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64644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V="1">
            <a:off x="2514600" y="1981200"/>
            <a:ext cx="5029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415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a:xfrm flipV="1">
            <a:off x="2667000" y="1981200"/>
            <a:ext cx="38100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715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2514600" y="2438400"/>
            <a:ext cx="50292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638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124200" y="3886200"/>
            <a:ext cx="1600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4385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V="1">
            <a:off x="2514600" y="2895600"/>
            <a:ext cx="510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568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2514600" y="3429000"/>
            <a:ext cx="5105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2388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3124200" y="1143000"/>
            <a:ext cx="3429000" cy="3276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610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2514600" y="3886200"/>
            <a:ext cx="1219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5782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3124200" y="2819400"/>
            <a:ext cx="14478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7007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4724400" y="2819400"/>
            <a:ext cx="2057400" cy="2057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114800" y="3352800"/>
            <a:ext cx="43434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394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819400"/>
            <a:ext cx="8077200" cy="2971800"/>
          </a:xfrm>
        </p:spPr>
        <p:txBody>
          <a:bodyPr/>
          <a:lstStyle/>
          <a:p>
            <a:pPr algn="just"/>
            <a:r>
              <a:rPr lang="en-US" cap="none" dirty="0" smtClean="0"/>
              <a:t>Manufacturing accounting requires three inventory accounts.</a:t>
            </a:r>
          </a:p>
          <a:p>
            <a:pPr marL="285750" indent="-285750" algn="just">
              <a:buFont typeface="Arial" panose="020B0604020202020204" pitchFamily="34" charset="0"/>
              <a:buChar char="•"/>
            </a:pPr>
            <a:r>
              <a:rPr lang="en-US" cap="none" dirty="0" smtClean="0"/>
              <a:t>Raw Materials held in a storeroom and requisitioned for use on the shop or factory floor.</a:t>
            </a:r>
          </a:p>
          <a:p>
            <a:pPr marL="285750" indent="-285750" algn="just">
              <a:buFont typeface="Arial" panose="020B0604020202020204" pitchFamily="34" charset="0"/>
              <a:buChar char="•"/>
            </a:pPr>
            <a:r>
              <a:rPr lang="en-US" cap="none" dirty="0" smtClean="0"/>
              <a:t>Work in Process – Inventory under production.  WIP includes raw materials, direct labor, and </a:t>
            </a:r>
            <a:r>
              <a:rPr lang="en-US" u="sng" cap="none" dirty="0" smtClean="0"/>
              <a:t>applied</a:t>
            </a:r>
            <a:r>
              <a:rPr lang="en-US" cap="none" dirty="0" smtClean="0"/>
              <a:t> overhead.  WIP is always equal to the Job Order Cost Sheet. </a:t>
            </a:r>
          </a:p>
          <a:p>
            <a:pPr marL="285750" indent="-285750" algn="just">
              <a:buFont typeface="Arial" panose="020B0604020202020204" pitchFamily="34" charset="0"/>
              <a:buChar char="•"/>
            </a:pPr>
            <a:r>
              <a:rPr lang="en-US" cap="none" dirty="0" smtClean="0"/>
              <a:t>Finished Goods – These are completed WIP units that have been transferred to the store or are available to be shipped.   </a:t>
            </a:r>
          </a:p>
          <a:p>
            <a:pPr algn="just"/>
            <a:endParaRPr lang="en-US" cap="none" dirty="0"/>
          </a:p>
        </p:txBody>
      </p:sp>
      <p:sp>
        <p:nvSpPr>
          <p:cNvPr id="3" name="Title 2"/>
          <p:cNvSpPr>
            <a:spLocks noGrp="1"/>
          </p:cNvSpPr>
          <p:nvPr>
            <p:ph type="title"/>
          </p:nvPr>
        </p:nvSpPr>
        <p:spPr/>
        <p:txBody>
          <a:bodyPr/>
          <a:lstStyle/>
          <a:p>
            <a:r>
              <a:rPr lang="en-US" dirty="0" smtClean="0"/>
              <a:t>Inventory Accounts</a:t>
            </a:r>
            <a:br>
              <a:rPr lang="en-US" dirty="0" smtClean="0"/>
            </a:br>
            <a:endParaRPr lang="en-US" dirty="0"/>
          </a:p>
        </p:txBody>
      </p:sp>
    </p:spTree>
    <p:extLst>
      <p:ext uri="{BB962C8B-B14F-4D97-AF65-F5344CB8AC3E}">
        <p14:creationId xmlns:p14="http://schemas.microsoft.com/office/powerpoint/2010/main" val="33484970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V="1">
            <a:off x="2514600" y="914400"/>
            <a:ext cx="1219200" cy="403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7801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3124200" y="762000"/>
            <a:ext cx="5257800" cy="441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6571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3983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2514600" y="1219200"/>
            <a:ext cx="495300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4176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3124200" y="3886200"/>
            <a:ext cx="14478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8906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2514600" y="1371600"/>
            <a:ext cx="5105400" cy="434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8475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3124200" y="5867400"/>
            <a:ext cx="1524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7145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3657600" y="5943600"/>
            <a:ext cx="0"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572000" y="5943600"/>
            <a:ext cx="0"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3530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438150"/>
            <a:ext cx="86106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847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idx="1"/>
          </p:nvPr>
        </p:nvSpPr>
        <p:spPr/>
        <p:txBody>
          <a:bodyPr/>
          <a:lstStyle/>
          <a:p>
            <a:r>
              <a:rPr lang="en-US" dirty="0" smtClean="0"/>
              <a:t>The following is a series of slides depicting manufacturing transactions which compare the different effects of these transactions between the general ledger accountant and the managerial accountant.  </a:t>
            </a:r>
            <a:endParaRPr lang="en-US" dirty="0"/>
          </a:p>
        </p:txBody>
      </p:sp>
      <p:sp>
        <p:nvSpPr>
          <p:cNvPr id="7" name="Title 6"/>
          <p:cNvSpPr>
            <a:spLocks noGrp="1"/>
          </p:cNvSpPr>
          <p:nvPr>
            <p:ph type="title"/>
          </p:nvPr>
        </p:nvSpPr>
        <p:spPr/>
        <p:txBody>
          <a:bodyPr/>
          <a:lstStyle/>
          <a:p>
            <a:r>
              <a:rPr lang="en-US" dirty="0" smtClean="0"/>
              <a:t>Manufacturing Transactions</a:t>
            </a:r>
            <a:endParaRPr lang="en-US" dirty="0"/>
          </a:p>
        </p:txBody>
      </p:sp>
    </p:spTree>
    <p:extLst>
      <p:ext uri="{BB962C8B-B14F-4D97-AF65-F5344CB8AC3E}">
        <p14:creationId xmlns:p14="http://schemas.microsoft.com/office/powerpoint/2010/main" val="2469512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000" dirty="0" smtClean="0"/>
              <a:t>General Ledger Accountant</a:t>
            </a:r>
            <a:endParaRPr lang="en-US" sz="2000" dirty="0"/>
          </a:p>
        </p:txBody>
      </p:sp>
      <p:sp>
        <p:nvSpPr>
          <p:cNvPr id="7" name="Text Placeholder 6"/>
          <p:cNvSpPr>
            <a:spLocks noGrp="1"/>
          </p:cNvSpPr>
          <p:nvPr>
            <p:ph type="body" sz="half" idx="3"/>
          </p:nvPr>
        </p:nvSpPr>
        <p:spPr/>
        <p:txBody>
          <a:bodyPr/>
          <a:lstStyle/>
          <a:p>
            <a:r>
              <a:rPr lang="en-US" dirty="0" smtClean="0"/>
              <a:t>Managerial Accountant – Job Order Cost Sheet</a:t>
            </a:r>
            <a:endParaRPr lang="en-US" dirty="0"/>
          </a:p>
        </p:txBody>
      </p:sp>
      <p:sp>
        <p:nvSpPr>
          <p:cNvPr id="8" name="Content Placeholder 7"/>
          <p:cNvSpPr>
            <a:spLocks noGrp="1"/>
          </p:cNvSpPr>
          <p:nvPr>
            <p:ph sz="quarter" idx="4"/>
          </p:nvPr>
        </p:nvSpPr>
        <p:spPr/>
        <p:txBody>
          <a:bodyPr/>
          <a:lstStyle/>
          <a:p>
            <a:r>
              <a:rPr lang="en-US" dirty="0" smtClean="0"/>
              <a:t>No recordation required.  These materials have not been requisitioned for use in the production of inventory (WIP). </a:t>
            </a:r>
            <a:endParaRPr lang="en-US" dirty="0"/>
          </a:p>
        </p:txBody>
      </p:sp>
      <p:sp>
        <p:nvSpPr>
          <p:cNvPr id="4" name="Title 3"/>
          <p:cNvSpPr>
            <a:spLocks noGrp="1"/>
          </p:cNvSpPr>
          <p:nvPr>
            <p:ph type="title"/>
          </p:nvPr>
        </p:nvSpPr>
        <p:spPr/>
        <p:txBody>
          <a:bodyPr>
            <a:normAutofit/>
          </a:bodyPr>
          <a:lstStyle/>
          <a:p>
            <a:r>
              <a:rPr lang="en-US" sz="2400" dirty="0" smtClean="0"/>
              <a:t>The company purchases raw materials on account.</a:t>
            </a:r>
            <a:endParaRPr lang="en-US" sz="2400" dirty="0"/>
          </a:p>
        </p:txBody>
      </p:sp>
      <p:sp>
        <p:nvSpPr>
          <p:cNvPr id="9" name="Content Placeholder 8"/>
          <p:cNvSpPr>
            <a:spLocks noGrp="1"/>
          </p:cNvSpPr>
          <p:nvPr>
            <p:ph sz="quarter" idx="2"/>
          </p:nvPr>
        </p:nvSpPr>
        <p:spPr/>
        <p:txBody>
          <a:bodyPr/>
          <a:lstStyle/>
          <a:p>
            <a:endParaRPr lang="en-US" dirty="0" smtClean="0"/>
          </a:p>
          <a:p>
            <a:endParaRPr lang="en-US" dirty="0"/>
          </a:p>
          <a:p>
            <a:r>
              <a:rPr lang="en-US" dirty="0" smtClean="0"/>
              <a:t>These materials are placed in the raw materials storeroom.</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743200"/>
            <a:ext cx="376212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64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000" dirty="0" smtClean="0"/>
              <a:t>General Ledger Accountant</a:t>
            </a:r>
            <a:endParaRPr lang="en-US" sz="2000" dirty="0"/>
          </a:p>
        </p:txBody>
      </p:sp>
      <p:sp>
        <p:nvSpPr>
          <p:cNvPr id="7" name="Text Placeholder 6"/>
          <p:cNvSpPr>
            <a:spLocks noGrp="1"/>
          </p:cNvSpPr>
          <p:nvPr>
            <p:ph type="body" sz="half" idx="3"/>
          </p:nvPr>
        </p:nvSpPr>
        <p:spPr/>
        <p:txBody>
          <a:bodyPr/>
          <a:lstStyle/>
          <a:p>
            <a:r>
              <a:rPr lang="en-US" dirty="0" smtClean="0"/>
              <a:t>Managerial Accountant – Job Order Cost Sheet</a:t>
            </a:r>
            <a:endParaRPr lang="en-US" dirty="0"/>
          </a:p>
        </p:txBody>
      </p:sp>
      <p:sp>
        <p:nvSpPr>
          <p:cNvPr id="8" name="Content Placeholder 7"/>
          <p:cNvSpPr>
            <a:spLocks noGrp="1"/>
          </p:cNvSpPr>
          <p:nvPr>
            <p:ph sz="quarter" idx="4"/>
          </p:nvPr>
        </p:nvSpPr>
        <p:spPr/>
        <p:txBody>
          <a:bodyPr>
            <a:normAutofit lnSpcReduction="10000"/>
          </a:bodyPr>
          <a:lstStyle/>
          <a:p>
            <a:endParaRPr lang="en-US" dirty="0" smtClean="0"/>
          </a:p>
          <a:p>
            <a:pPr marL="0" indent="0">
              <a:buNone/>
            </a:pPr>
            <a:endParaRPr lang="en-US" dirty="0" smtClean="0"/>
          </a:p>
          <a:p>
            <a:pPr algn="just"/>
            <a:r>
              <a:rPr lang="en-US" sz="1700" dirty="0" smtClean="0"/>
              <a:t>These direct materials have been requisitioned for use in the production of inventory (WIP). Therefore, they are recorded on the Job Order Cost Sheet.  The JOCS is kept by job and in total.  </a:t>
            </a:r>
            <a:r>
              <a:rPr lang="en-US" sz="1700" b="1" dirty="0" smtClean="0"/>
              <a:t>Reminder:  </a:t>
            </a:r>
            <a:r>
              <a:rPr lang="en-US" sz="1700" dirty="0" smtClean="0"/>
              <a:t>The JOCS always equals WIP in the accounting records.  </a:t>
            </a:r>
          </a:p>
          <a:p>
            <a:pPr algn="just"/>
            <a:r>
              <a:rPr lang="en-US" sz="1700" dirty="0" smtClean="0"/>
              <a:t>Overhead will not be “applied” to the JOCS until the end of the period when the volume of the driver (machine hours) will be known.  </a:t>
            </a:r>
            <a:endParaRPr lang="en-US" sz="1700" dirty="0"/>
          </a:p>
        </p:txBody>
      </p:sp>
      <p:sp>
        <p:nvSpPr>
          <p:cNvPr id="4" name="Title 3"/>
          <p:cNvSpPr>
            <a:spLocks noGrp="1"/>
          </p:cNvSpPr>
          <p:nvPr>
            <p:ph type="title"/>
          </p:nvPr>
        </p:nvSpPr>
        <p:spPr/>
        <p:txBody>
          <a:bodyPr>
            <a:noAutofit/>
          </a:bodyPr>
          <a:lstStyle/>
          <a:p>
            <a:r>
              <a:rPr lang="en-US" sz="1400" dirty="0" smtClean="0"/>
              <a:t>The raw materials inventory clerk is given a requisition for $52,000 in materials.  Direct materials in the amount of $28,000 are needed for Job A and $22,000 are needed for Job B.   </a:t>
            </a:r>
            <a:br>
              <a:rPr lang="en-US" sz="1400" dirty="0" smtClean="0"/>
            </a:br>
            <a:r>
              <a:rPr lang="en-US" sz="1400" dirty="0" smtClean="0"/>
              <a:t>This requisition includes indirect materials in the amount of $2,000.</a:t>
            </a:r>
            <a:endParaRPr lang="en-US" sz="1400" dirty="0"/>
          </a:p>
        </p:txBody>
      </p:sp>
      <p:sp>
        <p:nvSpPr>
          <p:cNvPr id="9" name="Content Placeholder 8"/>
          <p:cNvSpPr>
            <a:spLocks noGrp="1"/>
          </p:cNvSpPr>
          <p:nvPr>
            <p:ph sz="quarter" idx="2"/>
          </p:nvPr>
        </p:nvSpPr>
        <p:spPr>
          <a:xfrm>
            <a:off x="304800" y="2457450"/>
            <a:ext cx="4041648" cy="3818404"/>
          </a:xfrm>
        </p:spPr>
        <p:txBody>
          <a:bodyPr>
            <a:normAutofit fontScale="85000" lnSpcReduction="20000"/>
          </a:bodyPr>
          <a:lstStyle/>
          <a:p>
            <a:endParaRPr lang="en-US" dirty="0" smtClean="0"/>
          </a:p>
          <a:p>
            <a:endParaRPr lang="en-US" dirty="0"/>
          </a:p>
          <a:p>
            <a:endParaRPr lang="en-US" sz="2000" dirty="0" smtClean="0"/>
          </a:p>
          <a:p>
            <a:endParaRPr lang="en-US" sz="2000" dirty="0"/>
          </a:p>
          <a:p>
            <a:pPr algn="just"/>
            <a:r>
              <a:rPr lang="en-US" sz="2200" dirty="0" smtClean="0"/>
              <a:t>The requisition includes $50,000 of direct materials and $2,000 of indirect materials.  Indirect materials by definition are overhead.  Therefore, the indirect materials are recorded in an account called “overhead.”  The overhead account is debited for actual overhead costs are they are incurred. OH is a clearing acct.</a:t>
            </a:r>
            <a:endParaRPr lang="en-US" sz="2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28900"/>
            <a:ext cx="3434216"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457450"/>
            <a:ext cx="3733800" cy="74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2781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000" dirty="0" smtClean="0"/>
              <a:t>General Ledger Accountant</a:t>
            </a:r>
            <a:endParaRPr lang="en-US" sz="2000" dirty="0"/>
          </a:p>
        </p:txBody>
      </p:sp>
      <p:sp>
        <p:nvSpPr>
          <p:cNvPr id="7" name="Text Placeholder 6"/>
          <p:cNvSpPr>
            <a:spLocks noGrp="1"/>
          </p:cNvSpPr>
          <p:nvPr>
            <p:ph type="body" sz="half" idx="3"/>
          </p:nvPr>
        </p:nvSpPr>
        <p:spPr/>
        <p:txBody>
          <a:bodyPr/>
          <a:lstStyle/>
          <a:p>
            <a:r>
              <a:rPr lang="en-US" dirty="0" smtClean="0"/>
              <a:t>Managerial Accountant – Job Order Cost Sheet</a:t>
            </a:r>
            <a:endParaRPr lang="en-US" dirty="0"/>
          </a:p>
        </p:txBody>
      </p:sp>
      <p:sp>
        <p:nvSpPr>
          <p:cNvPr id="8" name="Content Placeholder 7"/>
          <p:cNvSpPr>
            <a:spLocks noGrp="1"/>
          </p:cNvSpPr>
          <p:nvPr>
            <p:ph sz="quarter" idx="4"/>
          </p:nvPr>
        </p:nvSpPr>
        <p:spPr/>
        <p:txBody>
          <a:bodyPr>
            <a:normAutofit/>
          </a:bodyPr>
          <a:lstStyle/>
          <a:p>
            <a:endParaRPr lang="en-US" dirty="0" smtClean="0"/>
          </a:p>
          <a:p>
            <a:pPr marL="0" indent="0">
              <a:buNone/>
            </a:pPr>
            <a:endParaRPr lang="en-US" sz="2400" dirty="0" smtClean="0"/>
          </a:p>
          <a:p>
            <a:pPr algn="just"/>
            <a:r>
              <a:rPr lang="en-US" sz="1600" dirty="0" smtClean="0"/>
              <a:t>The direct labor has been incurred during production of inventory (WIP). Therefore, it is recorded on the Job Order Cost Sheet.  </a:t>
            </a:r>
            <a:r>
              <a:rPr lang="en-US" sz="1600" b="1" dirty="0" smtClean="0"/>
              <a:t>Reminder:  </a:t>
            </a:r>
            <a:r>
              <a:rPr lang="en-US" sz="1600" dirty="0" smtClean="0"/>
              <a:t>The JOCS always equals WIP in the accounting records.  </a:t>
            </a:r>
          </a:p>
          <a:p>
            <a:pPr algn="just"/>
            <a:r>
              <a:rPr lang="en-US" sz="1600" dirty="0" smtClean="0"/>
              <a:t>Overhead will not be “applied” to the JOCS until the end of the period when the volume of the driver (machine hours) will be known.  </a:t>
            </a:r>
            <a:endParaRPr lang="en-US" sz="1600" dirty="0"/>
          </a:p>
        </p:txBody>
      </p:sp>
      <p:sp>
        <p:nvSpPr>
          <p:cNvPr id="4" name="Title 3"/>
          <p:cNvSpPr>
            <a:spLocks noGrp="1"/>
          </p:cNvSpPr>
          <p:nvPr>
            <p:ph type="title"/>
          </p:nvPr>
        </p:nvSpPr>
        <p:spPr/>
        <p:txBody>
          <a:bodyPr>
            <a:noAutofit/>
          </a:bodyPr>
          <a:lstStyle/>
          <a:p>
            <a:r>
              <a:rPr lang="en-US" sz="1400" b="1" u="sng" dirty="0" smtClean="0"/>
              <a:t>Factory payroll </a:t>
            </a:r>
            <a:r>
              <a:rPr lang="en-US" sz="1400" dirty="0" smtClean="0"/>
              <a:t>is prepared.  Time tickets show wages for Job A are $40,000 and  for Job B are $20,000.  The entire </a:t>
            </a:r>
            <a:r>
              <a:rPr lang="en-US" sz="1400" b="1" u="sng" dirty="0" smtClean="0"/>
              <a:t>factory payroll </a:t>
            </a:r>
            <a:r>
              <a:rPr lang="en-US" sz="1400" dirty="0" smtClean="0"/>
              <a:t>is $75,000; therefore, the remainder is indirect labor—overhead. </a:t>
            </a:r>
            <a:endParaRPr lang="en-US" sz="1400" dirty="0"/>
          </a:p>
        </p:txBody>
      </p:sp>
      <p:sp>
        <p:nvSpPr>
          <p:cNvPr id="9" name="Content Placeholder 8"/>
          <p:cNvSpPr>
            <a:spLocks noGrp="1"/>
          </p:cNvSpPr>
          <p:nvPr>
            <p:ph sz="quarter" idx="2"/>
          </p:nvPr>
        </p:nvSpPr>
        <p:spPr/>
        <p:txBody>
          <a:bodyPr>
            <a:normAutofit fontScale="77500" lnSpcReduction="20000"/>
          </a:bodyPr>
          <a:lstStyle/>
          <a:p>
            <a:endParaRPr lang="en-US" dirty="0" smtClean="0"/>
          </a:p>
          <a:p>
            <a:endParaRPr lang="en-US" dirty="0"/>
          </a:p>
          <a:p>
            <a:endParaRPr lang="en-US" sz="2000" dirty="0" smtClean="0"/>
          </a:p>
          <a:p>
            <a:endParaRPr lang="en-US" sz="2000" dirty="0"/>
          </a:p>
          <a:p>
            <a:pPr algn="just"/>
            <a:r>
              <a:rPr lang="en-US" sz="2200" dirty="0" smtClean="0"/>
              <a:t>WIP is debited for the factory wages of Job A and Job B.  The remainder of the factory payroll must therefore be indirect labor.  Since this payroll is factory related, indirect labor is by definition overhead.  </a:t>
            </a:r>
          </a:p>
          <a:p>
            <a:pPr algn="just"/>
            <a:r>
              <a:rPr lang="en-US" sz="2200" dirty="0" smtClean="0"/>
              <a:t>As was the case for indirect materials, the indirect labor is recorded to overhead.  The overhead account is debited for actual overhead costs are they are incurred. </a:t>
            </a:r>
            <a:endParaRPr lang="en-US" sz="2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38400"/>
            <a:ext cx="406683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366963"/>
            <a:ext cx="3733800" cy="983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618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665</TotalTime>
  <Words>1300</Words>
  <Application>Microsoft Office PowerPoint</Application>
  <PresentationFormat>On-screen Show (4:3)</PresentationFormat>
  <Paragraphs>191</Paragraphs>
  <Slides>58</Slides>
  <Notes>57</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Civic</vt:lpstr>
      <vt:lpstr>Job Order Costing </vt:lpstr>
      <vt:lpstr>There are two arenas for an accountant in Job Order Costing</vt:lpstr>
      <vt:lpstr>Manufacturing Overhead in Job Order Costing</vt:lpstr>
      <vt:lpstr>Calculation of Predetermined Overhead Rate</vt:lpstr>
      <vt:lpstr>Inventory Accounts </vt:lpstr>
      <vt:lpstr>Manufacturing Transactions</vt:lpstr>
      <vt:lpstr>The company purchases raw materials on account.</vt:lpstr>
      <vt:lpstr>The raw materials inventory clerk is given a requisition for $52,000 in materials.  Direct materials in the amount of $28,000 are needed for Job A and $22,000 are needed for Job B.    This requisition includes indirect materials in the amount of $2,000.</vt:lpstr>
      <vt:lpstr>Factory payroll is prepared.  Time tickets show wages for Job A are $40,000 and  for Job B are $20,000.  The entire factory payroll is $75,000; therefore, the remainder is indirect labor—overhead. </vt:lpstr>
      <vt:lpstr>The company incurs additional overhead items during the course of the month for factory-related items such as utilities/rent, property taxes, prepaid insurance, and depreciation.  </vt:lpstr>
      <vt:lpstr>The factory foreman informs accounting that 10,000 machine hours were used for Job A and 5,000 machine hours were used for Job B.  The predetermined overhead rate is $6.</vt:lpstr>
      <vt:lpstr>The company pays for non-factory related expenses such as salaries, depreciation, advertising and other expenses.  These are not recorded as part of WIP or the JOCS</vt:lpstr>
      <vt:lpstr>Job A has been completed and all of the costs are moved out of WIP and into Finished Goods.   There are 1,000 units completed for Job A. </vt:lpstr>
      <vt:lpstr>The company sells 750 units of Job A at a sales price of $300. </vt:lpstr>
      <vt:lpstr>The overhead account is closed out to cost of goods sold. </vt:lpstr>
      <vt:lpstr>Recap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Chauvin</dc:creator>
  <cp:lastModifiedBy>Prof Chauvin</cp:lastModifiedBy>
  <cp:revision>36</cp:revision>
  <dcterms:created xsi:type="dcterms:W3CDTF">2014-07-07T20:49:48Z</dcterms:created>
  <dcterms:modified xsi:type="dcterms:W3CDTF">2016-07-12T20:13:33Z</dcterms:modified>
</cp:coreProperties>
</file>