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58" r:id="rId4"/>
    <p:sldId id="280" r:id="rId5"/>
    <p:sldId id="260" r:id="rId6"/>
    <p:sldId id="261" r:id="rId7"/>
    <p:sldId id="262" r:id="rId8"/>
    <p:sldId id="263" r:id="rId9"/>
    <p:sldId id="279" r:id="rId10"/>
    <p:sldId id="264" r:id="rId11"/>
    <p:sldId id="265" r:id="rId12"/>
    <p:sldId id="267" r:id="rId13"/>
    <p:sldId id="268" r:id="rId14"/>
    <p:sldId id="269" r:id="rId15"/>
    <p:sldId id="270" r:id="rId16"/>
    <p:sldId id="271" r:id="rId17"/>
    <p:sldId id="272" r:id="rId18"/>
    <p:sldId id="274" r:id="rId19"/>
    <p:sldId id="273" r:id="rId20"/>
    <p:sldId id="275" r:id="rId21"/>
    <p:sldId id="281" r:id="rId22"/>
    <p:sldId id="282" r:id="rId23"/>
    <p:sldId id="276" r:id="rId24"/>
    <p:sldId id="277" r:id="rId25"/>
    <p:sldId id="27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1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444018-3E9F-4F1B-A841-AA2A7C4ED68E}" type="datetimeFigureOut">
              <a:rPr lang="en-US" smtClean="0"/>
              <a:t>2/9/2019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D29973-D840-4944-A833-A5313A36BBAF}" type="slidenum">
              <a:rPr lang="en-US" smtClean="0"/>
              <a:t>‹#›</a:t>
            </a:fld>
            <a:endParaRPr lang="en-US"/>
          </a:p>
        </p:txBody>
      </p:sp>
    </p:spTree>
    <p:extLst>
      <p:ext uri="{BB962C8B-B14F-4D97-AF65-F5344CB8AC3E}">
        <p14:creationId xmlns:p14="http://schemas.microsoft.com/office/powerpoint/2010/main" val="2688522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D29973-D840-4944-A833-A5313A36BBAF}" type="slidenum">
              <a:rPr lang="en-US" smtClean="0"/>
              <a:t>1</a:t>
            </a:fld>
            <a:endParaRPr lang="en-US"/>
          </a:p>
        </p:txBody>
      </p:sp>
    </p:spTree>
    <p:extLst>
      <p:ext uri="{BB962C8B-B14F-4D97-AF65-F5344CB8AC3E}">
        <p14:creationId xmlns:p14="http://schemas.microsoft.com/office/powerpoint/2010/main" val="2193728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D29973-D840-4944-A833-A5313A36BBAF}" type="slidenum">
              <a:rPr lang="en-US" smtClean="0"/>
              <a:t>10</a:t>
            </a:fld>
            <a:endParaRPr lang="en-US"/>
          </a:p>
        </p:txBody>
      </p:sp>
    </p:spTree>
    <p:extLst>
      <p:ext uri="{BB962C8B-B14F-4D97-AF65-F5344CB8AC3E}">
        <p14:creationId xmlns:p14="http://schemas.microsoft.com/office/powerpoint/2010/main" val="358826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D29973-D840-4944-A833-A5313A36BBAF}" type="slidenum">
              <a:rPr lang="en-US" smtClean="0"/>
              <a:t>11</a:t>
            </a:fld>
            <a:endParaRPr lang="en-US"/>
          </a:p>
        </p:txBody>
      </p:sp>
    </p:spTree>
    <p:extLst>
      <p:ext uri="{BB962C8B-B14F-4D97-AF65-F5344CB8AC3E}">
        <p14:creationId xmlns:p14="http://schemas.microsoft.com/office/powerpoint/2010/main" val="12210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D29973-D840-4944-A833-A5313A36BBAF}" type="slidenum">
              <a:rPr lang="en-US" smtClean="0"/>
              <a:t>12</a:t>
            </a:fld>
            <a:endParaRPr lang="en-US"/>
          </a:p>
        </p:txBody>
      </p:sp>
    </p:spTree>
    <p:extLst>
      <p:ext uri="{BB962C8B-B14F-4D97-AF65-F5344CB8AC3E}">
        <p14:creationId xmlns:p14="http://schemas.microsoft.com/office/powerpoint/2010/main" val="3948690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D29973-D840-4944-A833-A5313A36BBAF}" type="slidenum">
              <a:rPr lang="en-US" smtClean="0"/>
              <a:t>13</a:t>
            </a:fld>
            <a:endParaRPr lang="en-US"/>
          </a:p>
        </p:txBody>
      </p:sp>
    </p:spTree>
    <p:extLst>
      <p:ext uri="{BB962C8B-B14F-4D97-AF65-F5344CB8AC3E}">
        <p14:creationId xmlns:p14="http://schemas.microsoft.com/office/powerpoint/2010/main" val="2439988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D29973-D840-4944-A833-A5313A36BBAF}" type="slidenum">
              <a:rPr lang="en-US" smtClean="0"/>
              <a:t>14</a:t>
            </a:fld>
            <a:endParaRPr lang="en-US"/>
          </a:p>
        </p:txBody>
      </p:sp>
    </p:spTree>
    <p:extLst>
      <p:ext uri="{BB962C8B-B14F-4D97-AF65-F5344CB8AC3E}">
        <p14:creationId xmlns:p14="http://schemas.microsoft.com/office/powerpoint/2010/main" val="2304774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D29973-D840-4944-A833-A5313A36BBAF}" type="slidenum">
              <a:rPr lang="en-US" smtClean="0"/>
              <a:t>15</a:t>
            </a:fld>
            <a:endParaRPr lang="en-US"/>
          </a:p>
        </p:txBody>
      </p:sp>
    </p:spTree>
    <p:extLst>
      <p:ext uri="{BB962C8B-B14F-4D97-AF65-F5344CB8AC3E}">
        <p14:creationId xmlns:p14="http://schemas.microsoft.com/office/powerpoint/2010/main" val="3679826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D29973-D840-4944-A833-A5313A36BBAF}" type="slidenum">
              <a:rPr lang="en-US" smtClean="0"/>
              <a:t>16</a:t>
            </a:fld>
            <a:endParaRPr lang="en-US"/>
          </a:p>
        </p:txBody>
      </p:sp>
    </p:spTree>
    <p:extLst>
      <p:ext uri="{BB962C8B-B14F-4D97-AF65-F5344CB8AC3E}">
        <p14:creationId xmlns:p14="http://schemas.microsoft.com/office/powerpoint/2010/main" val="568727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D29973-D840-4944-A833-A5313A36BBAF}" type="slidenum">
              <a:rPr lang="en-US" smtClean="0"/>
              <a:t>17</a:t>
            </a:fld>
            <a:endParaRPr lang="en-US"/>
          </a:p>
        </p:txBody>
      </p:sp>
    </p:spTree>
    <p:extLst>
      <p:ext uri="{BB962C8B-B14F-4D97-AF65-F5344CB8AC3E}">
        <p14:creationId xmlns:p14="http://schemas.microsoft.com/office/powerpoint/2010/main" val="3086113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D29973-D840-4944-A833-A5313A36BBAF}" type="slidenum">
              <a:rPr lang="en-US" smtClean="0"/>
              <a:t>18</a:t>
            </a:fld>
            <a:endParaRPr lang="en-US"/>
          </a:p>
        </p:txBody>
      </p:sp>
    </p:spTree>
    <p:extLst>
      <p:ext uri="{BB962C8B-B14F-4D97-AF65-F5344CB8AC3E}">
        <p14:creationId xmlns:p14="http://schemas.microsoft.com/office/powerpoint/2010/main" val="1623916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D29973-D840-4944-A833-A5313A36BBAF}" type="slidenum">
              <a:rPr lang="en-US" smtClean="0"/>
              <a:t>19</a:t>
            </a:fld>
            <a:endParaRPr lang="en-US"/>
          </a:p>
        </p:txBody>
      </p:sp>
    </p:spTree>
    <p:extLst>
      <p:ext uri="{BB962C8B-B14F-4D97-AF65-F5344CB8AC3E}">
        <p14:creationId xmlns:p14="http://schemas.microsoft.com/office/powerpoint/2010/main" val="1904847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D29973-D840-4944-A833-A5313A36BBAF}" type="slidenum">
              <a:rPr lang="en-US" smtClean="0"/>
              <a:t>2</a:t>
            </a:fld>
            <a:endParaRPr lang="en-US"/>
          </a:p>
        </p:txBody>
      </p:sp>
    </p:spTree>
    <p:extLst>
      <p:ext uri="{BB962C8B-B14F-4D97-AF65-F5344CB8AC3E}">
        <p14:creationId xmlns:p14="http://schemas.microsoft.com/office/powerpoint/2010/main" val="1796536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D29973-D840-4944-A833-A5313A36BBAF}" type="slidenum">
              <a:rPr lang="en-US" smtClean="0"/>
              <a:t>3</a:t>
            </a:fld>
            <a:endParaRPr lang="en-US"/>
          </a:p>
        </p:txBody>
      </p:sp>
    </p:spTree>
    <p:extLst>
      <p:ext uri="{BB962C8B-B14F-4D97-AF65-F5344CB8AC3E}">
        <p14:creationId xmlns:p14="http://schemas.microsoft.com/office/powerpoint/2010/main" val="3375189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D29973-D840-4944-A833-A5313A36BBAF}" type="slidenum">
              <a:rPr lang="en-US" smtClean="0"/>
              <a:t>4</a:t>
            </a:fld>
            <a:endParaRPr lang="en-US"/>
          </a:p>
        </p:txBody>
      </p:sp>
    </p:spTree>
    <p:extLst>
      <p:ext uri="{BB962C8B-B14F-4D97-AF65-F5344CB8AC3E}">
        <p14:creationId xmlns:p14="http://schemas.microsoft.com/office/powerpoint/2010/main" val="717738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D29973-D840-4944-A833-A5313A36BBAF}" type="slidenum">
              <a:rPr lang="en-US" smtClean="0"/>
              <a:t>5</a:t>
            </a:fld>
            <a:endParaRPr lang="en-US"/>
          </a:p>
        </p:txBody>
      </p:sp>
    </p:spTree>
    <p:extLst>
      <p:ext uri="{BB962C8B-B14F-4D97-AF65-F5344CB8AC3E}">
        <p14:creationId xmlns:p14="http://schemas.microsoft.com/office/powerpoint/2010/main" val="999799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D29973-D840-4944-A833-A5313A36BBAF}" type="slidenum">
              <a:rPr lang="en-US" smtClean="0"/>
              <a:t>6</a:t>
            </a:fld>
            <a:endParaRPr lang="en-US"/>
          </a:p>
        </p:txBody>
      </p:sp>
    </p:spTree>
    <p:extLst>
      <p:ext uri="{BB962C8B-B14F-4D97-AF65-F5344CB8AC3E}">
        <p14:creationId xmlns:p14="http://schemas.microsoft.com/office/powerpoint/2010/main" val="4174349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D29973-D840-4944-A833-A5313A36BBAF}" type="slidenum">
              <a:rPr lang="en-US" smtClean="0"/>
              <a:t>7</a:t>
            </a:fld>
            <a:endParaRPr lang="en-US"/>
          </a:p>
        </p:txBody>
      </p:sp>
    </p:spTree>
    <p:extLst>
      <p:ext uri="{BB962C8B-B14F-4D97-AF65-F5344CB8AC3E}">
        <p14:creationId xmlns:p14="http://schemas.microsoft.com/office/powerpoint/2010/main" val="2270570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D29973-D840-4944-A833-A5313A36BBAF}" type="slidenum">
              <a:rPr lang="en-US" smtClean="0"/>
              <a:t>8</a:t>
            </a:fld>
            <a:endParaRPr lang="en-US"/>
          </a:p>
        </p:txBody>
      </p:sp>
    </p:spTree>
    <p:extLst>
      <p:ext uri="{BB962C8B-B14F-4D97-AF65-F5344CB8AC3E}">
        <p14:creationId xmlns:p14="http://schemas.microsoft.com/office/powerpoint/2010/main" val="46751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D29973-D840-4944-A833-A5313A36BBAF}" type="slidenum">
              <a:rPr lang="en-US" smtClean="0"/>
              <a:t>9</a:t>
            </a:fld>
            <a:endParaRPr lang="en-US"/>
          </a:p>
        </p:txBody>
      </p:sp>
    </p:spTree>
    <p:extLst>
      <p:ext uri="{BB962C8B-B14F-4D97-AF65-F5344CB8AC3E}">
        <p14:creationId xmlns:p14="http://schemas.microsoft.com/office/powerpoint/2010/main" val="46751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A0B7FBD8-8DEC-497F-B016-7B4EE7A46AEC}" type="datetimeFigureOut">
              <a:rPr lang="en-US" smtClean="0"/>
              <a:t>2/9/2019</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680BB4D-4CF3-497D-9965-9E873C13C69C}"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0B7FBD8-8DEC-497F-B016-7B4EE7A46AEC}" type="datetimeFigureOut">
              <a:rPr lang="en-US" smtClean="0"/>
              <a:t>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80BB4D-4CF3-497D-9965-9E873C13C69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8680BB4D-4CF3-497D-9965-9E873C13C69C}"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0B7FBD8-8DEC-497F-B016-7B4EE7A46AEC}" type="datetimeFigureOut">
              <a:rPr lang="en-US" smtClean="0"/>
              <a:t>2/9/2019</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A0B7FBD8-8DEC-497F-B016-7B4EE7A46AEC}" type="datetimeFigureOut">
              <a:rPr lang="en-US" smtClean="0"/>
              <a:t>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8680BB4D-4CF3-497D-9965-9E873C13C69C}"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A0B7FBD8-8DEC-497F-B016-7B4EE7A46AEC}" type="datetimeFigureOut">
              <a:rPr lang="en-US" smtClean="0"/>
              <a:t>2/9/2019</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680BB4D-4CF3-497D-9965-9E873C13C69C}"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A0B7FBD8-8DEC-497F-B016-7B4EE7A46AEC}" type="datetimeFigureOut">
              <a:rPr lang="en-US" smtClean="0"/>
              <a:t>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80BB4D-4CF3-497D-9965-9E873C13C69C}"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A0B7FBD8-8DEC-497F-B016-7B4EE7A46AEC}" type="datetimeFigureOut">
              <a:rPr lang="en-US" smtClean="0"/>
              <a:t>2/9/2019</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8680BB4D-4CF3-497D-9965-9E873C13C69C}" type="slidenum">
              <a:rPr lang="en-US" smtClean="0"/>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A0B7FBD8-8DEC-497F-B016-7B4EE7A46AEC}" type="datetimeFigureOut">
              <a:rPr lang="en-US" smtClean="0"/>
              <a:t>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8680BB4D-4CF3-497D-9965-9E873C13C69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A0B7FBD8-8DEC-497F-B016-7B4EE7A46AEC}" type="datetimeFigureOut">
              <a:rPr lang="en-US" smtClean="0"/>
              <a:t>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8680BB4D-4CF3-497D-9965-9E873C13C69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680BB4D-4CF3-497D-9965-9E873C13C69C}"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A0B7FBD8-8DEC-497F-B016-7B4EE7A46AEC}" type="datetimeFigureOut">
              <a:rPr lang="en-US" smtClean="0"/>
              <a:t>2/9/2019</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8680BB4D-4CF3-497D-9965-9E873C13C69C}"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A0B7FBD8-8DEC-497F-B016-7B4EE7A46AEC}" type="datetimeFigureOut">
              <a:rPr lang="en-US" smtClean="0"/>
              <a:t>2/9/2019</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0B7FBD8-8DEC-497F-B016-7B4EE7A46AEC}" type="datetimeFigureOut">
              <a:rPr lang="en-US" smtClean="0"/>
              <a:t>2/9/2019</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680BB4D-4CF3-497D-9965-9E873C13C69C}"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emf"/><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3.emf"/><Relationship Id="rId5" Type="http://schemas.openxmlformats.org/officeDocument/2006/relationships/image" Target="../media/image22.png"/><Relationship Id="rId4" Type="http://schemas.openxmlformats.org/officeDocument/2006/relationships/image" Target="../media/image21.emf"/><Relationship Id="rId9" Type="http://schemas.openxmlformats.org/officeDocument/2006/relationships/image" Target="../media/image26.emf"/></Relationships>
</file>

<file path=ppt/slides/_rels/slide1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image" Target="../media/image27.emf"/><Relationship Id="rId7"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14.emf"/><Relationship Id="rId4" Type="http://schemas.openxmlformats.org/officeDocument/2006/relationships/image" Target="../media/image28.emf"/></Relationships>
</file>

<file path=ppt/slides/_rels/slide1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3.emf"/></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6.emf"/><Relationship Id="rId4" Type="http://schemas.openxmlformats.org/officeDocument/2006/relationships/image" Target="../media/image35.emf"/></Relationships>
</file>

<file path=ppt/slides/_rels/slide1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9.emf"/><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1.emf"/></Relationships>
</file>

<file path=ppt/slides/_rels/slide18.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image" Target="../media/image40.emf"/><Relationship Id="rId7" Type="http://schemas.openxmlformats.org/officeDocument/2006/relationships/image" Target="../media/image44.emf"/><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1.emf"/><Relationship Id="rId5" Type="http://schemas.openxmlformats.org/officeDocument/2006/relationships/image" Target="../media/image43.emf"/><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47.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png"/><Relationship Id="rId1" Type="http://schemas.openxmlformats.org/officeDocument/2006/relationships/slideLayout" Target="../slideLayouts/slideLayout7.xml"/><Relationship Id="rId5" Type="http://schemas.openxmlformats.org/officeDocument/2006/relationships/image" Target="../media/image51.emf"/><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emf"/><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56.emf"/></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4.emf"/><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2.emf"/><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emf"/><Relationship Id="rId5" Type="http://schemas.openxmlformats.org/officeDocument/2006/relationships/image" Target="../media/image15.png"/><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2.emf"/><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4.emf"/><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3.emf"/><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a:p>
            <a:r>
              <a:rPr lang="en-US" dirty="0"/>
              <a:t>Using various examples from a fictitious company, </a:t>
            </a:r>
          </a:p>
          <a:p>
            <a:r>
              <a:rPr lang="en-US" dirty="0"/>
              <a:t>we will walk through sales and purchases of merchandise</a:t>
            </a:r>
          </a:p>
        </p:txBody>
      </p:sp>
      <p:sp>
        <p:nvSpPr>
          <p:cNvPr id="2" name="Title 1"/>
          <p:cNvSpPr>
            <a:spLocks noGrp="1"/>
          </p:cNvSpPr>
          <p:nvPr>
            <p:ph type="ctrTitle"/>
          </p:nvPr>
        </p:nvSpPr>
        <p:spPr/>
        <p:txBody>
          <a:bodyPr>
            <a:normAutofit fontScale="90000"/>
          </a:bodyPr>
          <a:lstStyle/>
          <a:p>
            <a:r>
              <a:rPr lang="en-US" dirty="0"/>
              <a:t>Merchandising Companies</a:t>
            </a:r>
            <a:br>
              <a:rPr lang="en-US" dirty="0"/>
            </a:br>
            <a:r>
              <a:rPr lang="en-US" dirty="0"/>
              <a:t>Accounting for Sales and Purchases</a:t>
            </a:r>
          </a:p>
        </p:txBody>
      </p:sp>
    </p:spTree>
    <p:extLst>
      <p:ext uri="{BB962C8B-B14F-4D97-AF65-F5344CB8AC3E}">
        <p14:creationId xmlns:p14="http://schemas.microsoft.com/office/powerpoint/2010/main" val="2107916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381000"/>
            <a:ext cx="59499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9640" y="915353"/>
            <a:ext cx="5949950"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143000"/>
            <a:ext cx="21336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3920" y="1752600"/>
            <a:ext cx="5949950"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9700" y="2074863"/>
            <a:ext cx="2133600"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09700" y="4191000"/>
            <a:ext cx="3511550" cy="210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2EBDD485-E965-4B08-BA69-F070F823A246}"/>
              </a:ext>
            </a:extLst>
          </p:cNvPr>
          <p:cNvPicPr>
            <a:picLocks noChangeAspect="1"/>
          </p:cNvPicPr>
          <p:nvPr/>
        </p:nvPicPr>
        <p:blipFill>
          <a:blip r:embed="rId9"/>
          <a:stretch>
            <a:fillRect/>
          </a:stretch>
        </p:blipFill>
        <p:spPr>
          <a:xfrm>
            <a:off x="779737" y="2931533"/>
            <a:ext cx="5527126" cy="994933"/>
          </a:xfrm>
          <a:prstGeom prst="rect">
            <a:avLst/>
          </a:prstGeom>
        </p:spPr>
      </p:pic>
    </p:spTree>
    <p:extLst>
      <p:ext uri="{BB962C8B-B14F-4D97-AF65-F5344CB8AC3E}">
        <p14:creationId xmlns:p14="http://schemas.microsoft.com/office/powerpoint/2010/main" val="3481197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381000"/>
            <a:ext cx="5949950"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8700" y="2580482"/>
            <a:ext cx="5949950" cy="32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0240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381000"/>
            <a:ext cx="5949950"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5840" y="1981200"/>
            <a:ext cx="5949950" cy="32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8700" y="2580482"/>
            <a:ext cx="5949950" cy="32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8260" y="2971799"/>
            <a:ext cx="4230687"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87780" y="1245234"/>
            <a:ext cx="4486275"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2000" y="3955257"/>
            <a:ext cx="5949950" cy="1106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9645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457200"/>
            <a:ext cx="5949950" cy="162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2950368"/>
            <a:ext cx="5949950"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10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082800"/>
            <a:ext cx="4486275"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17DC22AA-C8BB-4AFC-8B7E-9E515AB00259}"/>
              </a:ext>
            </a:extLst>
          </p:cNvPr>
          <p:cNvPicPr>
            <a:picLocks noChangeAspect="1"/>
          </p:cNvPicPr>
          <p:nvPr/>
        </p:nvPicPr>
        <p:blipFill>
          <a:blip r:embed="rId4"/>
          <a:stretch>
            <a:fillRect/>
          </a:stretch>
        </p:blipFill>
        <p:spPr>
          <a:xfrm>
            <a:off x="849974" y="457199"/>
            <a:ext cx="6809998" cy="1464469"/>
          </a:xfrm>
          <a:prstGeom prst="rect">
            <a:avLst/>
          </a:prstGeom>
        </p:spPr>
      </p:pic>
      <p:pic>
        <p:nvPicPr>
          <p:cNvPr id="5" name="Picture 4">
            <a:extLst>
              <a:ext uri="{FF2B5EF4-FFF2-40B4-BE49-F238E27FC236}">
                <a16:creationId xmlns:a16="http://schemas.microsoft.com/office/drawing/2014/main" id="{ED17C516-E288-4429-AE55-25B2F1476C01}"/>
              </a:ext>
            </a:extLst>
          </p:cNvPr>
          <p:cNvPicPr>
            <a:picLocks noChangeAspect="1"/>
          </p:cNvPicPr>
          <p:nvPr/>
        </p:nvPicPr>
        <p:blipFill>
          <a:blip r:embed="rId5"/>
          <a:stretch>
            <a:fillRect/>
          </a:stretch>
        </p:blipFill>
        <p:spPr>
          <a:xfrm>
            <a:off x="1066800" y="3337324"/>
            <a:ext cx="6809998" cy="183352"/>
          </a:xfrm>
          <a:prstGeom prst="rect">
            <a:avLst/>
          </a:prstGeom>
        </p:spPr>
      </p:pic>
    </p:spTree>
    <p:extLst>
      <p:ext uri="{BB962C8B-B14F-4D97-AF65-F5344CB8AC3E}">
        <p14:creationId xmlns:p14="http://schemas.microsoft.com/office/powerpoint/2010/main" val="3981270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457200"/>
            <a:ext cx="5949950"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1609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457200"/>
            <a:ext cx="5949950"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802323"/>
            <a:ext cx="5280025" cy="140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B800BC7B-DC6B-4BAB-B7CC-96B50194197D}"/>
              </a:ext>
            </a:extLst>
          </p:cNvPr>
          <p:cNvPicPr>
            <a:picLocks noChangeAspect="1"/>
          </p:cNvPicPr>
          <p:nvPr/>
        </p:nvPicPr>
        <p:blipFill>
          <a:blip r:embed="rId5"/>
          <a:stretch>
            <a:fillRect/>
          </a:stretch>
        </p:blipFill>
        <p:spPr>
          <a:xfrm>
            <a:off x="835891" y="2590800"/>
            <a:ext cx="7088909" cy="3729306"/>
          </a:xfrm>
          <a:prstGeom prst="rect">
            <a:avLst/>
          </a:prstGeom>
        </p:spPr>
      </p:pic>
    </p:spTree>
    <p:extLst>
      <p:ext uri="{BB962C8B-B14F-4D97-AF65-F5344CB8AC3E}">
        <p14:creationId xmlns:p14="http://schemas.microsoft.com/office/powerpoint/2010/main" val="29578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533400"/>
            <a:ext cx="5949950"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60" y="3002279"/>
            <a:ext cx="5949950"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9885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533400"/>
            <a:ext cx="5949950"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571624"/>
            <a:ext cx="4670425"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6260" y="2460625"/>
            <a:ext cx="59499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6260" y="3002279"/>
            <a:ext cx="5949950"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5800" y="5334000"/>
            <a:ext cx="594995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5685" y="3286442"/>
            <a:ext cx="5753100" cy="176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9429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a:t>How do returns and allowances affect the </a:t>
            </a:r>
            <a:r>
              <a:rPr lang="en-US" sz="2000" dirty="0"/>
              <a:t>purchase discount</a:t>
            </a:r>
            <a:br>
              <a:rPr lang="en-US" sz="2000" dirty="0"/>
            </a:br>
            <a:r>
              <a:rPr lang="en-US" sz="2000" dirty="0"/>
              <a:t> when the bill is ultimately paid?</a:t>
            </a:r>
          </a:p>
        </p:txBody>
      </p:sp>
      <p:pic>
        <p:nvPicPr>
          <p:cNvPr id="5" name="Content Placeholder 4">
            <a:extLst>
              <a:ext uri="{FF2B5EF4-FFF2-40B4-BE49-F238E27FC236}">
                <a16:creationId xmlns:a16="http://schemas.microsoft.com/office/drawing/2014/main" id="{516A1FEE-E8E4-4723-8218-AF84EBC8A8CF}"/>
              </a:ext>
            </a:extLst>
          </p:cNvPr>
          <p:cNvPicPr>
            <a:picLocks noGrp="1" noChangeAspect="1"/>
          </p:cNvPicPr>
          <p:nvPr>
            <p:ph sz="half" idx="1"/>
          </p:nvPr>
        </p:nvPicPr>
        <p:blipFill>
          <a:blip r:embed="rId3"/>
          <a:stretch>
            <a:fillRect/>
          </a:stretch>
        </p:blipFill>
        <p:spPr>
          <a:xfrm>
            <a:off x="1087362" y="1507251"/>
            <a:ext cx="2722638" cy="4866989"/>
          </a:xfrm>
          <a:prstGeom prst="rect">
            <a:avLst/>
          </a:prstGeom>
        </p:spPr>
      </p:pic>
      <p:pic>
        <p:nvPicPr>
          <p:cNvPr id="8" name="Content Placeholder 7">
            <a:extLst>
              <a:ext uri="{FF2B5EF4-FFF2-40B4-BE49-F238E27FC236}">
                <a16:creationId xmlns:a16="http://schemas.microsoft.com/office/drawing/2014/main" id="{66AF4D27-F576-4374-867A-734D4D91F64A}"/>
              </a:ext>
            </a:extLst>
          </p:cNvPr>
          <p:cNvPicPr>
            <a:picLocks noGrp="1" noChangeAspect="1"/>
          </p:cNvPicPr>
          <p:nvPr>
            <p:ph sz="half" idx="2"/>
          </p:nvPr>
        </p:nvPicPr>
        <p:blipFill>
          <a:blip r:embed="rId4"/>
          <a:stretch>
            <a:fillRect/>
          </a:stretch>
        </p:blipFill>
        <p:spPr>
          <a:xfrm>
            <a:off x="5524452" y="1493395"/>
            <a:ext cx="2781348" cy="4804345"/>
          </a:xfrm>
          <a:prstGeom prst="rect">
            <a:avLst/>
          </a:prstGeom>
        </p:spPr>
      </p:pic>
    </p:spTree>
    <p:extLst>
      <p:ext uri="{BB962C8B-B14F-4D97-AF65-F5344CB8AC3E}">
        <p14:creationId xmlns:p14="http://schemas.microsoft.com/office/powerpoint/2010/main" val="1035518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19882" y="1143000"/>
            <a:ext cx="8504237" cy="4572000"/>
          </a:xfrm>
        </p:spPr>
        <p:txBody>
          <a:bodyPr>
            <a:normAutofit/>
          </a:bodyPr>
          <a:lstStyle/>
          <a:p>
            <a:pPr marL="0" marR="0" indent="0" algn="just">
              <a:lnSpc>
                <a:spcPct val="115000"/>
              </a:lnSpc>
              <a:spcBef>
                <a:spcPts val="0"/>
              </a:spcBef>
              <a:spcAft>
                <a:spcPts val="1000"/>
              </a:spcAft>
              <a:buNone/>
            </a:pPr>
            <a:r>
              <a:rPr lang="en-US" sz="1800" dirty="0">
                <a:latin typeface="Calibri"/>
                <a:ea typeface="Calibri"/>
                <a:cs typeface="Times New Roman"/>
              </a:rPr>
              <a:t>This chapter is about a new type of company which sells merchandise and not services.  We will learn about this type of company by looking at various transactions for a seller and purchaser of merchandise.</a:t>
            </a:r>
          </a:p>
          <a:p>
            <a:pPr marL="0" marR="0" indent="0" algn="just">
              <a:lnSpc>
                <a:spcPct val="115000"/>
              </a:lnSpc>
              <a:spcBef>
                <a:spcPts val="0"/>
              </a:spcBef>
              <a:spcAft>
                <a:spcPts val="1000"/>
              </a:spcAft>
              <a:buNone/>
            </a:pPr>
            <a:r>
              <a:rPr lang="en-US" sz="1800" dirty="0">
                <a:latin typeface="Calibri"/>
                <a:ea typeface="Calibri"/>
                <a:cs typeface="Times New Roman"/>
              </a:rPr>
              <a:t>We will use a local company named “Candy Mart” which purchases from the large candy manufacturers and sells to local candy stores for Halloween baskets.    The store’s clients are Happy Halloween, Scary Snacks, and Gruesome Goodies.  </a:t>
            </a:r>
          </a:p>
        </p:txBody>
      </p:sp>
      <p:sp>
        <p:nvSpPr>
          <p:cNvPr id="2" name="Title 1"/>
          <p:cNvSpPr>
            <a:spLocks noGrp="1"/>
          </p:cNvSpPr>
          <p:nvPr>
            <p:ph type="title" idx="4294967295"/>
          </p:nvPr>
        </p:nvSpPr>
        <p:spPr>
          <a:xfrm>
            <a:off x="0" y="228600"/>
            <a:ext cx="8534400" cy="758825"/>
          </a:xfrm>
        </p:spPr>
        <p:txBody>
          <a:bodyPr>
            <a:normAutofit/>
          </a:bodyPr>
          <a:lstStyle/>
          <a:p>
            <a:r>
              <a:rPr lang="en-US" b="1" dirty="0"/>
              <a:t>Merchandising Companies</a:t>
            </a:r>
            <a:endParaRPr lang="en-US" dirty="0"/>
          </a:p>
        </p:txBody>
      </p:sp>
    </p:spTree>
    <p:extLst>
      <p:ext uri="{BB962C8B-B14F-4D97-AF65-F5344CB8AC3E}">
        <p14:creationId xmlns:p14="http://schemas.microsoft.com/office/powerpoint/2010/main" val="1154525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399" y="3670300"/>
            <a:ext cx="4200525"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4880" y="4610098"/>
            <a:ext cx="5949950"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5181600"/>
            <a:ext cx="4200525" cy="70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3930" y="304800"/>
            <a:ext cx="5949950" cy="336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9726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36DF5B-7B0E-4DDA-BA8E-FF8555DF2321}"/>
              </a:ext>
            </a:extLst>
          </p:cNvPr>
          <p:cNvPicPr>
            <a:picLocks noChangeAspect="1"/>
          </p:cNvPicPr>
          <p:nvPr/>
        </p:nvPicPr>
        <p:blipFill>
          <a:blip r:embed="rId2"/>
          <a:stretch>
            <a:fillRect/>
          </a:stretch>
        </p:blipFill>
        <p:spPr>
          <a:xfrm>
            <a:off x="960120" y="2209800"/>
            <a:ext cx="7223760" cy="2930825"/>
          </a:xfrm>
          <a:prstGeom prst="rect">
            <a:avLst/>
          </a:prstGeom>
        </p:spPr>
      </p:pic>
    </p:spTree>
    <p:extLst>
      <p:ext uri="{BB962C8B-B14F-4D97-AF65-F5344CB8AC3E}">
        <p14:creationId xmlns:p14="http://schemas.microsoft.com/office/powerpoint/2010/main" val="34877800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E38FD3E-F4BD-4AB5-919F-304E95EAE245}"/>
              </a:ext>
            </a:extLst>
          </p:cNvPr>
          <p:cNvPicPr>
            <a:picLocks noChangeAspect="1"/>
          </p:cNvPicPr>
          <p:nvPr/>
        </p:nvPicPr>
        <p:blipFill>
          <a:blip r:embed="rId2"/>
          <a:stretch>
            <a:fillRect/>
          </a:stretch>
        </p:blipFill>
        <p:spPr>
          <a:xfrm>
            <a:off x="914400" y="838200"/>
            <a:ext cx="7498080" cy="4454472"/>
          </a:xfrm>
          <a:prstGeom prst="rect">
            <a:avLst/>
          </a:prstGeom>
        </p:spPr>
      </p:pic>
    </p:spTree>
    <p:extLst>
      <p:ext uri="{BB962C8B-B14F-4D97-AF65-F5344CB8AC3E}">
        <p14:creationId xmlns:p14="http://schemas.microsoft.com/office/powerpoint/2010/main" val="604143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685800"/>
            <a:ext cx="5949950"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660526"/>
            <a:ext cx="2925763"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2971800"/>
            <a:ext cx="5949950"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399" y="4191000"/>
            <a:ext cx="2925763"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2872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304800"/>
            <a:ext cx="5949950" cy="32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2912" y="465931"/>
            <a:ext cx="5718175" cy="536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70105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676400"/>
            <a:ext cx="594995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1021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1987" y="874932"/>
            <a:ext cx="5280025" cy="301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219200" y="228601"/>
            <a:ext cx="6705600" cy="646331"/>
          </a:xfrm>
          <a:prstGeom prst="rect">
            <a:avLst/>
          </a:prstGeom>
        </p:spPr>
        <p:txBody>
          <a:bodyPr wrap="square">
            <a:spAutoFit/>
          </a:bodyPr>
          <a:lstStyle/>
          <a:p>
            <a:r>
              <a:rPr lang="en-US" dirty="0"/>
              <a:t>As a merchandiser, Candy Mart has this amount of candy at October 1, 20xx.  </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4495800"/>
            <a:ext cx="594995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1889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1"/>
          <p:cNvSpPr>
            <a:spLocks noChangeArrowheads="1"/>
          </p:cNvSpPr>
          <p:nvPr/>
        </p:nvSpPr>
        <p:spPr bwMode="auto">
          <a:xfrm>
            <a:off x="0" y="49085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7"/>
          <p:cNvSpPr/>
          <p:nvPr/>
        </p:nvSpPr>
        <p:spPr>
          <a:xfrm>
            <a:off x="3075321" y="762000"/>
            <a:ext cx="2688557" cy="369332"/>
          </a:xfrm>
          <a:prstGeom prst="rect">
            <a:avLst/>
          </a:prstGeom>
        </p:spPr>
        <p:txBody>
          <a:bodyPr wrap="none">
            <a:spAutoFit/>
          </a:bodyPr>
          <a:lstStyle/>
          <a:p>
            <a:r>
              <a:rPr lang="en-US" dirty="0"/>
              <a:t>At the end of the month:</a:t>
            </a:r>
          </a:p>
        </p:txBody>
      </p:sp>
      <p:pic>
        <p:nvPicPr>
          <p:cNvPr id="15" name="Picture 14"/>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295400"/>
            <a:ext cx="1996440" cy="533400"/>
          </a:xfrm>
          <a:prstGeom prst="rect">
            <a:avLst/>
          </a:prstGeom>
          <a:noFill/>
          <a:ln>
            <a:noFill/>
          </a:ln>
        </p:spPr>
      </p:pic>
      <p:sp>
        <p:nvSpPr>
          <p:cNvPr id="9" name="Rectangle 8"/>
          <p:cNvSpPr/>
          <p:nvPr/>
        </p:nvSpPr>
        <p:spPr>
          <a:xfrm>
            <a:off x="2209800" y="1905000"/>
            <a:ext cx="4572000" cy="646331"/>
          </a:xfrm>
          <a:prstGeom prst="rect">
            <a:avLst/>
          </a:prstGeom>
        </p:spPr>
        <p:txBody>
          <a:bodyPr>
            <a:spAutoFit/>
          </a:bodyPr>
          <a:lstStyle/>
          <a:p>
            <a:r>
              <a:rPr lang="en-US" dirty="0"/>
              <a:t>What can happen to Goods Available for Sale (GAFS) during the month?</a:t>
            </a:r>
          </a:p>
        </p:txBody>
      </p:sp>
      <p:pic>
        <p:nvPicPr>
          <p:cNvPr id="2061"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1275" y="2514600"/>
            <a:ext cx="3829050" cy="210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2"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66544" y="4785518"/>
            <a:ext cx="5949950" cy="32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3"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6828" y="5257800"/>
            <a:ext cx="3067050" cy="89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2831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4165" y="381000"/>
            <a:ext cx="5949950" cy="123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97025" y="1576388"/>
            <a:ext cx="5949950" cy="265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6783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4165" y="381000"/>
            <a:ext cx="5949950" cy="123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9405" y="1575436"/>
            <a:ext cx="5949950" cy="337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1947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609600"/>
            <a:ext cx="59499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7800" y="1295400"/>
            <a:ext cx="5949950" cy="32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7800" y="2286000"/>
            <a:ext cx="5949950" cy="32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5307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609600"/>
            <a:ext cx="59499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7800" y="1295400"/>
            <a:ext cx="5949950" cy="32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617662"/>
            <a:ext cx="213360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47800" y="2286000"/>
            <a:ext cx="5949950" cy="32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6400" y="2608262"/>
            <a:ext cx="2133600" cy="70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85900" y="3584099"/>
            <a:ext cx="5949950"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1140" y="3899217"/>
            <a:ext cx="5949950"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0"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47800" y="4800600"/>
            <a:ext cx="5949950"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9702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609600"/>
            <a:ext cx="59499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7800" y="1295400"/>
            <a:ext cx="5949950" cy="32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617662"/>
            <a:ext cx="213360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47800" y="2286000"/>
            <a:ext cx="5949950" cy="32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6400" y="2608262"/>
            <a:ext cx="2133600" cy="70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85900" y="3584099"/>
            <a:ext cx="5949950"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1140" y="3899217"/>
            <a:ext cx="5949950"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9"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76400" y="4259579"/>
            <a:ext cx="21336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0"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47800" y="4800600"/>
            <a:ext cx="5949950"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1"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99260" y="5334000"/>
            <a:ext cx="21336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485483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458</TotalTime>
  <Words>167</Words>
  <Application>Microsoft Office PowerPoint</Application>
  <PresentationFormat>On-screen Show (4:3)</PresentationFormat>
  <Paragraphs>30</Paragraphs>
  <Slides>25</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Georgia</vt:lpstr>
      <vt:lpstr>Times New Roman</vt:lpstr>
      <vt:lpstr>Wingdings</vt:lpstr>
      <vt:lpstr>Wingdings 2</vt:lpstr>
      <vt:lpstr>Civic</vt:lpstr>
      <vt:lpstr>Merchandising Companies Accounting for Sales and Purchases</vt:lpstr>
      <vt:lpstr>Merchandising Companies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 returns and allowances affect the purchase discount  when the bill is ultimately paid?</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Prof Chauvin</dc:creator>
  <cp:lastModifiedBy>Christy Lynch Chauvin</cp:lastModifiedBy>
  <cp:revision>30</cp:revision>
  <dcterms:created xsi:type="dcterms:W3CDTF">2014-09-20T16:22:30Z</dcterms:created>
  <dcterms:modified xsi:type="dcterms:W3CDTF">2019-02-09T22:06:05Z</dcterms:modified>
</cp:coreProperties>
</file>