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6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7872B58C-ACA8-4928-B349-07FFFBFF8B86}" type="datetimeFigureOut">
              <a:rPr lang="en-US" smtClean="0"/>
              <a:t>3/25/2019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02BFCB-A92C-415C-A567-2D1E2A2BE35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72B58C-ACA8-4928-B349-07FFFBFF8B86}"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2BFCB-A92C-415C-A567-2D1E2A2BE3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F02BFCB-A92C-415C-A567-2D1E2A2BE35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72B58C-ACA8-4928-B349-07FFFBFF8B86}"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7872B58C-ACA8-4928-B349-07FFFBFF8B86}"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F02BFCB-A92C-415C-A567-2D1E2A2BE35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872B58C-ACA8-4928-B349-07FFFBFF8B86}" type="datetimeFigureOut">
              <a:rPr lang="en-US" smtClean="0"/>
              <a:t>3/25/2019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02BFCB-A92C-415C-A567-2D1E2A2BE35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872B58C-ACA8-4928-B349-07FFFBFF8B86}"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2BFCB-A92C-415C-A567-2D1E2A2BE35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872B58C-ACA8-4928-B349-07FFFBFF8B86}" type="datetimeFigureOut">
              <a:rPr lang="en-US" smtClean="0"/>
              <a:t>3/25/2019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F02BFCB-A92C-415C-A567-2D1E2A2BE355}"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872B58C-ACA8-4928-B349-07FFFBFF8B86}" type="datetimeFigureOut">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F02BFCB-A92C-415C-A567-2D1E2A2BE3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872B58C-ACA8-4928-B349-07FFFBFF8B86}" type="datetimeFigureOut">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F02BFCB-A92C-415C-A567-2D1E2A2BE3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F02BFCB-A92C-415C-A567-2D1E2A2BE35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872B58C-ACA8-4928-B349-07FFFBFF8B86}" type="datetimeFigureOut">
              <a:rPr lang="en-US" smtClean="0"/>
              <a:t>3/25/2019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F02BFCB-A92C-415C-A567-2D1E2A2BE35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872B58C-ACA8-4928-B349-07FFFBFF8B86}" type="datetimeFigureOut">
              <a:rPr lang="en-US" smtClean="0"/>
              <a:t>3/25/2019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872B58C-ACA8-4928-B349-07FFFBFF8B86}" type="datetimeFigureOut">
              <a:rPr lang="en-US" smtClean="0"/>
              <a:t>3/25/2019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F02BFCB-A92C-415C-A567-2D1E2A2BE35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png"/><Relationship Id="rId1" Type="http://schemas.openxmlformats.org/officeDocument/2006/relationships/slideLayout" Target="../slideLayouts/slideLayout4.xml"/><Relationship Id="rId5" Type="http://schemas.openxmlformats.org/officeDocument/2006/relationships/image" Target="../media/image25.png"/><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marL="342900" indent="-342900">
              <a:buAutoNum type="arabicPeriod"/>
            </a:pPr>
            <a:endParaRPr lang="en-US" dirty="0"/>
          </a:p>
          <a:p>
            <a:pPr marL="342900" indent="-342900">
              <a:buAutoNum type="arabicPeriod"/>
            </a:pPr>
            <a:r>
              <a:rPr lang="en-US" dirty="0"/>
              <a:t>types</a:t>
            </a:r>
          </a:p>
          <a:p>
            <a:pPr marL="342900" indent="-342900">
              <a:buAutoNum type="arabicPeriod"/>
            </a:pPr>
            <a:r>
              <a:rPr lang="en-US" dirty="0"/>
              <a:t>cost</a:t>
            </a:r>
          </a:p>
          <a:p>
            <a:pPr marL="342900" indent="-342900">
              <a:buAutoNum type="arabicPeriod"/>
            </a:pPr>
            <a:r>
              <a:rPr lang="en-US" dirty="0"/>
              <a:t>Depreciation</a:t>
            </a:r>
          </a:p>
          <a:p>
            <a:pPr marL="342900" indent="-342900">
              <a:buAutoNum type="arabicPeriod"/>
            </a:pPr>
            <a:r>
              <a:rPr lang="en-US" dirty="0"/>
              <a:t>Disposal</a:t>
            </a:r>
          </a:p>
          <a:p>
            <a:pPr marL="342900" indent="-342900">
              <a:buAutoNum type="arabicPeriod"/>
            </a:pPr>
            <a:endParaRPr lang="en-US" dirty="0"/>
          </a:p>
        </p:txBody>
      </p:sp>
      <p:sp>
        <p:nvSpPr>
          <p:cNvPr id="2" name="Title 1"/>
          <p:cNvSpPr>
            <a:spLocks noGrp="1"/>
          </p:cNvSpPr>
          <p:nvPr>
            <p:ph type="ctrTitle"/>
          </p:nvPr>
        </p:nvSpPr>
        <p:spPr/>
        <p:txBody>
          <a:bodyPr/>
          <a:lstStyle/>
          <a:p>
            <a:r>
              <a:rPr lang="en-US" dirty="0"/>
              <a:t>Long Term Assets</a:t>
            </a:r>
            <a:br>
              <a:rPr lang="en-US" dirty="0"/>
            </a:br>
            <a:r>
              <a:rPr lang="en-US" dirty="0"/>
              <a:t>Property, Plant and Equipment</a:t>
            </a:r>
          </a:p>
        </p:txBody>
      </p:sp>
    </p:spTree>
    <p:extLst>
      <p:ext uri="{BB962C8B-B14F-4D97-AF65-F5344CB8AC3E}">
        <p14:creationId xmlns:p14="http://schemas.microsoft.com/office/powerpoint/2010/main" val="3114756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Lump Sum Purchase</a:t>
            </a:r>
          </a:p>
        </p:txBody>
      </p:sp>
      <p:sp>
        <p:nvSpPr>
          <p:cNvPr id="3" name="Content Placeholder 2"/>
          <p:cNvSpPr>
            <a:spLocks noGrp="1"/>
          </p:cNvSpPr>
          <p:nvPr>
            <p:ph sz="quarter" idx="4294967295"/>
          </p:nvPr>
        </p:nvSpPr>
        <p:spPr>
          <a:xfrm>
            <a:off x="381000" y="990600"/>
            <a:ext cx="8123238" cy="5108575"/>
          </a:xfrm>
        </p:spPr>
        <p:txBody>
          <a:bodyPr>
            <a:normAutofit/>
          </a:bodyPr>
          <a:lstStyle/>
          <a:p>
            <a:pPr marL="0" indent="0" algn="just">
              <a:buNone/>
            </a:pPr>
            <a:r>
              <a:rPr lang="en-US" sz="1600" dirty="0"/>
              <a:t>Plant assets sometimes are purchased as a group in a single transaction for a lump-sum price.  The land, structure and land improvements already exist and are purchased together but need to be separately recorded in the general ledger for purposes of depreciation and to provide useful information on the financial statements. </a:t>
            </a:r>
          </a:p>
          <a:p>
            <a:pPr marL="0" indent="0">
              <a:buNone/>
            </a:pPr>
            <a:endParaRPr lang="en-US" sz="1600" dirty="0"/>
          </a:p>
          <a:p>
            <a:pPr marL="0" indent="0">
              <a:buNone/>
            </a:pPr>
            <a:r>
              <a:rPr lang="en-US" sz="1600" dirty="0"/>
              <a:t>In order to allocate the asset values in the general ledger when there is a single price, we follow these steps</a:t>
            </a:r>
          </a:p>
          <a:p>
            <a:endParaRPr lang="en-US" sz="1400" dirty="0"/>
          </a:p>
          <a:p>
            <a:pPr lvl="1"/>
            <a:r>
              <a:rPr lang="en-US" sz="1100" dirty="0"/>
              <a:t>Obtain the appraised tax value or market value of each type of asset</a:t>
            </a:r>
          </a:p>
          <a:p>
            <a:pPr lvl="1"/>
            <a:r>
              <a:rPr lang="en-US" sz="1100" dirty="0"/>
              <a:t>Add these values together</a:t>
            </a:r>
          </a:p>
          <a:p>
            <a:pPr lvl="1"/>
            <a:r>
              <a:rPr lang="en-US" sz="1100" dirty="0"/>
              <a:t>Calculate the percent of each asset class as portion of the total from Step 2</a:t>
            </a:r>
          </a:p>
          <a:p>
            <a:pPr lvl="1"/>
            <a:r>
              <a:rPr lang="en-US" sz="1100" dirty="0"/>
              <a:t>Multiple the single price by these percentages </a:t>
            </a:r>
          </a:p>
          <a:p>
            <a:pPr lvl="1"/>
            <a:r>
              <a:rPr lang="en-US" sz="1100" dirty="0"/>
              <a:t>Determine the apportioned cost to be recorded in the general ledger.  </a:t>
            </a:r>
          </a:p>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8073" y="4343400"/>
            <a:ext cx="5018087" cy="16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728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610600" cy="3693319"/>
          </a:xfrm>
          <a:prstGeom prst="rect">
            <a:avLst/>
          </a:prstGeom>
        </p:spPr>
        <p:txBody>
          <a:bodyPr wrap="square">
            <a:spAutoFit/>
          </a:bodyPr>
          <a:lstStyle/>
          <a:p>
            <a:pPr algn="ctr"/>
            <a:r>
              <a:rPr lang="en-US" b="1" dirty="0"/>
              <a:t>DEPRECIATION </a:t>
            </a:r>
            <a:endParaRPr lang="en-US" dirty="0"/>
          </a:p>
          <a:p>
            <a:pPr algn="just"/>
            <a:r>
              <a:rPr lang="en-US" b="1" dirty="0"/>
              <a:t>Depreciation</a:t>
            </a:r>
            <a:r>
              <a:rPr lang="en-US" dirty="0"/>
              <a:t> is the process of systematically and rationally allocating the cost of a plant asset to expense in the accounting periods benefiting from its use.  The assets were placed into service in order to help the company generate revenue and their costs must be matched to the revenue they helped to generate. </a:t>
            </a:r>
          </a:p>
          <a:p>
            <a:pPr algn="just"/>
            <a:endParaRPr lang="en-US" dirty="0"/>
          </a:p>
          <a:p>
            <a:r>
              <a:rPr lang="en-US" dirty="0"/>
              <a:t>Depreciation does not measure the decline in the asset's market value each period, nor does it measure the asset's physical deterioration.</a:t>
            </a:r>
          </a:p>
          <a:p>
            <a:endParaRPr lang="en-US" dirty="0"/>
          </a:p>
          <a:p>
            <a:r>
              <a:rPr lang="en-US" b="1" dirty="0"/>
              <a:t>Factors in Computing Depreciation </a:t>
            </a:r>
          </a:p>
          <a:p>
            <a:endParaRPr lang="en-US" dirty="0"/>
          </a:p>
          <a:p>
            <a:r>
              <a:rPr lang="en-US" dirty="0"/>
              <a:t>Factors that determine depreciation are (1) cost, (2) salvage value, and (3) useful life. NOTE: Salvage value and useful life are estimates.</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632200"/>
            <a:ext cx="11033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57200" y="4495800"/>
            <a:ext cx="8077200" cy="1815882"/>
          </a:xfrm>
          <a:prstGeom prst="rect">
            <a:avLst/>
          </a:prstGeom>
        </p:spPr>
        <p:txBody>
          <a:bodyPr wrap="square">
            <a:spAutoFit/>
          </a:bodyPr>
          <a:lstStyle/>
          <a:p>
            <a:r>
              <a:rPr lang="en-US" sz="1600" b="1" dirty="0"/>
              <a:t>Salvage value</a:t>
            </a:r>
            <a:r>
              <a:rPr lang="en-US" sz="1600" dirty="0"/>
              <a:t> is an estimate of the asset's value at the end of its benefit period. </a:t>
            </a:r>
          </a:p>
          <a:p>
            <a:endParaRPr lang="en-US" sz="1600" dirty="0"/>
          </a:p>
          <a:p>
            <a:r>
              <a:rPr lang="en-US" sz="1600" b="1" dirty="0"/>
              <a:t>Useful Life </a:t>
            </a:r>
            <a:r>
              <a:rPr lang="en-US" sz="1600" dirty="0"/>
              <a:t>is </a:t>
            </a:r>
            <a:r>
              <a:rPr lang="en-US" sz="1600" b="1" dirty="0"/>
              <a:t>the length of time it is productively used in a company's operations.  </a:t>
            </a:r>
            <a:endParaRPr lang="en-US" sz="1600" dirty="0"/>
          </a:p>
          <a:p>
            <a:r>
              <a:rPr lang="en-US" sz="1600" dirty="0"/>
              <a:t>For example, the productive life of a computer can be eight years or more. Some companies, however, trade in old computers for new ones every two years. In this case, these computers have a two-year useful life.</a:t>
            </a:r>
          </a:p>
        </p:txBody>
      </p:sp>
    </p:spTree>
    <p:extLst>
      <p:ext uri="{BB962C8B-B14F-4D97-AF65-F5344CB8AC3E}">
        <p14:creationId xmlns:p14="http://schemas.microsoft.com/office/powerpoint/2010/main" val="3298620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Depreciation Methods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1800" dirty="0"/>
              <a:t>Depreciation methods are used to allocate a plant asset's cost over the accounting periods in its useful life. </a:t>
            </a:r>
          </a:p>
          <a:p>
            <a:pPr lvl="0"/>
            <a:r>
              <a:rPr lang="en-US" sz="1800" dirty="0"/>
              <a:t>Straight Line Method   The most frequently used method </a:t>
            </a:r>
          </a:p>
          <a:p>
            <a:pPr lvl="0"/>
            <a:r>
              <a:rPr lang="en-US" sz="1800" dirty="0"/>
              <a:t>Units of Production Method – Method when assets are infrequently in use.</a:t>
            </a:r>
          </a:p>
          <a:p>
            <a:pPr lvl="0"/>
            <a:r>
              <a:rPr lang="en-US" sz="1800" dirty="0"/>
              <a:t>Double Declining Balance – Method used for tax purposes.</a:t>
            </a:r>
          </a:p>
          <a:p>
            <a:pPr marL="0" indent="0">
              <a:buNone/>
            </a:pPr>
            <a:r>
              <a:rPr lang="en-US" sz="1800" dirty="0"/>
              <a:t>We will use the following example to understand how to calculate depreciation for these three methods</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9236" y="4191000"/>
            <a:ext cx="6858347"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7210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1" dirty="0"/>
              <a:t>Straight-Line Method   Straight-line depreciation</a:t>
            </a:r>
            <a:r>
              <a:rPr lang="en-US" sz="1200" dirty="0"/>
              <a:t> charges the same amount of expense to each period of the asset's useful life. </a:t>
            </a:r>
          </a:p>
        </p:txBody>
      </p:sp>
      <p:sp>
        <p:nvSpPr>
          <p:cNvPr id="5" name="Text Placeholder 4"/>
          <p:cNvSpPr>
            <a:spLocks noGrp="1"/>
          </p:cNvSpPr>
          <p:nvPr>
            <p:ph type="body" idx="2"/>
          </p:nvPr>
        </p:nvSpPr>
        <p:spPr/>
        <p:txBody>
          <a:bodyPr/>
          <a:lstStyle/>
          <a:p>
            <a:pPr lvl="0"/>
            <a:r>
              <a:rPr lang="en-US" dirty="0"/>
              <a:t>1. Determine depreciable base</a:t>
            </a:r>
          </a:p>
          <a:p>
            <a:endParaRPr lang="en-US" dirty="0"/>
          </a:p>
          <a:p>
            <a:endParaRPr lang="en-US" dirty="0"/>
          </a:p>
          <a:p>
            <a:pPr lvl="0"/>
            <a:r>
              <a:rPr lang="en-US" dirty="0"/>
              <a:t>2. Divide the depreciable base by number of months in the useful life and multiply this product by the number of months associated with the accounting period. </a:t>
            </a:r>
          </a:p>
          <a:p>
            <a:endParaRPr lang="en-US" dirty="0"/>
          </a:p>
        </p:txBody>
      </p:sp>
      <p:sp>
        <p:nvSpPr>
          <p:cNvPr id="4" name="Content Placeholder 3"/>
          <p:cNvSpPr>
            <a:spLocks noGrp="1"/>
          </p:cNvSpPr>
          <p:nvPr>
            <p:ph sz="quarter" idx="1"/>
          </p:nvPr>
        </p:nvSpPr>
        <p:spPr/>
        <p:txBody>
          <a:bodyPr>
            <a:normAutofit fontScale="92500" lnSpcReduction="20000"/>
          </a:bodyPr>
          <a:lstStyle/>
          <a:p>
            <a:pPr marL="0" indent="0" algn="just">
              <a:buNone/>
            </a:pPr>
            <a:r>
              <a:rPr lang="en-US" sz="1800" dirty="0"/>
              <a:t>Example 1.  If the machine was placed in service on Jan 1 and we are preparing financial statements as of Dec 31, then …</a:t>
            </a:r>
          </a:p>
          <a:p>
            <a:endParaRPr lang="en-US" sz="2000" dirty="0"/>
          </a:p>
          <a:p>
            <a:endParaRPr lang="en-US" sz="2000" dirty="0"/>
          </a:p>
          <a:p>
            <a:endParaRPr lang="en-US" sz="2000" dirty="0"/>
          </a:p>
          <a:p>
            <a:endParaRPr lang="en-US" sz="2000" dirty="0"/>
          </a:p>
          <a:p>
            <a:endParaRPr lang="en-US" sz="2000" dirty="0"/>
          </a:p>
          <a:p>
            <a:pPr marL="0" indent="0" algn="just">
              <a:buNone/>
            </a:pPr>
            <a:r>
              <a:rPr lang="en-US" sz="1800" dirty="0"/>
              <a:t>Example 2.  If the machine was placed in service on Jul 1 and we are preparing financial statements as of Dec 31, then …</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lgn="just">
              <a:buNone/>
            </a:pPr>
            <a:r>
              <a:rPr lang="en-US" sz="1600" dirty="0"/>
              <a:t>The $1,800 Depreciation Expense is reported on the income statement among operating expenses. The $1,800 Accumulated Depreciation is a </a:t>
            </a:r>
            <a:r>
              <a:rPr lang="en-US" sz="1600" b="1" dirty="0"/>
              <a:t>contra asset account </a:t>
            </a:r>
            <a:r>
              <a:rPr lang="en-US" sz="1600" dirty="0"/>
              <a:t>to the Machinery account in the balance sheet. </a:t>
            </a:r>
          </a:p>
          <a:p>
            <a:pPr marL="0" indent="0">
              <a:buNone/>
            </a:pPr>
            <a:endParaRPr lang="en-US" sz="2000" dirty="0"/>
          </a:p>
          <a:p>
            <a:endParaRPr lang="en-US" sz="2000" dirty="0"/>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562226"/>
            <a:ext cx="11033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676399"/>
            <a:ext cx="594360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56415"/>
            <a:ext cx="21574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3733800"/>
            <a:ext cx="594360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495800"/>
            <a:ext cx="2157413"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19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Net Book Value</a:t>
            </a:r>
          </a:p>
        </p:txBody>
      </p:sp>
      <p:sp>
        <p:nvSpPr>
          <p:cNvPr id="8" name="Content Placeholder 7"/>
          <p:cNvSpPr>
            <a:spLocks noGrp="1"/>
          </p:cNvSpPr>
          <p:nvPr>
            <p:ph sz="quarter" idx="1"/>
          </p:nvPr>
        </p:nvSpPr>
        <p:spPr/>
        <p:txBody>
          <a:bodyPr/>
          <a:lstStyle/>
          <a:p>
            <a:r>
              <a:rPr lang="en-US" sz="2400" b="1" dirty="0"/>
              <a:t>Very important concept:  The net balance sheet amount is the asset book value, or simply </a:t>
            </a:r>
            <a:r>
              <a:rPr lang="en-US" sz="2400" b="1" i="1" dirty="0"/>
              <a:t>book value</a:t>
            </a:r>
            <a:r>
              <a:rPr lang="en-US" sz="2400" b="1" dirty="0"/>
              <a:t>, and is computed as the asset's total cost less its accumulated depreciation.  Do not confuse the calculation of book value with depreciable base—they do look similar</a:t>
            </a:r>
            <a:endParaRPr lang="en-US" sz="2400" dirty="0"/>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1725" y="4572000"/>
            <a:ext cx="44005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1006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 Example of Book Value</a:t>
            </a:r>
          </a:p>
        </p:txBody>
      </p:sp>
      <p:sp>
        <p:nvSpPr>
          <p:cNvPr id="3" name="Content Placeholder 2"/>
          <p:cNvSpPr>
            <a:spLocks noGrp="1"/>
          </p:cNvSpPr>
          <p:nvPr>
            <p:ph sz="half" idx="1"/>
          </p:nvPr>
        </p:nvSpPr>
        <p:spPr/>
        <p:txBody>
          <a:bodyPr/>
          <a:lstStyle/>
          <a:p>
            <a:r>
              <a:rPr lang="en-US" dirty="0"/>
              <a:t>At the end of year two, the book value is $6,400 and is reported in the balance sheet as follows:</a:t>
            </a:r>
          </a:p>
          <a:p>
            <a:endParaRPr lang="en-US" dirty="0"/>
          </a:p>
        </p:txBody>
      </p:sp>
      <p:sp>
        <p:nvSpPr>
          <p:cNvPr id="4" name="Content Placeholder 3"/>
          <p:cNvSpPr>
            <a:spLocks noGrp="1"/>
          </p:cNvSpPr>
          <p:nvPr>
            <p:ph sz="half" idx="2"/>
          </p:nvPr>
        </p:nvSpPr>
        <p:spPr/>
        <p:txBody>
          <a:bodyPr/>
          <a:lstStyle/>
          <a:p>
            <a:pPr algn="just"/>
            <a:r>
              <a:rPr lang="en-US" sz="1400" dirty="0"/>
              <a:t>The book value of this machine declines by $1,800 each year due to depreciation.  Important to know the concept of book value and accumulated depreciation when we calculate the gain or loss on the disposal of property, plant and equipment.</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b="1" dirty="0"/>
              <a:t>Note:  Ending book value is the salvage value. </a:t>
            </a:r>
            <a:endParaRPr lang="en-US" sz="1400" dirty="0"/>
          </a:p>
          <a:p>
            <a:endParaRPr lang="en-US" sz="1400" dirty="0"/>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173" y="3352800"/>
            <a:ext cx="2347913"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889249"/>
            <a:ext cx="2347913"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250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Units-of-Production Method </a:t>
            </a:r>
            <a:endParaRPr lang="en-US" dirty="0"/>
          </a:p>
        </p:txBody>
      </p:sp>
      <p:sp>
        <p:nvSpPr>
          <p:cNvPr id="6" name="Content Placeholder 5"/>
          <p:cNvSpPr>
            <a:spLocks noGrp="1"/>
          </p:cNvSpPr>
          <p:nvPr>
            <p:ph sz="quarter" idx="1"/>
          </p:nvPr>
        </p:nvSpPr>
        <p:spPr/>
        <p:txBody>
          <a:bodyPr>
            <a:normAutofit/>
          </a:bodyPr>
          <a:lstStyle/>
          <a:p>
            <a:pPr algn="just"/>
            <a:r>
              <a:rPr lang="en-US" sz="1600" dirty="0"/>
              <a:t>The use of some plant assets varies greatly from one period to the next based upon usage of a machine.  It may be idle for a portion of the year. A builder, for instance, might use a piece of construction equipment for a month and then not use it again for several months. When equipment use varies from period to period, the units-of-production depreciation method can better match expenses with revenues. </a:t>
            </a:r>
          </a:p>
          <a:p>
            <a:pPr algn="just"/>
            <a:r>
              <a:rPr lang="en-US" sz="1600" b="1" dirty="0"/>
              <a:t>Units-of-production depreciation</a:t>
            </a:r>
            <a:r>
              <a:rPr lang="en-US" sz="1600" dirty="0"/>
              <a:t> charges a varying amount to expense for each period of an asset's useful life depending on its usage.</a:t>
            </a:r>
          </a:p>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114800"/>
            <a:ext cx="5943600" cy="217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4094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Units of Production Book Value</a:t>
            </a:r>
          </a:p>
        </p:txBody>
      </p:sp>
      <p:sp>
        <p:nvSpPr>
          <p:cNvPr id="8" name="Content Placeholder 7"/>
          <p:cNvSpPr>
            <a:spLocks noGrp="1"/>
          </p:cNvSpPr>
          <p:nvPr>
            <p:ph sz="quarter" idx="1"/>
          </p:nvPr>
        </p:nvSpPr>
        <p:spPr/>
        <p:txBody>
          <a:bodyPr>
            <a:normAutofit fontScale="77500" lnSpcReduction="20000"/>
          </a:bodyPr>
          <a:lstStyle/>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r>
              <a:rPr lang="en-US" sz="1800" b="1" dirty="0"/>
              <a:t>Note:  Ending book value is the salvage value. </a:t>
            </a:r>
            <a:endParaRPr lang="en-US" sz="1800" dirty="0"/>
          </a:p>
          <a:p>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676400"/>
            <a:ext cx="2347913" cy="407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4289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600" b="1" dirty="0"/>
              <a:t>Declining-Balance Method </a:t>
            </a:r>
            <a:r>
              <a:rPr lang="en-US" sz="1600" dirty="0"/>
              <a:t>An </a:t>
            </a:r>
            <a:r>
              <a:rPr lang="en-US" sz="1600" b="1" dirty="0"/>
              <a:t>accelerated depreciation method</a:t>
            </a:r>
            <a:r>
              <a:rPr lang="en-US" sz="1600" dirty="0"/>
              <a:t> yields larger depreciation expenses in the early years of an asset's life and less depreciation in later years. Chosen for tax purposes</a:t>
            </a:r>
            <a:endParaRPr lang="en-US" dirty="0"/>
          </a:p>
        </p:txBody>
      </p:sp>
      <p:sp>
        <p:nvSpPr>
          <p:cNvPr id="6" name="Content Placeholder 5"/>
          <p:cNvSpPr>
            <a:spLocks noGrp="1"/>
          </p:cNvSpPr>
          <p:nvPr>
            <p:ph sz="half" idx="1"/>
          </p:nvPr>
        </p:nvSpPr>
        <p:spPr/>
        <p:txBody>
          <a:bodyPr>
            <a:normAutofit/>
          </a:bodyPr>
          <a:lstStyle/>
          <a:p>
            <a:pPr algn="just"/>
            <a:r>
              <a:rPr lang="en-US" sz="2200" dirty="0"/>
              <a:t>The rate is calculated as 100% divided by the useful life in years. This result is multiplied by 2 to obtain the double declining balance rate. </a:t>
            </a:r>
          </a:p>
          <a:p>
            <a:pPr algn="just"/>
            <a:r>
              <a:rPr lang="en-US" sz="2200" dirty="0"/>
              <a:t>The rate is then applied to book value for each year. In the first year, the book value equals the asset cost because accumulated depreciation is not yet recorded.</a:t>
            </a:r>
          </a:p>
          <a:p>
            <a:endParaRPr lang="en-US" dirty="0"/>
          </a:p>
        </p:txBody>
      </p:sp>
      <p:pic>
        <p:nvPicPr>
          <p:cNvPr id="10246"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00600" y="2056371"/>
            <a:ext cx="4038600" cy="3311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Straight Arrow Connector 14"/>
          <p:cNvCxnSpPr/>
          <p:nvPr/>
        </p:nvCxnSpPr>
        <p:spPr>
          <a:xfrm>
            <a:off x="1828800" y="1524000"/>
            <a:ext cx="30480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133600" y="3124200"/>
            <a:ext cx="31242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091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Change in Estimates for Depreciation</a:t>
            </a:r>
            <a:endParaRPr lang="en-US" dirty="0"/>
          </a:p>
        </p:txBody>
      </p:sp>
      <p:sp>
        <p:nvSpPr>
          <p:cNvPr id="6" name="Content Placeholder 5"/>
          <p:cNvSpPr>
            <a:spLocks noGrp="1"/>
          </p:cNvSpPr>
          <p:nvPr>
            <p:ph sz="quarter" idx="1"/>
          </p:nvPr>
        </p:nvSpPr>
        <p:spPr/>
        <p:txBody>
          <a:bodyPr>
            <a:normAutofit lnSpcReduction="10000"/>
          </a:bodyPr>
          <a:lstStyle/>
          <a:p>
            <a:pPr marL="0" indent="0">
              <a:buNone/>
            </a:pPr>
            <a:endParaRPr lang="en-US" sz="1400" dirty="0"/>
          </a:p>
          <a:p>
            <a:pPr marL="0" indent="0">
              <a:buNone/>
            </a:pPr>
            <a:r>
              <a:rPr lang="en-US" sz="1400" dirty="0"/>
              <a:t>Depreciation is based on </a:t>
            </a:r>
            <a:r>
              <a:rPr lang="en-US" sz="1400" b="1" dirty="0"/>
              <a:t>estimates</a:t>
            </a:r>
            <a:r>
              <a:rPr lang="en-US" sz="1400" dirty="0"/>
              <a:t> of salvage value and useful life. During the useful life of an asset, these estimates can change.  Use the new estimate to compute depreciation for current and future periods. </a:t>
            </a:r>
          </a:p>
          <a:p>
            <a:pPr marL="0" indent="0">
              <a:buNone/>
            </a:pPr>
            <a:endParaRPr lang="en-US" sz="1400" b="1" dirty="0"/>
          </a:p>
          <a:p>
            <a:pPr marL="0" indent="0">
              <a:buNone/>
            </a:pPr>
            <a:r>
              <a:rPr lang="en-US" sz="1400" b="1" dirty="0"/>
              <a:t>An Example.</a:t>
            </a:r>
            <a:r>
              <a:rPr lang="en-US" sz="1400" dirty="0"/>
              <a:t>  At the beginning of an asset's third year, its book value is $6,400, computed as $10,000 minus $3,600. Assume that at the beginning of its third year (or end of second year), the estimated number of years remaining in its useful life changes from three to four years </a:t>
            </a:r>
            <a:r>
              <a:rPr lang="en-US" sz="1400" i="1" dirty="0"/>
              <a:t>and</a:t>
            </a:r>
            <a:r>
              <a:rPr lang="en-US" sz="1400" dirty="0"/>
              <a:t> its estimate of salvage value changes from $1,000 to $400. Straight-line depreciation for each of the four remaining years is computed as:</a:t>
            </a:r>
          </a:p>
          <a:p>
            <a:pPr marL="0" indent="0">
              <a:buNone/>
            </a:pPr>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pPr marL="0" indent="0">
              <a:buNone/>
            </a:pPr>
            <a:r>
              <a:rPr lang="en-US" sz="1400" dirty="0"/>
              <a:t>Revising an estimate of the useful life or salvage value of a plant asset is referred to as a </a:t>
            </a:r>
            <a:r>
              <a:rPr lang="en-US" sz="1400" b="1" dirty="0"/>
              <a:t>change in an accounting estimate</a:t>
            </a:r>
            <a:r>
              <a:rPr lang="en-US" sz="1400" dirty="0"/>
              <a:t> and is reflected in current and future financial statements, </a:t>
            </a:r>
            <a:r>
              <a:rPr lang="en-US" sz="1400" b="1" dirty="0"/>
              <a:t>not in prior statements.</a:t>
            </a:r>
            <a:endParaRPr lang="en-US" sz="1400" dirty="0"/>
          </a:p>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781" y="3657600"/>
            <a:ext cx="5041894"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9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sz="quarter" idx="1"/>
          </p:nvPr>
        </p:nvSpPr>
        <p:spPr>
          <a:xfrm>
            <a:off x="152400" y="1527048"/>
            <a:ext cx="8653272" cy="4797552"/>
          </a:xfrm>
        </p:spPr>
        <p:txBody>
          <a:bodyPr>
            <a:normAutofit fontScale="32500" lnSpcReduction="20000"/>
          </a:bodyPr>
          <a:lstStyle/>
          <a:p>
            <a:pPr marL="0" indent="0" algn="just">
              <a:buNone/>
            </a:pPr>
            <a:endParaRPr lang="en-US" sz="3100" b="1" dirty="0"/>
          </a:p>
          <a:p>
            <a:pPr marL="0" indent="0" algn="just">
              <a:buNone/>
            </a:pPr>
            <a:r>
              <a:rPr lang="en-US" sz="3700" b="1" dirty="0"/>
              <a:t>Plant assets</a:t>
            </a:r>
            <a:r>
              <a:rPr lang="en-US" sz="3700" dirty="0"/>
              <a:t> are tangible assets used in a company's operations that have a useful life of more than one accounting period. Plant assets are also called  </a:t>
            </a:r>
            <a:r>
              <a:rPr lang="en-US" sz="3700" i="1" dirty="0"/>
              <a:t>fixed assets.</a:t>
            </a:r>
            <a:r>
              <a:rPr lang="en-US" sz="3700" dirty="0"/>
              <a:t> For many companies, plant assets make up the single largest class of assets they own.</a:t>
            </a:r>
          </a:p>
          <a:p>
            <a:pPr marL="0" indent="0" algn="just">
              <a:buNone/>
            </a:pPr>
            <a:r>
              <a:rPr lang="en-US" sz="3700" dirty="0"/>
              <a:t> </a:t>
            </a:r>
          </a:p>
          <a:p>
            <a:pPr marL="0" indent="0" algn="just">
              <a:buNone/>
            </a:pPr>
            <a:r>
              <a:rPr lang="en-US" sz="3700" dirty="0"/>
              <a:t>Plant assets are set apart from other assets by two important features. </a:t>
            </a:r>
          </a:p>
          <a:p>
            <a:pPr marL="0" indent="0" algn="just">
              <a:buNone/>
            </a:pPr>
            <a:endParaRPr lang="en-US" sz="3700" dirty="0"/>
          </a:p>
          <a:p>
            <a:pPr algn="just"/>
            <a:r>
              <a:rPr lang="en-US" sz="3700" dirty="0"/>
              <a:t>First, </a:t>
            </a:r>
            <a:r>
              <a:rPr lang="en-US" sz="3700" i="1" dirty="0"/>
              <a:t>plant assets are used in operations.</a:t>
            </a:r>
            <a:r>
              <a:rPr lang="en-US" sz="3700" dirty="0"/>
              <a:t> This makes them different from, for instance, inventory that is held for sale and not used in operations. The distinctive feature here is use, not type of asset. A company that purchases a computer to resell it reports it on the balance sheet as inventory. If the same company purchases this computer to use in operations; it is a plant asset. </a:t>
            </a:r>
          </a:p>
          <a:p>
            <a:pPr marL="0" indent="0" algn="just">
              <a:buNone/>
            </a:pPr>
            <a:endParaRPr lang="en-US" sz="3700" dirty="0"/>
          </a:p>
          <a:p>
            <a:pPr algn="just"/>
            <a:r>
              <a:rPr lang="en-US" sz="3700" dirty="0"/>
              <a:t>The second important feature is that </a:t>
            </a:r>
            <a:r>
              <a:rPr lang="en-US" sz="3700" i="1" dirty="0"/>
              <a:t>plant assets have useful lives extending over more than one accounting period.</a:t>
            </a:r>
            <a:r>
              <a:rPr lang="en-US" sz="3700" dirty="0"/>
              <a:t> This makes plant assets long term and not a current asset such as supplies that are normally consumed in a short time period after they are placed in use.</a:t>
            </a:r>
          </a:p>
          <a:p>
            <a:pPr marL="0" indent="0" algn="just">
              <a:buNone/>
            </a:pPr>
            <a:endParaRPr lang="en-US" sz="3700" dirty="0"/>
          </a:p>
          <a:p>
            <a:pPr marL="0" indent="0" algn="just">
              <a:buNone/>
            </a:pPr>
            <a:r>
              <a:rPr lang="en-US" sz="3700" dirty="0"/>
              <a:t>The accounting for plant assets reflects these two features. </a:t>
            </a:r>
          </a:p>
          <a:p>
            <a:pPr marL="0" indent="0" algn="just">
              <a:buNone/>
            </a:pPr>
            <a:endParaRPr lang="en-US" sz="3700" dirty="0"/>
          </a:p>
          <a:p>
            <a:pPr marL="0" indent="0" algn="just">
              <a:buNone/>
            </a:pPr>
            <a:r>
              <a:rPr lang="en-US" sz="3700" dirty="0"/>
              <a:t>Since plant assets are used in operations, companies match their costs against the revenues they generate in a systematic and rational manner by depreciating the asset called depreciation.  Also, since their useful lives extend over more than one period, our matching of costs and revenues must extend over several periods. </a:t>
            </a:r>
          </a:p>
          <a:p>
            <a:pPr marL="0" indent="0" algn="just">
              <a:buNone/>
            </a:pPr>
            <a:endParaRPr lang="en-US" sz="3700" dirty="0"/>
          </a:p>
          <a:p>
            <a:pPr marL="0" indent="0" algn="just">
              <a:buNone/>
            </a:pPr>
            <a:r>
              <a:rPr lang="en-US" sz="3700" dirty="0"/>
              <a:t>Depreciation expense	XX</a:t>
            </a:r>
          </a:p>
          <a:p>
            <a:pPr marL="0" indent="0" algn="just">
              <a:buNone/>
            </a:pPr>
            <a:r>
              <a:rPr lang="en-US" sz="3700" dirty="0"/>
              <a:t>	Accumulated depreciation  XX</a:t>
            </a:r>
          </a:p>
          <a:p>
            <a:pPr marL="0" indent="0" algn="just">
              <a:buNone/>
            </a:pPr>
            <a:r>
              <a:rPr lang="en-US" sz="3700" dirty="0"/>
              <a:t> </a:t>
            </a:r>
          </a:p>
          <a:p>
            <a:pPr marL="0" indent="0" algn="just">
              <a:buNone/>
            </a:pPr>
            <a:r>
              <a:rPr lang="en-US" sz="3700" dirty="0"/>
              <a:t> </a:t>
            </a:r>
            <a:r>
              <a:rPr lang="en-US" sz="3700" b="1" dirty="0"/>
              <a:t>Land  </a:t>
            </a:r>
            <a:r>
              <a:rPr lang="en-US" sz="3700" dirty="0"/>
              <a:t>An important exception is land; land cost is not allocated to expense.  Land is expected to have an indefinite life.</a:t>
            </a:r>
          </a:p>
        </p:txBody>
      </p:sp>
    </p:spTree>
    <p:extLst>
      <p:ext uri="{BB962C8B-B14F-4D97-AF65-F5344CB8AC3E}">
        <p14:creationId xmlns:p14="http://schemas.microsoft.com/office/powerpoint/2010/main" val="1003198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Accumulated Depreciation</a:t>
            </a:r>
          </a:p>
        </p:txBody>
      </p:sp>
      <p:sp>
        <p:nvSpPr>
          <p:cNvPr id="5" name="Content Placeholder 4"/>
          <p:cNvSpPr>
            <a:spLocks noGrp="1"/>
          </p:cNvSpPr>
          <p:nvPr>
            <p:ph sz="quarter" idx="1"/>
          </p:nvPr>
        </p:nvSpPr>
        <p:spPr/>
        <p:txBody>
          <a:bodyPr>
            <a:normAutofit/>
          </a:bodyPr>
          <a:lstStyle/>
          <a:p>
            <a:endParaRPr lang="en-US" sz="1600" dirty="0"/>
          </a:p>
          <a:p>
            <a:endParaRPr lang="en-US" sz="1600" dirty="0"/>
          </a:p>
          <a:p>
            <a:r>
              <a:rPr lang="en-US" sz="1600" dirty="0"/>
              <a:t>Both the cost and accumulated depreciation of plant assets are reported on the balance sheet or in its notes. Reporting both the cost and accumulated depreciation of plant assets helps users compare the assets of different companies. </a:t>
            </a:r>
          </a:p>
          <a:p>
            <a:r>
              <a:rPr lang="en-US" sz="1600" dirty="0"/>
              <a:t>For example, a company holding assets costing $50,000 and accumulated depreciation of $40,000 is likely in a situation different from a company with new assets costing $10,000. While the book value of $10,000 is the same in both cases, the first company is facing the need to replace older assets. These insights are not provided if the two balance sheets report only the $10,000 book values.</a:t>
            </a:r>
          </a:p>
          <a:p>
            <a:endParaRPr lang="en-US" dirty="0"/>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421" y="4648200"/>
            <a:ext cx="5005318"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9141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300" b="1" dirty="0"/>
              <a:t>Disposal of Plant Assets </a:t>
            </a:r>
            <a:br>
              <a:rPr lang="en-US" sz="1300" dirty="0"/>
            </a:br>
            <a:br>
              <a:rPr lang="en-US" sz="1300" dirty="0"/>
            </a:br>
            <a:r>
              <a:rPr lang="en-US" sz="1300" dirty="0"/>
              <a:t>Disposals of plant assets occur in one of three basic ways: discarding, sale, or exchange. We will  cover discarding and sales. </a:t>
            </a:r>
            <a:endParaRPr lang="en-US" dirty="0"/>
          </a:p>
        </p:txBody>
      </p:sp>
      <p:sp>
        <p:nvSpPr>
          <p:cNvPr id="6" name="Content Placeholder 5"/>
          <p:cNvSpPr>
            <a:spLocks noGrp="1"/>
          </p:cNvSpPr>
          <p:nvPr>
            <p:ph sz="half" idx="1"/>
          </p:nvPr>
        </p:nvSpPr>
        <p:spPr/>
        <p:txBody>
          <a:bodyPr>
            <a:normAutofit/>
          </a:bodyPr>
          <a:lstStyle/>
          <a:p>
            <a:pPr marL="0" indent="0">
              <a:buNone/>
            </a:pPr>
            <a:r>
              <a:rPr lang="en-US" sz="2200" b="1" dirty="0"/>
              <a:t>Asset Discarding - Journal entry steps. </a:t>
            </a:r>
            <a:endParaRPr lang="en-US" sz="2200" dirty="0"/>
          </a:p>
          <a:p>
            <a:pPr lvl="0"/>
            <a:r>
              <a:rPr lang="en-US" sz="2200" dirty="0"/>
              <a:t>Credit the asset based on the general ledger amount. </a:t>
            </a:r>
          </a:p>
          <a:p>
            <a:pPr lvl="0"/>
            <a:r>
              <a:rPr lang="en-US" sz="2200" dirty="0"/>
              <a:t>Debit the accumulated depreciation based on the general ledger amount.</a:t>
            </a:r>
          </a:p>
          <a:p>
            <a:pPr lvl="0"/>
            <a:r>
              <a:rPr lang="en-US" sz="2200" dirty="0"/>
              <a:t>If the asset is not fully depreciated, record Loss on Disposal of Asset for the difference. </a:t>
            </a:r>
            <a:r>
              <a:rPr lang="en-US" sz="2200" b="1" dirty="0"/>
              <a:t>NOTE:  There can only be a loss when an asset is discarded.</a:t>
            </a:r>
            <a:endParaRPr lang="en-US" sz="2200" dirty="0"/>
          </a:p>
          <a:p>
            <a:endParaRPr lang="en-US" dirty="0"/>
          </a:p>
        </p:txBody>
      </p:sp>
      <p:sp>
        <p:nvSpPr>
          <p:cNvPr id="7" name="Content Placeholder 6"/>
          <p:cNvSpPr>
            <a:spLocks noGrp="1"/>
          </p:cNvSpPr>
          <p:nvPr>
            <p:ph sz="half" idx="2"/>
          </p:nvPr>
        </p:nvSpPr>
        <p:spPr/>
        <p:txBody>
          <a:bodyPr>
            <a:normAutofit/>
          </a:bodyPr>
          <a:lstStyle/>
          <a:p>
            <a:pPr marL="0" indent="0">
              <a:buNone/>
            </a:pPr>
            <a:endParaRPr lang="en-US" sz="1200" b="1" dirty="0"/>
          </a:p>
          <a:p>
            <a:pPr marL="0" indent="0">
              <a:buNone/>
            </a:pPr>
            <a:r>
              <a:rPr lang="en-US" sz="1200" b="1" dirty="0"/>
              <a:t>Fully Depreciated Example:</a:t>
            </a:r>
            <a:endParaRPr lang="en-US" sz="1200" dirty="0"/>
          </a:p>
          <a:p>
            <a:pPr marL="0" indent="0">
              <a:buNone/>
            </a:pPr>
            <a:r>
              <a:rPr lang="en-US" sz="1200" dirty="0"/>
              <a:t>A machine costing $9,000 with accumulated depreciation of $9,000 is discarded. When accumulated depreciation equals the asset's cost, it is said to be </a:t>
            </a:r>
            <a:r>
              <a:rPr lang="en-US" sz="1200" i="1" dirty="0"/>
              <a:t>fully depreciated</a:t>
            </a:r>
            <a:r>
              <a:rPr lang="en-US" sz="1200" dirty="0"/>
              <a:t> (zero book value). The entry to record the discarding of this asset is</a:t>
            </a:r>
          </a:p>
          <a:p>
            <a:endParaRPr lang="en-US" sz="1200" dirty="0"/>
          </a:p>
          <a:p>
            <a:endParaRPr lang="en-US" sz="1200" dirty="0"/>
          </a:p>
          <a:p>
            <a:endParaRPr lang="en-US" sz="1200" dirty="0"/>
          </a:p>
          <a:p>
            <a:pPr marL="0" indent="0">
              <a:buNone/>
            </a:pPr>
            <a:r>
              <a:rPr lang="en-US" sz="1200" b="1" dirty="0"/>
              <a:t>Not Fully Depreciated Example: </a:t>
            </a:r>
            <a:endParaRPr lang="en-US" sz="1200" dirty="0"/>
          </a:p>
          <a:p>
            <a:pPr marL="0" indent="0">
              <a:buNone/>
            </a:pPr>
            <a:r>
              <a:rPr lang="en-US" sz="1200" dirty="0"/>
              <a:t>How do we account for discarding an asset that is not fully depreciated or one whose depreciation is not up-to-date?   Bring depreciation up-to-date.</a:t>
            </a:r>
          </a:p>
          <a:p>
            <a:pPr marL="0" indent="0">
              <a:buNone/>
            </a:pPr>
            <a:r>
              <a:rPr lang="en-US" sz="1200" dirty="0"/>
              <a:t>Ex: Asset has a cost of $9,000 and accumulated depreciation of $6,500</a:t>
            </a:r>
          </a:p>
          <a:p>
            <a:endParaRPr lang="en-US" sz="1200" dirty="0"/>
          </a:p>
          <a:p>
            <a:endParaRPr lang="en-US" sz="1200" dirty="0"/>
          </a:p>
          <a:p>
            <a:pPr marL="0" indent="0">
              <a:buNone/>
            </a:pPr>
            <a:endParaRPr lang="en-US" sz="1200" b="1" dirty="0"/>
          </a:p>
          <a:p>
            <a:pPr marL="0" indent="0">
              <a:buNone/>
            </a:pPr>
            <a:endParaRPr lang="en-US" sz="1200" b="1" dirty="0"/>
          </a:p>
          <a:p>
            <a:pPr marL="0" indent="0">
              <a:buNone/>
            </a:pPr>
            <a:r>
              <a:rPr lang="en-US" sz="1200" dirty="0"/>
              <a:t>NOTE:  There can only be a loss when an asset is discarded and only if it is not fully depreciated.</a:t>
            </a:r>
          </a:p>
          <a:p>
            <a:endParaRPr lang="en-US" sz="1200" dirty="0"/>
          </a:p>
          <a:p>
            <a:pPr marL="0" indent="0">
              <a:buNone/>
            </a:pP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951163"/>
            <a:ext cx="2335213"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2708" y="4724400"/>
            <a:ext cx="23352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334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Sale of </a:t>
            </a:r>
            <a:r>
              <a:rPr lang="en-US" sz="2000" dirty="0"/>
              <a:t>Plant Asset – Sales of plant assets </a:t>
            </a:r>
            <a:r>
              <a:rPr lang="en-US" sz="2000" b="1" dirty="0"/>
              <a:t>can</a:t>
            </a:r>
            <a:r>
              <a:rPr lang="en-US" sz="2000" dirty="0"/>
              <a:t> yield gain or losses.</a:t>
            </a:r>
          </a:p>
        </p:txBody>
      </p:sp>
      <p:sp>
        <p:nvSpPr>
          <p:cNvPr id="3" name="Content Placeholder 2"/>
          <p:cNvSpPr>
            <a:spLocks noGrp="1"/>
          </p:cNvSpPr>
          <p:nvPr>
            <p:ph sz="half" idx="1"/>
          </p:nvPr>
        </p:nvSpPr>
        <p:spPr/>
        <p:txBody>
          <a:bodyPr>
            <a:normAutofit lnSpcReduction="10000"/>
          </a:bodyPr>
          <a:lstStyle/>
          <a:p>
            <a:pPr marL="0" indent="0">
              <a:buNone/>
            </a:pPr>
            <a:r>
              <a:rPr lang="en-US" sz="2200" b="1" dirty="0"/>
              <a:t>Journal entry steps. </a:t>
            </a:r>
            <a:endParaRPr lang="en-US" sz="2200" dirty="0"/>
          </a:p>
          <a:p>
            <a:pPr lvl="0"/>
            <a:r>
              <a:rPr lang="en-US" sz="2200" dirty="0"/>
              <a:t>Credit the asset based on the general ledger amount. </a:t>
            </a:r>
          </a:p>
          <a:p>
            <a:pPr lvl="0"/>
            <a:r>
              <a:rPr lang="en-US" sz="2200" dirty="0"/>
              <a:t>Debit the accumulated depreciation based on the general ledger amount.</a:t>
            </a:r>
          </a:p>
          <a:p>
            <a:pPr lvl="0"/>
            <a:r>
              <a:rPr lang="en-US" sz="2200" dirty="0"/>
              <a:t>Record the cash received.</a:t>
            </a:r>
          </a:p>
          <a:p>
            <a:pPr lvl="0"/>
            <a:r>
              <a:rPr lang="en-US" sz="2200" dirty="0"/>
              <a:t>If there is a difference, either debit Loss on Asset Disposal or credit Gain on Asset Disposal.</a:t>
            </a:r>
          </a:p>
          <a:p>
            <a:pPr marL="0" indent="0">
              <a:buNone/>
            </a:pPr>
            <a:r>
              <a:rPr lang="en-US" sz="2200" dirty="0"/>
              <a:t>Make sure to bring depreciation up to date if necessary</a:t>
            </a:r>
          </a:p>
          <a:p>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sz="1800" b="1" dirty="0"/>
              <a:t>Sale at Book Value </a:t>
            </a:r>
            <a:endParaRPr lang="en-US" sz="1800" dirty="0"/>
          </a:p>
          <a:p>
            <a:pPr marL="0" indent="0">
              <a:buNone/>
            </a:pPr>
            <a:r>
              <a:rPr lang="en-US" sz="1800" dirty="0"/>
              <a:t>Note: Book value is cost minus accumulated depreciation.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b="1" dirty="0"/>
              <a:t>Sale above book value </a:t>
            </a:r>
          </a:p>
          <a:p>
            <a:pPr marL="0" indent="0">
              <a:buNone/>
            </a:pPr>
            <a:endParaRPr lang="en-US" sz="1800" dirty="0"/>
          </a:p>
          <a:p>
            <a:pPr marL="0" indent="0">
              <a:buNone/>
            </a:pPr>
            <a:r>
              <a:rPr lang="en-US" sz="1800" b="1" dirty="0"/>
              <a:t> </a:t>
            </a:r>
            <a:endParaRPr lang="en-US" sz="1800" dirty="0"/>
          </a:p>
          <a:p>
            <a:pPr marL="0" indent="0">
              <a:buNone/>
            </a:pPr>
            <a:endParaRPr lang="en-US" sz="1800" b="1" dirty="0"/>
          </a:p>
          <a:p>
            <a:pPr marL="0" indent="0">
              <a:buNone/>
            </a:pPr>
            <a:r>
              <a:rPr lang="en-US" sz="1800" b="1" dirty="0"/>
              <a:t>Sale below book value</a:t>
            </a:r>
            <a:r>
              <a:rPr lang="en-US" sz="1800" dirty="0"/>
              <a:t> </a:t>
            </a:r>
          </a:p>
          <a:p>
            <a:pPr marL="0" indent="0">
              <a:buNone/>
            </a:pP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5469" y="2895600"/>
            <a:ext cx="23352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722" y="2209800"/>
            <a:ext cx="18383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5451" y="4038600"/>
            <a:ext cx="2335213"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7267" y="5410200"/>
            <a:ext cx="2335213"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95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Types</a:t>
            </a:r>
          </a:p>
        </p:txBody>
      </p:sp>
      <p:sp>
        <p:nvSpPr>
          <p:cNvPr id="3" name="Content Placeholder 2"/>
          <p:cNvSpPr>
            <a:spLocks noGrp="1"/>
          </p:cNvSpPr>
          <p:nvPr>
            <p:ph sz="quarter" idx="1"/>
          </p:nvPr>
        </p:nvSpPr>
        <p:spPr/>
        <p:txBody>
          <a:bodyPr/>
          <a:lstStyle/>
          <a:p>
            <a:pPr lvl="0"/>
            <a:endParaRPr lang="en-US" dirty="0"/>
          </a:p>
          <a:p>
            <a:pPr lvl="0"/>
            <a:endParaRPr lang="en-US" dirty="0"/>
          </a:p>
          <a:p>
            <a:pPr lvl="0"/>
            <a:r>
              <a:rPr lang="en-US" dirty="0"/>
              <a:t>Land</a:t>
            </a:r>
          </a:p>
          <a:p>
            <a:pPr lvl="0"/>
            <a:r>
              <a:rPr lang="en-US" dirty="0"/>
              <a:t>Land Improvements</a:t>
            </a:r>
          </a:p>
          <a:p>
            <a:pPr lvl="0"/>
            <a:r>
              <a:rPr lang="en-US" dirty="0"/>
              <a:t>Buildings</a:t>
            </a:r>
          </a:p>
          <a:p>
            <a:pPr lvl="0"/>
            <a:r>
              <a:rPr lang="en-US" dirty="0"/>
              <a:t>Machinery and Equipment</a:t>
            </a:r>
          </a:p>
          <a:p>
            <a:endParaRPr lang="en-US" dirty="0"/>
          </a:p>
        </p:txBody>
      </p:sp>
    </p:spTree>
    <p:extLst>
      <p:ext uri="{BB962C8B-B14F-4D97-AF65-F5344CB8AC3E}">
        <p14:creationId xmlns:p14="http://schemas.microsoft.com/office/powerpoint/2010/main" val="74349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Concepts</a:t>
            </a:r>
          </a:p>
        </p:txBody>
      </p:sp>
      <p:sp>
        <p:nvSpPr>
          <p:cNvPr id="3" name="Content Placeholder 2"/>
          <p:cNvSpPr>
            <a:spLocks noGrp="1"/>
          </p:cNvSpPr>
          <p:nvPr>
            <p:ph sz="quarter" idx="1"/>
          </p:nvPr>
        </p:nvSpPr>
        <p:spPr/>
        <p:txBody>
          <a:bodyPr>
            <a:normAutofit lnSpcReduction="10000"/>
          </a:bodyPr>
          <a:lstStyle/>
          <a:p>
            <a:pPr marL="0" indent="0">
              <a:buNone/>
            </a:pPr>
            <a:endParaRPr lang="en-US" b="1" dirty="0"/>
          </a:p>
          <a:p>
            <a:pPr marL="0" indent="0">
              <a:buNone/>
            </a:pPr>
            <a:r>
              <a:rPr lang="en-US" b="1" dirty="0"/>
              <a:t>There are three major issues in accounting for plant assets: </a:t>
            </a:r>
            <a:endParaRPr lang="en-US" dirty="0"/>
          </a:p>
          <a:p>
            <a:pPr marL="0" indent="0">
              <a:buNone/>
            </a:pPr>
            <a:r>
              <a:rPr lang="en-US" dirty="0"/>
              <a:t>	(1) computing the costs of plant assets</a:t>
            </a:r>
          </a:p>
          <a:p>
            <a:pPr marL="0" indent="0">
              <a:buNone/>
            </a:pPr>
            <a:endParaRPr lang="en-US" dirty="0"/>
          </a:p>
          <a:p>
            <a:pPr marL="0" indent="0">
              <a:buNone/>
            </a:pPr>
            <a:r>
              <a:rPr lang="en-US" dirty="0"/>
              <a:t>	(2) allocating the costs of most plant assets (less 	any salvage amounts) against revenues for the 	periods they benefit—depreciation</a:t>
            </a:r>
          </a:p>
          <a:p>
            <a:pPr marL="0" indent="0">
              <a:buNone/>
            </a:pPr>
            <a:endParaRPr lang="en-US" dirty="0"/>
          </a:p>
          <a:p>
            <a:pPr marL="0" indent="0">
              <a:buNone/>
            </a:pPr>
            <a:r>
              <a:rPr lang="en-US" dirty="0"/>
              <a:t>	(3) recording the disposal of plant assets. </a:t>
            </a:r>
          </a:p>
          <a:p>
            <a:endParaRPr lang="en-US" dirty="0"/>
          </a:p>
        </p:txBody>
      </p:sp>
    </p:spTree>
    <p:extLst>
      <p:ext uri="{BB962C8B-B14F-4D97-AF65-F5344CB8AC3E}">
        <p14:creationId xmlns:p14="http://schemas.microsoft.com/office/powerpoint/2010/main" val="424247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Computing Costs</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lgn="just">
              <a:buNone/>
            </a:pPr>
            <a:r>
              <a:rPr lang="en-US" dirty="0"/>
              <a:t>Plant assets are recorded at cost when acquired in accordance with the historical cost principle. </a:t>
            </a:r>
            <a:r>
              <a:rPr lang="en-US" b="1" dirty="0"/>
              <a:t>Cost</a:t>
            </a:r>
            <a:r>
              <a:rPr lang="en-US" dirty="0"/>
              <a:t> includes all normal and reasonable expenditures necessary to get the asset in place and ready for its intended use.</a:t>
            </a:r>
          </a:p>
          <a:p>
            <a:pPr marL="0" indent="0" algn="just">
              <a:buNone/>
            </a:pPr>
            <a:r>
              <a:rPr lang="en-US" dirty="0"/>
              <a:t> </a:t>
            </a:r>
          </a:p>
          <a:p>
            <a:pPr marL="0" indent="0" algn="just">
              <a:buNone/>
            </a:pPr>
            <a:r>
              <a:rPr lang="en-US" dirty="0"/>
              <a:t>The cost of a machine, for instance, includes its invoice cost plus any </a:t>
            </a:r>
            <a:r>
              <a:rPr lang="en-US" b="1" dirty="0"/>
              <a:t>required </a:t>
            </a:r>
            <a:r>
              <a:rPr lang="en-US" dirty="0"/>
              <a:t>freight, unpacking, assembling, installing, and testing costs. Examples are the costs of building a base or foundation for a machine, providing electrical hookups, etc. </a:t>
            </a:r>
            <a:r>
              <a:rPr lang="en-US" b="1" dirty="0"/>
              <a:t>To be recorded as part of the cost of a plant asset--an expenditure must be normal, reasonable, and necessary in preparing it for its intended use. Focus on this when trying to determine what costs should be added to an asset. </a:t>
            </a:r>
          </a:p>
          <a:p>
            <a:pPr marL="0" indent="0" algn="just">
              <a:buNone/>
            </a:pPr>
            <a:endParaRPr lang="en-US" dirty="0"/>
          </a:p>
          <a:p>
            <a:pPr marL="0" indent="0" algn="just">
              <a:buNone/>
            </a:pPr>
            <a:r>
              <a:rPr lang="en-US" dirty="0"/>
              <a:t>If an asset is damaged during installation, the repairs are not added to its cost. The repairs are charged to expense. Paying a fine for moving heavy machinery without a proper permit is not part of the machinery's cost, but payment for a proper permit is included in the cost of machinery. Charges are sometimes incurred to modify or customize a new plant asset. These charges are added to the asset's cost. </a:t>
            </a:r>
          </a:p>
          <a:p>
            <a:pPr algn="just"/>
            <a:endParaRPr lang="en-US" dirty="0"/>
          </a:p>
        </p:txBody>
      </p:sp>
    </p:spTree>
    <p:extLst>
      <p:ext uri="{BB962C8B-B14F-4D97-AF65-F5344CB8AC3E}">
        <p14:creationId xmlns:p14="http://schemas.microsoft.com/office/powerpoint/2010/main" val="4094448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Land </a:t>
            </a:r>
            <a:endParaRPr lang="en-US" dirty="0"/>
          </a:p>
        </p:txBody>
      </p:sp>
      <p:sp>
        <p:nvSpPr>
          <p:cNvPr id="4" name="Content Placeholder 3"/>
          <p:cNvSpPr>
            <a:spLocks noGrp="1"/>
          </p:cNvSpPr>
          <p:nvPr>
            <p:ph sz="half" idx="1"/>
          </p:nvPr>
        </p:nvSpPr>
        <p:spPr/>
        <p:txBody>
          <a:bodyPr>
            <a:normAutofit fontScale="70000" lnSpcReduction="20000"/>
          </a:bodyPr>
          <a:lstStyle/>
          <a:p>
            <a:pPr marL="0" indent="0" algn="just">
              <a:buNone/>
            </a:pPr>
            <a:endParaRPr lang="en-US" dirty="0"/>
          </a:p>
          <a:p>
            <a:pPr marL="0" indent="0" algn="just">
              <a:buNone/>
            </a:pPr>
            <a:r>
              <a:rPr lang="en-US" dirty="0"/>
              <a:t>When land is purchased for a building site, its cost includes the </a:t>
            </a:r>
          </a:p>
          <a:p>
            <a:pPr lvl="0"/>
            <a:r>
              <a:rPr lang="en-US" dirty="0"/>
              <a:t>total amount paid for the land, including any real estate commissions, title insurance fees, legal fees</a:t>
            </a:r>
          </a:p>
          <a:p>
            <a:pPr lvl="0"/>
            <a:r>
              <a:rPr lang="en-US" dirty="0"/>
              <a:t>any accrued property taxes paid by the purchaser</a:t>
            </a:r>
          </a:p>
          <a:p>
            <a:pPr lvl="0"/>
            <a:r>
              <a:rPr lang="en-US" dirty="0"/>
              <a:t>payments for surveying, clearing, grading, and draining </a:t>
            </a:r>
          </a:p>
          <a:p>
            <a:pPr lvl="0"/>
            <a:r>
              <a:rPr lang="en-US" dirty="0"/>
              <a:t>government assessments, whether incurred at the time of purchase or later, for items such as public roadways, sewers, and sidewalks. These assessments are included because they permanently add to the land's value. </a:t>
            </a:r>
          </a:p>
          <a:p>
            <a:pPr marL="0" indent="0">
              <a:buNone/>
            </a:pPr>
            <a:endParaRPr lang="en-US" dirty="0"/>
          </a:p>
        </p:txBody>
      </p:sp>
      <p:sp>
        <p:nvSpPr>
          <p:cNvPr id="5" name="Content Placeholder 4"/>
          <p:cNvSpPr>
            <a:spLocks noGrp="1"/>
          </p:cNvSpPr>
          <p:nvPr>
            <p:ph sz="half" idx="2"/>
          </p:nvPr>
        </p:nvSpPr>
        <p:spPr/>
        <p:txBody>
          <a:bodyPr>
            <a:normAutofit fontScale="70000" lnSpcReduction="20000"/>
          </a:bodyPr>
          <a:lstStyle/>
          <a:p>
            <a:pPr marL="0" indent="0">
              <a:buNone/>
            </a:pPr>
            <a:endParaRPr lang="en-US" sz="2300" dirty="0"/>
          </a:p>
          <a:p>
            <a:pPr marL="0" indent="0">
              <a:buNone/>
            </a:pPr>
            <a:r>
              <a:rPr lang="en-US" sz="2300" dirty="0"/>
              <a:t>Land purchased as a building site for a future building sometimes includes structures that must be removed.  Add the cost of removal and subtract any salvage proceeds.</a:t>
            </a:r>
          </a:p>
          <a:p>
            <a:r>
              <a:rPr lang="en-US" sz="2300" dirty="0"/>
              <a:t>A company pays $180,000 cash to acquire land for a retail store. </a:t>
            </a:r>
          </a:p>
          <a:p>
            <a:pPr lvl="0"/>
            <a:r>
              <a:rPr lang="en-US" sz="2300" dirty="0"/>
              <a:t>This land had an old structure that was removed at a cost of $10,000</a:t>
            </a:r>
          </a:p>
          <a:p>
            <a:pPr lvl="0"/>
            <a:r>
              <a:rPr lang="en-US" sz="2300" dirty="0"/>
              <a:t>The company obtains salvage proceeds of $3,000 from selling components of the old structure</a:t>
            </a:r>
          </a:p>
          <a:p>
            <a:pPr lvl="0"/>
            <a:r>
              <a:rPr lang="en-US" sz="2300" dirty="0"/>
              <a:t>Closing costs total $9,800</a:t>
            </a:r>
          </a:p>
          <a:p>
            <a:pPr marL="0" indent="0">
              <a:buNone/>
            </a:pPr>
            <a:endParaRPr lang="en-US" dirty="0"/>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648200"/>
            <a:ext cx="2762250" cy="124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313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Land Improvements </a:t>
            </a:r>
            <a:endParaRPr lang="en-US" dirty="0"/>
          </a:p>
        </p:txBody>
      </p:sp>
      <p:sp>
        <p:nvSpPr>
          <p:cNvPr id="7" name="Content Placeholder 6"/>
          <p:cNvSpPr>
            <a:spLocks noGrp="1"/>
          </p:cNvSpPr>
          <p:nvPr>
            <p:ph sz="quarter" idx="1"/>
          </p:nvPr>
        </p:nvSpPr>
        <p:spPr/>
        <p:txBody>
          <a:bodyPr>
            <a:normAutofit fontScale="77500" lnSpcReduction="20000"/>
          </a:bodyPr>
          <a:lstStyle/>
          <a:p>
            <a:pPr marL="0" indent="0">
              <a:buNone/>
            </a:pPr>
            <a:endParaRPr lang="en-US" sz="2600" dirty="0"/>
          </a:p>
          <a:p>
            <a:pPr marL="0" indent="0">
              <a:buNone/>
            </a:pPr>
            <a:r>
              <a:rPr lang="en-US" sz="2600" dirty="0"/>
              <a:t>Land has an indefinite life and is not used up over time. However, </a:t>
            </a:r>
            <a:r>
              <a:rPr lang="en-US" sz="2600" b="1" dirty="0"/>
              <a:t>Land improvements</a:t>
            </a:r>
            <a:r>
              <a:rPr lang="en-US" sz="2600" dirty="0"/>
              <a:t> have a limited life.  Land improvements include such items as </a:t>
            </a:r>
          </a:p>
          <a:p>
            <a:pPr lvl="1"/>
            <a:r>
              <a:rPr lang="en-US" sz="2100" dirty="0"/>
              <a:t>parking lot surfaces, </a:t>
            </a:r>
          </a:p>
          <a:p>
            <a:pPr lvl="1"/>
            <a:r>
              <a:rPr lang="en-US" sz="2100" dirty="0"/>
              <a:t>driveways, </a:t>
            </a:r>
          </a:p>
          <a:p>
            <a:pPr lvl="1"/>
            <a:r>
              <a:rPr lang="en-US" sz="2100" dirty="0"/>
              <a:t>fences, </a:t>
            </a:r>
          </a:p>
          <a:p>
            <a:pPr lvl="1"/>
            <a:r>
              <a:rPr lang="en-US" sz="2100" dirty="0"/>
              <a:t>shrubs, </a:t>
            </a:r>
          </a:p>
          <a:p>
            <a:pPr lvl="1"/>
            <a:r>
              <a:rPr lang="en-US" sz="2100" dirty="0"/>
              <a:t>lighting systems </a:t>
            </a:r>
          </a:p>
          <a:p>
            <a:pPr marL="0" indent="0" algn="just">
              <a:buNone/>
            </a:pPr>
            <a:endParaRPr lang="en-US" sz="2600" dirty="0"/>
          </a:p>
          <a:p>
            <a:pPr marL="0" indent="0" algn="just">
              <a:buNone/>
            </a:pPr>
            <a:r>
              <a:rPr lang="en-US" sz="2600" dirty="0"/>
              <a:t>The costs of these improvements increase the usefulness of the land, but they are recorded in the general ledger in a </a:t>
            </a:r>
            <a:r>
              <a:rPr lang="en-US" sz="2600" b="1" dirty="0"/>
              <a:t>separate Land Improvement account</a:t>
            </a:r>
            <a:r>
              <a:rPr lang="en-US" sz="2600" dirty="0"/>
              <a:t> so that their costs can be depreciated in accordance with the future periods they benefit.  This expense is “matched” to the revenues earned during these periods as the assets were put in place to help the company earn revenue. </a:t>
            </a:r>
          </a:p>
          <a:p>
            <a:pPr marL="0" indent="0">
              <a:buNone/>
            </a:pPr>
            <a:endParaRPr lang="en-US" dirty="0"/>
          </a:p>
        </p:txBody>
      </p:sp>
    </p:spTree>
    <p:extLst>
      <p:ext uri="{BB962C8B-B14F-4D97-AF65-F5344CB8AC3E}">
        <p14:creationId xmlns:p14="http://schemas.microsoft.com/office/powerpoint/2010/main" val="338935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Buildings </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sz="2800" dirty="0"/>
              <a:t>A Building account is charged for the costs of purchasing or constructing a building that is used in operations. </a:t>
            </a:r>
          </a:p>
          <a:p>
            <a:pPr marL="0" indent="0">
              <a:buNone/>
            </a:pPr>
            <a:endParaRPr lang="en-US" sz="2800" dirty="0"/>
          </a:p>
          <a:p>
            <a:pPr marL="0" indent="0">
              <a:buNone/>
            </a:pPr>
            <a:r>
              <a:rPr lang="en-US" sz="2800" b="1" dirty="0"/>
              <a:t>When purchased,</a:t>
            </a:r>
            <a:r>
              <a:rPr lang="en-US" sz="2800" dirty="0"/>
              <a:t> a building's costs usually include all the necessary and reasonable costs to procure the building.</a:t>
            </a:r>
          </a:p>
          <a:p>
            <a:pPr lvl="0"/>
            <a:r>
              <a:rPr lang="en-US" sz="2800" dirty="0"/>
              <a:t>purchase price, </a:t>
            </a:r>
          </a:p>
          <a:p>
            <a:pPr lvl="0"/>
            <a:r>
              <a:rPr lang="en-US" sz="2800" dirty="0"/>
              <a:t>brokerage fees, </a:t>
            </a:r>
          </a:p>
          <a:p>
            <a:pPr lvl="0"/>
            <a:r>
              <a:rPr lang="en-US" sz="2800" dirty="0"/>
              <a:t>title fees</a:t>
            </a:r>
          </a:p>
          <a:p>
            <a:pPr lvl="0"/>
            <a:r>
              <a:rPr lang="en-US" sz="2800" dirty="0"/>
              <a:t>attorney fees</a:t>
            </a:r>
          </a:p>
          <a:p>
            <a:pPr lvl="0"/>
            <a:r>
              <a:rPr lang="en-US" sz="2800" dirty="0"/>
              <a:t>all expenditures to ready it for its intended use, including any necessary repairs or renovations such as </a:t>
            </a:r>
          </a:p>
          <a:p>
            <a:pPr lvl="1"/>
            <a:r>
              <a:rPr lang="en-US" sz="2400" dirty="0"/>
              <a:t>wiring, </a:t>
            </a:r>
          </a:p>
          <a:p>
            <a:pPr lvl="1"/>
            <a:r>
              <a:rPr lang="en-US" sz="2400" dirty="0"/>
              <a:t>lighting, </a:t>
            </a:r>
          </a:p>
          <a:p>
            <a:pPr lvl="1"/>
            <a:r>
              <a:rPr lang="en-US" sz="2400" dirty="0"/>
              <a:t>flooring</a:t>
            </a:r>
          </a:p>
          <a:p>
            <a:endParaRPr lang="en-US" dirty="0"/>
          </a:p>
        </p:txBody>
      </p:sp>
    </p:spTree>
    <p:extLst>
      <p:ext uri="{BB962C8B-B14F-4D97-AF65-F5344CB8AC3E}">
        <p14:creationId xmlns:p14="http://schemas.microsoft.com/office/powerpoint/2010/main" val="357942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Machinery and Equipment </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a:t>The costs of machinery and equipment consist of </a:t>
            </a:r>
            <a:r>
              <a:rPr lang="en-US" b="1" dirty="0"/>
              <a:t>all costs normal and necessary to purchase them and prepare them for their intended use. </a:t>
            </a:r>
            <a:r>
              <a:rPr lang="en-US" dirty="0"/>
              <a:t>These include the </a:t>
            </a:r>
          </a:p>
          <a:p>
            <a:pPr lvl="0"/>
            <a:r>
              <a:rPr lang="en-US" dirty="0"/>
              <a:t>purchase price, </a:t>
            </a:r>
          </a:p>
          <a:p>
            <a:pPr lvl="0"/>
            <a:r>
              <a:rPr lang="en-US" dirty="0"/>
              <a:t>tariffs</a:t>
            </a:r>
          </a:p>
          <a:p>
            <a:pPr lvl="0"/>
            <a:r>
              <a:rPr lang="en-US" dirty="0"/>
              <a:t>transportation charges, </a:t>
            </a:r>
          </a:p>
          <a:p>
            <a:pPr lvl="0"/>
            <a:r>
              <a:rPr lang="en-US" dirty="0"/>
              <a:t>insurance while in transit</a:t>
            </a:r>
          </a:p>
          <a:p>
            <a:pPr lvl="0"/>
            <a:r>
              <a:rPr lang="en-US" dirty="0"/>
              <a:t>installing, assembling, and testing of the machinery and equipment.</a:t>
            </a:r>
          </a:p>
        </p:txBody>
      </p:sp>
    </p:spTree>
    <p:extLst>
      <p:ext uri="{BB962C8B-B14F-4D97-AF65-F5344CB8AC3E}">
        <p14:creationId xmlns:p14="http://schemas.microsoft.com/office/powerpoint/2010/main" val="25154474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120</TotalTime>
  <Words>2315</Words>
  <Application>Microsoft Office PowerPoint</Application>
  <PresentationFormat>On-screen Show (4:3)</PresentationFormat>
  <Paragraphs>232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Georgia</vt:lpstr>
      <vt:lpstr>Wingdings</vt:lpstr>
      <vt:lpstr>Wingdings 2</vt:lpstr>
      <vt:lpstr>Civic</vt:lpstr>
      <vt:lpstr>Long Term Assets Property, Plant and Equipment</vt:lpstr>
      <vt:lpstr>Characteristics</vt:lpstr>
      <vt:lpstr>Asset Types</vt:lpstr>
      <vt:lpstr>Important Concepts</vt:lpstr>
      <vt:lpstr>Computing Costs</vt:lpstr>
      <vt:lpstr>Land </vt:lpstr>
      <vt:lpstr>Land Improvements </vt:lpstr>
      <vt:lpstr>Buildings </vt:lpstr>
      <vt:lpstr>Machinery and Equipment </vt:lpstr>
      <vt:lpstr>Lump Sum Purchase</vt:lpstr>
      <vt:lpstr>PowerPoint Presentation</vt:lpstr>
      <vt:lpstr>Depreciation Methods </vt:lpstr>
      <vt:lpstr>Straight-Line Method   Straight-line depreciation charges the same amount of expense to each period of the asset's useful life. </vt:lpstr>
      <vt:lpstr>Net Book Value</vt:lpstr>
      <vt:lpstr>Continued Example of Book Value</vt:lpstr>
      <vt:lpstr>Units-of-Production Method </vt:lpstr>
      <vt:lpstr>Units of Production Book Value</vt:lpstr>
      <vt:lpstr>Declining-Balance Method An accelerated depreciation method yields larger depreciation expenses in the early years of an asset's life and less depreciation in later years. Chosen for tax purposes</vt:lpstr>
      <vt:lpstr>Change in Estimates for Depreciation</vt:lpstr>
      <vt:lpstr>Reporting Accumulated Depreciation</vt:lpstr>
      <vt:lpstr>Disposal of Plant Assets   Disposals of plant assets occur in one of three basic ways: discarding, sale, or exchange. We will  cover discarding and sales. </vt:lpstr>
      <vt:lpstr>Sale of Plant Asset – Sales of plant assets can yield gain or losses.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Assets Property, Plant and Equipment</dc:title>
  <dc:creator>Prof Chauvin</dc:creator>
  <cp:lastModifiedBy>Christy Lynch Chauvin</cp:lastModifiedBy>
  <cp:revision>25</cp:revision>
  <dcterms:created xsi:type="dcterms:W3CDTF">2016-05-07T18:08:59Z</dcterms:created>
  <dcterms:modified xsi:type="dcterms:W3CDTF">2019-03-25T14:13:08Z</dcterms:modified>
</cp:coreProperties>
</file>