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56" r:id="rId2"/>
    <p:sldId id="257" r:id="rId3"/>
    <p:sldId id="258" r:id="rId4"/>
    <p:sldId id="263" r:id="rId5"/>
    <p:sldId id="264" r:id="rId6"/>
    <p:sldId id="261" r:id="rId7"/>
    <p:sldId id="262" r:id="rId8"/>
    <p:sldId id="265" r:id="rId9"/>
    <p:sldId id="266" r:id="rId10"/>
    <p:sldId id="271" r:id="rId11"/>
    <p:sldId id="269" r:id="rId12"/>
    <p:sldId id="272" r:id="rId13"/>
    <p:sldId id="270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307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308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267" r:id="rId51"/>
  </p:sldIdLst>
  <p:sldSz cx="9144000" cy="6858000" type="screen4x3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1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85D5A-E61B-47B1-90F8-E4BBFEA182AD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024" y="4343400"/>
            <a:ext cx="558419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D5F77-37D8-411E-970B-865426886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90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5F77-37D8-411E-970B-8654268863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0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5F77-37D8-411E-970B-8654268863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01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5F77-37D8-411E-970B-8654268863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15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5F77-37D8-411E-970B-8654268863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73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5F77-37D8-411E-970B-8654268863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29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5F77-37D8-411E-970B-8654268863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43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D5F77-37D8-411E-970B-8654268863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2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A367E98-C76E-461D-A3E5-A31B457E96A0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67E98-C76E-461D-A3E5-A31B457E96A0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A367E98-C76E-461D-A3E5-A31B457E96A0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A367E98-C76E-461D-A3E5-A31B457E96A0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B2B110-DF71-4807-AC5E-9A92DB6DC5F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textflow.mheducation.com/figures/0077522923/table85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http://textflow.mheducation.com/figures/0077522923/table86.jpg" TargetMode="Externa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362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Flexible budgets </a:t>
            </a:r>
          </a:p>
          <a:p>
            <a:r>
              <a:rPr lang="en-US" dirty="0"/>
              <a:t>Restate</a:t>
            </a:r>
          </a:p>
          <a:p>
            <a:r>
              <a:rPr lang="en-US" dirty="0"/>
              <a:t> the original budget calculations using</a:t>
            </a:r>
          </a:p>
          <a:p>
            <a:r>
              <a:rPr lang="en-US" dirty="0"/>
              <a:t>actual, current volumes.</a:t>
            </a:r>
          </a:p>
          <a:p>
            <a:r>
              <a:rPr lang="en-US" dirty="0"/>
              <a:t>This restatement is then used</a:t>
            </a:r>
          </a:p>
          <a:p>
            <a:r>
              <a:rPr lang="en-US" dirty="0"/>
              <a:t> to isolate </a:t>
            </a:r>
          </a:p>
          <a:p>
            <a:r>
              <a:rPr lang="en-US" dirty="0"/>
              <a:t>the reasons for the differences between </a:t>
            </a:r>
          </a:p>
          <a:p>
            <a:r>
              <a:rPr lang="en-US" dirty="0"/>
              <a:t>the original Budget and actual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Flexible Budgets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092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485A24-6278-4D9E-AE9D-EC71C7291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40280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377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4942538-CF05-4A00-B74D-73DBCA34B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79" y="2240280"/>
            <a:ext cx="8778240" cy="2288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678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B8A937-DAAB-4546-ABB9-CCF4553DB0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40280"/>
            <a:ext cx="8778240" cy="228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698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DE97B5F-B89E-4A35-983C-BD1EC6F03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40280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415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2DD824-C64D-4AC3-951A-A2813EF64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40280"/>
            <a:ext cx="8778240" cy="228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552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B4C3E9-CFF9-4516-8E5C-4442BCF3A1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326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C8F1104-CCD5-43C1-B978-534F34875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154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F576FE3-C50A-419C-A446-7E9D8AC4A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882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E2D48E-4538-4079-BFB6-1930788EA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16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748119-6ABD-4791-A9EC-1530E1DAB8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883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Flexible Budgets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Rarely do budgeted volumes equal actual results.</a:t>
            </a:r>
          </a:p>
          <a:p>
            <a:pPr algn="just"/>
            <a:r>
              <a:rPr lang="en-US" dirty="0"/>
              <a:t>Therefore restating the budget calculations in terms of the actual volume (Flexible Budget) can show what should have taken place based on actual results.</a:t>
            </a:r>
          </a:p>
          <a:p>
            <a:pPr algn="just"/>
            <a:r>
              <a:rPr lang="en-US" dirty="0"/>
              <a:t>Comparing the Flexible budget to the original budget yields an activity variance which captures differences related to volume (or activity) changes.</a:t>
            </a:r>
          </a:p>
          <a:p>
            <a:pPr algn="just"/>
            <a:r>
              <a:rPr lang="en-US" dirty="0"/>
              <a:t>Comparing the Flexible budget to actual results (the income statement) yields variances related to revenue and spending differences. </a:t>
            </a:r>
          </a:p>
        </p:txBody>
      </p:sp>
    </p:spTree>
    <p:extLst>
      <p:ext uri="{BB962C8B-B14F-4D97-AF65-F5344CB8AC3E}">
        <p14:creationId xmlns:p14="http://schemas.microsoft.com/office/powerpoint/2010/main" val="37074021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18658C-6A1A-4829-9C5A-3CF71521A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064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4CCB23C-9358-478A-A1CF-EE3989565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387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769C8B-A51B-4AD5-9563-BC1B3443EC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94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EF95157-FE57-4721-9C69-9B417F95F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3547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F74CF8-693C-4C89-824F-3F19D0D1EE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2320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369EBE5-D46F-456C-A61C-BF4A425BEA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8685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CF4860-C724-4AA1-B701-B003174503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0631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179B91D-4D84-4A50-A916-219C936A9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0585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2B5FC79-289E-49FD-9932-7ECC66717C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8282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08C115-640A-4756-86C9-DE050BA1D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095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Budget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F6C82C6-6AA7-4A8B-9DDE-69D50BE27B4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" y="1737360"/>
            <a:ext cx="8375181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912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79AFB6-3754-4933-958A-3E61731FD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0500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23B8D12-8D09-447D-A71A-D545D2DA2C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707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05692E-1871-4793-A68A-DB141BFBE7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7666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17EABA6-A245-4A23-97BE-95697100F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1473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18ABCD-05B6-45D4-B0BA-2C537BD4E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9997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785F2E-0A1B-48CC-B2CD-324CE1ED83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0247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43DAB7-BB98-4EDA-B596-837B9183B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866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776FE6-612F-47E7-8FD7-8A971DC01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3306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72675F-A3A8-485E-9869-ADDFDE0FD9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269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46EFDA-46B2-45FB-8E94-9200D4C1C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467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Autofit/>
          </a:bodyPr>
          <a:lstStyle/>
          <a:p>
            <a:r>
              <a:rPr lang="en-US" sz="2400" dirty="0"/>
              <a:t>Budget Report – </a:t>
            </a:r>
            <a:br>
              <a:rPr lang="en-US" sz="2400" dirty="0"/>
            </a:br>
            <a:r>
              <a:rPr lang="en-US" sz="2400" dirty="0"/>
              <a:t>Comparing Budget to Actual (</a:t>
            </a:r>
            <a:r>
              <a:rPr lang="en-US" sz="2400" dirty="0" err="1"/>
              <a:t>Inc</a:t>
            </a:r>
            <a:r>
              <a:rPr lang="en-US" sz="2400" dirty="0"/>
              <a:t> </a:t>
            </a:r>
            <a:r>
              <a:rPr lang="en-US" sz="2400" dirty="0" err="1"/>
              <a:t>Stmt</a:t>
            </a:r>
            <a:r>
              <a:rPr lang="en-US" sz="2400" dirty="0"/>
              <a:t>) Results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D59009A-1096-4EB7-BEFB-A721A805063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" y="1737360"/>
            <a:ext cx="8375180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7956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3AE323D-AF49-4D3C-B242-4EF7181D9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8236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7B7261F-F1EB-4DF5-A854-D54221867E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9592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3BB7A4E-ABB0-4421-9B0F-A49AD5479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9578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038062-76C4-488C-B056-2F4BED87FF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7626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C0056E-F9C7-4F69-9DC7-0BC5E2092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022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07C3236-FAE7-48A0-BAEE-F2C7D7930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4912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F6263C2-F721-47EA-AE93-04D805056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3780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01B2D1-5FE1-4257-A845-D18501E59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899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9F0FA8-9DAF-464E-B1C8-1A2B83865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36821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1109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41AC4B6-0E5E-4C12-AD97-F8242F8121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86000"/>
            <a:ext cx="8778240" cy="228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867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the Flexible Budget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A59C40B-722D-451C-8864-BA74E6B0061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" y="1737360"/>
            <a:ext cx="8375180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4345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Foundational 15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74319" y="1981201"/>
            <a:ext cx="8711482" cy="374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965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Comparing the Flexible budget to original budget– </a:t>
            </a:r>
            <a:br>
              <a:rPr lang="en-US" sz="2400" dirty="0"/>
            </a:br>
            <a:r>
              <a:rPr lang="en-US" sz="2400" dirty="0"/>
              <a:t>What can be explained by the changes in volume?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6F71C24-FFA8-4527-9AB6-D8F3A129ECD0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" y="1737360"/>
            <a:ext cx="8375180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133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Comparing the Flexible Budget to Actual (</a:t>
            </a:r>
            <a:r>
              <a:rPr lang="en-US" sz="2400" dirty="0" err="1"/>
              <a:t>Inc</a:t>
            </a:r>
            <a:r>
              <a:rPr lang="en-US" sz="2400" dirty="0"/>
              <a:t> </a:t>
            </a:r>
            <a:r>
              <a:rPr lang="en-US" sz="2400" dirty="0" err="1"/>
              <a:t>Stmt</a:t>
            </a:r>
            <a:r>
              <a:rPr lang="en-US" sz="2400" dirty="0"/>
              <a:t>) –</a:t>
            </a:r>
            <a:br>
              <a:rPr lang="en-US" sz="2400" dirty="0"/>
            </a:br>
            <a:r>
              <a:rPr lang="en-US" sz="2400" dirty="0"/>
              <a:t>What are the revenue and spending variances?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9F33B38-7419-4437-98E3-77CF746ADAC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57200" y="1737360"/>
            <a:ext cx="8375180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683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Favorable or Unfavorable Variance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1200" dirty="0"/>
              <a:t>The Flexible budget represents what “should have been” based upon the actual activity (number of clients). </a:t>
            </a:r>
          </a:p>
          <a:p>
            <a:pPr algn="just"/>
            <a:r>
              <a:rPr lang="en-US" sz="1200" dirty="0"/>
              <a:t>Comparing Flexible Budget to Income Statement</a:t>
            </a:r>
          </a:p>
          <a:p>
            <a:pPr lvl="1" algn="just"/>
            <a:r>
              <a:rPr lang="en-US" sz="1200" dirty="0"/>
              <a:t>When comparing the income statement to the flexible budget for revenues, look at </a:t>
            </a:r>
            <a:r>
              <a:rPr lang="en-US" sz="1200" b="1" dirty="0"/>
              <a:t>what should have been </a:t>
            </a:r>
            <a:r>
              <a:rPr lang="en-US" sz="1200" dirty="0"/>
              <a:t>to determine if the revenue/spending variance is favorable or unfavorable</a:t>
            </a:r>
          </a:p>
          <a:p>
            <a:pPr lvl="1" algn="just"/>
            <a:r>
              <a:rPr lang="en-US" sz="1200" dirty="0"/>
              <a:t>When comparing the income statement to the flexible budget for expenses, look at </a:t>
            </a:r>
            <a:r>
              <a:rPr lang="en-US" sz="1200" b="1" dirty="0"/>
              <a:t>what should have been </a:t>
            </a:r>
            <a:r>
              <a:rPr lang="en-US" sz="1200" dirty="0"/>
              <a:t>to determine if the revenue/spending variance is favorable or unfavorable</a:t>
            </a:r>
          </a:p>
          <a:p>
            <a:pPr algn="just"/>
            <a:r>
              <a:rPr lang="en-US" sz="1200" dirty="0"/>
              <a:t>Comparing Flexible Budget to Original Budget</a:t>
            </a:r>
          </a:p>
          <a:p>
            <a:pPr lvl="1" algn="just"/>
            <a:r>
              <a:rPr lang="en-US" sz="1200" dirty="0"/>
              <a:t>When comparing the original budget to the flexible budget, look at the volumes originally predicted.  If the actual activity level was</a:t>
            </a:r>
            <a:r>
              <a:rPr lang="en-US" sz="1200" b="1" dirty="0"/>
              <a:t> less than originally planned</a:t>
            </a:r>
            <a:r>
              <a:rPr lang="en-US" sz="1200" dirty="0"/>
              <a:t>, the </a:t>
            </a:r>
            <a:r>
              <a:rPr lang="en-US" sz="1200" b="1" dirty="0"/>
              <a:t>revenue variance </a:t>
            </a:r>
            <a:r>
              <a:rPr lang="en-US" sz="1200" dirty="0"/>
              <a:t>will be </a:t>
            </a:r>
            <a:r>
              <a:rPr lang="en-US" sz="1200" b="1" dirty="0"/>
              <a:t>unfavorable</a:t>
            </a:r>
            <a:r>
              <a:rPr lang="en-US" sz="1200" dirty="0"/>
              <a:t> and is explained by the change in volume.  (The activity variance isolates the portion of the total variance associated with change in volume).  </a:t>
            </a:r>
          </a:p>
          <a:p>
            <a:pPr lvl="1" algn="just"/>
            <a:r>
              <a:rPr lang="en-US" sz="1200" dirty="0"/>
              <a:t>When comparing the original budget to the flexible budget, look at the volumes originally predicted.  If the actual activity level was </a:t>
            </a:r>
            <a:r>
              <a:rPr lang="en-US" sz="1200" b="1" dirty="0"/>
              <a:t>less than originally planned, </a:t>
            </a:r>
            <a:r>
              <a:rPr lang="en-US" sz="1200" dirty="0"/>
              <a:t>the </a:t>
            </a:r>
            <a:r>
              <a:rPr lang="en-US" sz="1200" b="1" dirty="0"/>
              <a:t>spending variance </a:t>
            </a:r>
            <a:r>
              <a:rPr lang="en-US" sz="1200" dirty="0"/>
              <a:t>will be </a:t>
            </a:r>
            <a:r>
              <a:rPr lang="en-US" sz="1200" b="1" dirty="0"/>
              <a:t>favorable</a:t>
            </a:r>
            <a:r>
              <a:rPr lang="en-US" sz="1200" dirty="0"/>
              <a:t> and is explained by the change in volume.  (The activity variance isolates the portion of the total variance associated with change in volume).  </a:t>
            </a:r>
          </a:p>
          <a:p>
            <a:pPr lvl="1" algn="just"/>
            <a:r>
              <a:rPr lang="en-US" sz="1200" dirty="0"/>
              <a:t>When comparing the original budget to the flexible budget, look at the volumes originally predicted.  If the actual activity level was</a:t>
            </a:r>
            <a:r>
              <a:rPr lang="en-US" sz="1200" b="1" dirty="0"/>
              <a:t> less than originally planned</a:t>
            </a:r>
            <a:r>
              <a:rPr lang="en-US" sz="1200" dirty="0"/>
              <a:t>, the </a:t>
            </a:r>
            <a:r>
              <a:rPr lang="en-US" sz="1200" b="1" dirty="0"/>
              <a:t>revenue variance </a:t>
            </a:r>
            <a:r>
              <a:rPr lang="en-US" sz="1200" dirty="0"/>
              <a:t>will be </a:t>
            </a:r>
            <a:r>
              <a:rPr lang="en-US" sz="1200" b="1" dirty="0"/>
              <a:t>unfavorable</a:t>
            </a:r>
            <a:r>
              <a:rPr lang="en-US" sz="1200" dirty="0"/>
              <a:t> and is explained by the change in volume.  (The activity variance isolates the portion of the total variance associated with change in volume).  </a:t>
            </a:r>
          </a:p>
          <a:p>
            <a:pPr lvl="1" algn="just"/>
            <a:r>
              <a:rPr lang="en-US" sz="1200" dirty="0"/>
              <a:t>When comparing the original budget to the flexible budget, look at the volumes originally predicted.  If the actual activity level was </a:t>
            </a:r>
            <a:r>
              <a:rPr lang="en-US" sz="1200" b="1" dirty="0"/>
              <a:t>less than originally planned, </a:t>
            </a:r>
            <a:r>
              <a:rPr lang="en-US" sz="1200" dirty="0"/>
              <a:t>the </a:t>
            </a:r>
            <a:r>
              <a:rPr lang="en-US" sz="1200" b="1" dirty="0"/>
              <a:t>spending variance </a:t>
            </a:r>
            <a:r>
              <a:rPr lang="en-US" sz="1200" dirty="0"/>
              <a:t>will be </a:t>
            </a:r>
            <a:r>
              <a:rPr lang="en-US" sz="1200" b="1" dirty="0"/>
              <a:t>favorable</a:t>
            </a:r>
            <a:r>
              <a:rPr lang="en-US" sz="1200" dirty="0"/>
              <a:t> and is explained by the change in volume.  (The activity variance isolates the portion of the total variance associated with change in volume).  </a:t>
            </a:r>
          </a:p>
          <a:p>
            <a:r>
              <a:rPr lang="en-US" sz="1200" dirty="0"/>
              <a:t>The total variance between the original budget and income statement is explained by the activity variance and the revenue/spending variance.  The Flex Budget is a useful tool to provide adequate measures of the variances. </a:t>
            </a:r>
          </a:p>
        </p:txBody>
      </p:sp>
    </p:spTree>
    <p:extLst>
      <p:ext uri="{BB962C8B-B14F-4D97-AF65-F5344CB8AC3E}">
        <p14:creationId xmlns:p14="http://schemas.microsoft.com/office/powerpoint/2010/main" val="3974325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Class Assignments</a:t>
            </a:r>
          </a:p>
        </p:txBody>
      </p:sp>
      <p:pic>
        <p:nvPicPr>
          <p:cNvPr id="1026" name="id_0077522923_001_037808" descr="table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2" y="3048000"/>
            <a:ext cx="406717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d_0077522923_001_037876" descr="table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527" y="2971800"/>
            <a:ext cx="3076575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1752" y="1543217"/>
            <a:ext cx="4332732" cy="1261884"/>
          </a:xfrm>
          <a:prstGeom prst="rect">
            <a:avLst/>
          </a:prstGeom>
          <a:solidFill>
            <a:srgbClr val="F2F0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9–10 Flexible Budget 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Lavage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Rapide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is a Canadian company that owns and operates a large automatic carwash facility near Montreal. The following table provides data concerning the company’s costs</a:t>
            </a:r>
            <a:r>
              <a:rPr lang="en-US" altLang="en-US" sz="12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.  The company expects to wash 9,000 cars per month at $4.90 per car. Prepare the budget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5870704"/>
            <a:ext cx="8686800" cy="430887"/>
          </a:xfrm>
          <a:prstGeom prst="rect">
            <a:avLst/>
          </a:prstGeom>
          <a:solidFill>
            <a:srgbClr val="F2F0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EXERCISE 9–14 Prepare a Flexible Budget Performance Report 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Prepare a flexible budget performance report that shows the company’s revenue and spending variances and activity variances for August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"/>
          </p:nvPr>
        </p:nvPicPr>
        <p:blipFill>
          <a:blip r:embed="rId6"/>
          <a:stretch>
            <a:fillRect/>
          </a:stretch>
        </p:blipFill>
        <p:spPr>
          <a:xfrm>
            <a:off x="4757016" y="1743419"/>
            <a:ext cx="418147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243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465</TotalTime>
  <Words>547</Words>
  <Application>Microsoft Office PowerPoint</Application>
  <PresentationFormat>On-screen Show (4:3)</PresentationFormat>
  <Paragraphs>43</Paragraphs>
  <Slides>50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Arial</vt:lpstr>
      <vt:lpstr>Calibri</vt:lpstr>
      <vt:lpstr>Georgia</vt:lpstr>
      <vt:lpstr>Helvetica</vt:lpstr>
      <vt:lpstr>Times New Roman</vt:lpstr>
      <vt:lpstr>Wingdings</vt:lpstr>
      <vt:lpstr>Wingdings 2</vt:lpstr>
      <vt:lpstr>Civic</vt:lpstr>
      <vt:lpstr>Flexible Budgets </vt:lpstr>
      <vt:lpstr>Purpose of Flexible Budgets</vt:lpstr>
      <vt:lpstr>Original Budget</vt:lpstr>
      <vt:lpstr>Budget Report –  Comparing Budget to Actual (Inc Stmt) Results</vt:lpstr>
      <vt:lpstr>Adding the Flexible Budget</vt:lpstr>
      <vt:lpstr>Comparing the Flexible budget to original budget–  What can be explained by the changes in volume?</vt:lpstr>
      <vt:lpstr>Comparing the Flexible Budget to Actual (Inc Stmt) – What are the revenue and spending variances?</vt:lpstr>
      <vt:lpstr>Favorable or Unfavorable Variance Analysis</vt:lpstr>
      <vt:lpstr>In Class Assignments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Foundational 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Flexible Budgets</dc:title>
  <dc:creator>Prof Chauvin</dc:creator>
  <cp:lastModifiedBy>Christy Lynch Chauvin</cp:lastModifiedBy>
  <cp:revision>67</cp:revision>
  <cp:lastPrinted>2019-05-25T19:14:17Z</cp:lastPrinted>
  <dcterms:created xsi:type="dcterms:W3CDTF">2014-06-26T19:27:01Z</dcterms:created>
  <dcterms:modified xsi:type="dcterms:W3CDTF">2019-05-25T20:10:51Z</dcterms:modified>
</cp:coreProperties>
</file>