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5" r:id="rId1"/>
  </p:sldMasterIdLst>
  <p:notesMasterIdLst>
    <p:notesMasterId r:id="rId40"/>
  </p:notesMasterIdLst>
  <p:sldIdLst>
    <p:sldId id="257" r:id="rId2"/>
    <p:sldId id="258" r:id="rId3"/>
    <p:sldId id="385" r:id="rId4"/>
    <p:sldId id="279" r:id="rId5"/>
    <p:sldId id="281" r:id="rId6"/>
    <p:sldId id="280" r:id="rId7"/>
    <p:sldId id="386" r:id="rId8"/>
    <p:sldId id="345" r:id="rId9"/>
    <p:sldId id="346" r:id="rId10"/>
    <p:sldId id="362" r:id="rId11"/>
    <p:sldId id="390" r:id="rId12"/>
    <p:sldId id="388" r:id="rId13"/>
    <p:sldId id="344" r:id="rId14"/>
    <p:sldId id="333" r:id="rId15"/>
    <p:sldId id="326" r:id="rId16"/>
    <p:sldId id="389" r:id="rId17"/>
    <p:sldId id="387" r:id="rId18"/>
    <p:sldId id="354" r:id="rId19"/>
    <p:sldId id="367" r:id="rId20"/>
    <p:sldId id="284" r:id="rId21"/>
    <p:sldId id="285" r:id="rId22"/>
    <p:sldId id="286" r:id="rId23"/>
    <p:sldId id="347" r:id="rId24"/>
    <p:sldId id="348" r:id="rId25"/>
    <p:sldId id="349" r:id="rId26"/>
    <p:sldId id="350" r:id="rId27"/>
    <p:sldId id="351" r:id="rId28"/>
    <p:sldId id="352" r:id="rId29"/>
    <p:sldId id="363" r:id="rId30"/>
    <p:sldId id="353" r:id="rId31"/>
    <p:sldId id="364" r:id="rId32"/>
    <p:sldId id="365" r:id="rId33"/>
    <p:sldId id="287" r:id="rId34"/>
    <p:sldId id="381" r:id="rId35"/>
    <p:sldId id="368" r:id="rId36"/>
    <p:sldId id="369" r:id="rId37"/>
    <p:sldId id="370" r:id="rId38"/>
    <p:sldId id="380" r:id="rId3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54" autoAdjust="0"/>
  </p:normalViewPr>
  <p:slideViewPr>
    <p:cSldViewPr>
      <p:cViewPr varScale="1">
        <p:scale>
          <a:sx n="103" d="100"/>
          <a:sy n="103" d="100"/>
        </p:scale>
        <p:origin x="1854" y="102"/>
      </p:cViewPr>
      <p:guideLst>
        <p:guide orient="horz" pos="2160"/>
        <p:guide pos="2880"/>
      </p:guideLst>
    </p:cSldViewPr>
  </p:slideViewPr>
  <p:outlineViewPr>
    <p:cViewPr>
      <p:scale>
        <a:sx n="45" d="100"/>
        <a:sy n="45" d="100"/>
      </p:scale>
      <p:origin x="0" y="0"/>
    </p:cViewPr>
  </p:outlineViewPr>
  <p:notesTextViewPr>
    <p:cViewPr>
      <p:scale>
        <a:sx n="100" d="100"/>
        <a:sy n="100" d="100"/>
      </p:scale>
      <p:origin x="0" y="0"/>
    </p:cViewPr>
  </p:notesTextViewPr>
  <p:notesViewPr>
    <p:cSldViewPr>
      <p:cViewPr varScale="1">
        <p:scale>
          <a:sx n="83" d="100"/>
          <a:sy n="83" d="100"/>
        </p:scale>
        <p:origin x="-1992"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BEA3835-25CB-4AAD-85DB-C22EDAFB4677}"/>
              </a:ext>
            </a:extLst>
          </p:cNvPr>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011C6D83-43E0-4902-A4BD-6EE9F1262753}"/>
              </a:ext>
            </a:extLst>
          </p:cNvPr>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atin typeface="Arial" charset="0"/>
              </a:defRPr>
            </a:lvl1pPr>
          </a:lstStyle>
          <a:p>
            <a:pPr>
              <a:defRPr/>
            </a:pPr>
            <a:fld id="{B05471F6-A5B3-4E22-A9A1-13F4372BD275}" type="datetimeFigureOut">
              <a:rPr lang="en-US"/>
              <a:pPr>
                <a:defRPr/>
              </a:pPr>
              <a:t>9/9/2020</a:t>
            </a:fld>
            <a:endParaRPr lang="en-US"/>
          </a:p>
        </p:txBody>
      </p:sp>
      <p:sp>
        <p:nvSpPr>
          <p:cNvPr id="4" name="Slide Image Placeholder 3">
            <a:extLst>
              <a:ext uri="{FF2B5EF4-FFF2-40B4-BE49-F238E27FC236}">
                <a16:creationId xmlns:a16="http://schemas.microsoft.com/office/drawing/2014/main" id="{F66DAE0C-6ACF-4CE0-9D52-86945589374D}"/>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35C6ED30-E148-4A56-8E6A-D0F239105498}"/>
              </a:ext>
            </a:extLst>
          </p:cNvPr>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21A2F46-0611-4229-A911-78B4D81F983C}"/>
              </a:ext>
            </a:extLst>
          </p:cNvPr>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99261ABF-893C-433A-A8C9-3585778AA2C3}"/>
              </a:ext>
            </a:extLst>
          </p:cNvPr>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pPr>
              <a:defRPr/>
            </a:pPr>
            <a:fld id="{8D58255E-9BB0-4B33-80D8-CE0B44CEF47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6EFEC1A-08D0-4940-B538-5748620BE21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Rectangle 3">
            <a:extLst>
              <a:ext uri="{FF2B5EF4-FFF2-40B4-BE49-F238E27FC236}">
                <a16:creationId xmlns:a16="http://schemas.microsoft.com/office/drawing/2014/main" id="{F401336A-8AB6-4CBC-9B42-65E1541F31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1C65724C-9DD9-43C2-9BEA-CC654BA21B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Rectangle 3">
            <a:extLst>
              <a:ext uri="{FF2B5EF4-FFF2-40B4-BE49-F238E27FC236}">
                <a16:creationId xmlns:a16="http://schemas.microsoft.com/office/drawing/2014/main" id="{8E7D7653-5DE7-4717-AFBD-7F18E91496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9A456D3-3C68-471D-A040-336514BECF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a:extLst>
              <a:ext uri="{FF2B5EF4-FFF2-40B4-BE49-F238E27FC236}">
                <a16:creationId xmlns:a16="http://schemas.microsoft.com/office/drawing/2014/main" id="{FEF71B77-8688-4412-A398-EEC60B9581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20203358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1C65724C-9DD9-43C2-9BEA-CC654BA21B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Rectangle 3">
            <a:extLst>
              <a:ext uri="{FF2B5EF4-FFF2-40B4-BE49-F238E27FC236}">
                <a16:creationId xmlns:a16="http://schemas.microsoft.com/office/drawing/2014/main" id="{8E7D7653-5DE7-4717-AFBD-7F18E91496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23469430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80297E2A-FDA1-4FE4-B485-3574A697B9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Rectangle 3">
            <a:extLst>
              <a:ext uri="{FF2B5EF4-FFF2-40B4-BE49-F238E27FC236}">
                <a16:creationId xmlns:a16="http://schemas.microsoft.com/office/drawing/2014/main" id="{824A3AA7-9AE9-42FF-AA8F-E5AE3D6AB8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8084951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65765920-3DA9-42B8-9AA4-47927F3285D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Rectangle 3">
            <a:extLst>
              <a:ext uri="{FF2B5EF4-FFF2-40B4-BE49-F238E27FC236}">
                <a16:creationId xmlns:a16="http://schemas.microsoft.com/office/drawing/2014/main" id="{12CAE25C-CFA7-45B3-A890-C62FBF39EE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E2EC639-B693-4C0B-A63B-76E20CEE8B6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Rectangle 3">
            <a:extLst>
              <a:ext uri="{FF2B5EF4-FFF2-40B4-BE49-F238E27FC236}">
                <a16:creationId xmlns:a16="http://schemas.microsoft.com/office/drawing/2014/main" id="{B5267087-2554-4880-8731-5339B71AE8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F10D8115-ECDE-4C5D-980D-055E0703C8BC}"/>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Rectangle 3">
            <a:extLst>
              <a:ext uri="{FF2B5EF4-FFF2-40B4-BE49-F238E27FC236}">
                <a16:creationId xmlns:a16="http://schemas.microsoft.com/office/drawing/2014/main" id="{A6644A3F-A016-476B-B2FC-6C285D256C1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CC0376C0-1252-4D68-91AD-57141CD03FF4}"/>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Rectangle 3">
            <a:extLst>
              <a:ext uri="{FF2B5EF4-FFF2-40B4-BE49-F238E27FC236}">
                <a16:creationId xmlns:a16="http://schemas.microsoft.com/office/drawing/2014/main" id="{ECE23CC8-A463-42AB-9FF2-BC953C42F1F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0AF5F7B-34E7-4366-9A4D-C3EF6375F6C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Rectangle 3">
            <a:extLst>
              <a:ext uri="{FF2B5EF4-FFF2-40B4-BE49-F238E27FC236}">
                <a16:creationId xmlns:a16="http://schemas.microsoft.com/office/drawing/2014/main" id="{65C452CA-CF17-49E2-A40B-3AB5D4FAA9B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3CC2E34-0004-4C42-8B05-079A0E6B14C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Rectangle 3">
            <a:extLst>
              <a:ext uri="{FF2B5EF4-FFF2-40B4-BE49-F238E27FC236}">
                <a16:creationId xmlns:a16="http://schemas.microsoft.com/office/drawing/2014/main" id="{4C4C1260-A60B-48C2-B811-0DC6D6AC006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466682F-EA66-4673-B61A-AA345DEDD7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Rectangle 3">
            <a:extLst>
              <a:ext uri="{FF2B5EF4-FFF2-40B4-BE49-F238E27FC236}">
                <a16:creationId xmlns:a16="http://schemas.microsoft.com/office/drawing/2014/main" id="{403276DB-AB09-4EBA-A3B5-C044C919424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057CBE3B-DC6E-4062-8BAE-BBCC4C85A8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Rectangle 3">
            <a:extLst>
              <a:ext uri="{FF2B5EF4-FFF2-40B4-BE49-F238E27FC236}">
                <a16:creationId xmlns:a16="http://schemas.microsoft.com/office/drawing/2014/main" id="{2E963042-91BA-400F-BB74-46E3841DBEE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9A456D3-3C68-471D-A040-336514BECF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a:extLst>
              <a:ext uri="{FF2B5EF4-FFF2-40B4-BE49-F238E27FC236}">
                <a16:creationId xmlns:a16="http://schemas.microsoft.com/office/drawing/2014/main" id="{FEF71B77-8688-4412-A398-EEC60B9581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3416276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F5EAE765-6136-4A9F-8224-2B4B8369760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Rectangle 3">
            <a:extLst>
              <a:ext uri="{FF2B5EF4-FFF2-40B4-BE49-F238E27FC236}">
                <a16:creationId xmlns:a16="http://schemas.microsoft.com/office/drawing/2014/main" id="{A5F255FF-C351-437A-B552-A05001FF2C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extLst>
      <p:ext uri="{BB962C8B-B14F-4D97-AF65-F5344CB8AC3E}">
        <p14:creationId xmlns:p14="http://schemas.microsoft.com/office/powerpoint/2010/main" val="21252671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A9A456D3-3C68-471D-A040-336514BECF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Rectangle 3">
            <a:extLst>
              <a:ext uri="{FF2B5EF4-FFF2-40B4-BE49-F238E27FC236}">
                <a16:creationId xmlns:a16="http://schemas.microsoft.com/office/drawing/2014/main" id="{FEF71B77-8688-4412-A398-EEC60B95819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9902FA14-684F-4811-9C47-F809A95311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Rectangle 3">
            <a:extLst>
              <a:ext uri="{FF2B5EF4-FFF2-40B4-BE49-F238E27FC236}">
                <a16:creationId xmlns:a16="http://schemas.microsoft.com/office/drawing/2014/main" id="{411B7A3E-6ABE-46AF-BD5B-4E4CDC9481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43BBA-76A6-46EE-ABEC-0C315D7B261E}"/>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36B985C8-665F-4803-9046-E9C328834BCB}"/>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C4F47821-B5F4-4C24-BF16-6FAF47025A96}"/>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EDBFD7EA-5BCB-454C-BDA5-F4170EE35C32}"/>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94D75379-6DCD-48D8-A709-0D6416C2FB4C}"/>
              </a:ext>
            </a:extLst>
          </p:cNvPr>
          <p:cNvSpPr>
            <a:spLocks noGrp="1"/>
          </p:cNvSpPr>
          <p:nvPr>
            <p:ph type="sldNum" sz="quarter" idx="12"/>
          </p:nvPr>
        </p:nvSpPr>
        <p:spPr/>
        <p:txBody>
          <a:bodyPr/>
          <a:lstStyle/>
          <a:p>
            <a:pPr>
              <a:defRPr/>
            </a:pPr>
            <a:fld id="{771835E1-16F7-4F12-8AAB-F24153EA3C54}" type="slidenum">
              <a:rPr lang="en-US" altLang="en-US" smtClean="0"/>
              <a:pPr>
                <a:defRPr/>
              </a:pPr>
              <a:t>‹#›</a:t>
            </a:fld>
            <a:endParaRPr lang="en-US" altLang="en-US"/>
          </a:p>
        </p:txBody>
      </p:sp>
    </p:spTree>
    <p:extLst>
      <p:ext uri="{BB962C8B-B14F-4D97-AF65-F5344CB8AC3E}">
        <p14:creationId xmlns:p14="http://schemas.microsoft.com/office/powerpoint/2010/main" val="2890005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6C08EE-A87F-475A-B12D-3BB81D43CE9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B9B1629-C9E4-4589-83B6-7FEE152561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B23E7C3-AFB7-4470-98F0-3A1F71AD8DC7}"/>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231B126D-A578-485D-8224-51BC6402D3B9}"/>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0B80EE41-0DF2-4AC2-9239-58B303112F0E}"/>
              </a:ext>
            </a:extLst>
          </p:cNvPr>
          <p:cNvSpPr>
            <a:spLocks noGrp="1"/>
          </p:cNvSpPr>
          <p:nvPr>
            <p:ph type="sldNum" sz="quarter" idx="12"/>
          </p:nvPr>
        </p:nvSpPr>
        <p:spPr/>
        <p:txBody>
          <a:bodyPr/>
          <a:lstStyle/>
          <a:p>
            <a:pPr>
              <a:defRPr/>
            </a:pPr>
            <a:fld id="{501A3247-A168-4D3B-9955-5E7A946F33D2}" type="slidenum">
              <a:rPr lang="en-US" altLang="en-US" smtClean="0"/>
              <a:pPr>
                <a:defRPr/>
              </a:pPr>
              <a:t>‹#›</a:t>
            </a:fld>
            <a:endParaRPr lang="en-US" altLang="en-US"/>
          </a:p>
        </p:txBody>
      </p:sp>
    </p:spTree>
    <p:extLst>
      <p:ext uri="{BB962C8B-B14F-4D97-AF65-F5344CB8AC3E}">
        <p14:creationId xmlns:p14="http://schemas.microsoft.com/office/powerpoint/2010/main" val="2338960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9F84B6-2CA3-4A34-A351-09DAC4034E90}"/>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7640B2-1B51-48DB-976B-0F0A476BA98F}"/>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70FEFD-BCCE-4665-BA35-EB0B8BA6A2AD}"/>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283B6FDC-8E3B-4718-8C25-5506F24AFEFB}"/>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E39CBB5E-8084-40DA-839C-20ECE9964B2A}"/>
              </a:ext>
            </a:extLst>
          </p:cNvPr>
          <p:cNvSpPr>
            <a:spLocks noGrp="1"/>
          </p:cNvSpPr>
          <p:nvPr>
            <p:ph type="sldNum" sz="quarter" idx="12"/>
          </p:nvPr>
        </p:nvSpPr>
        <p:spPr/>
        <p:txBody>
          <a:bodyPr/>
          <a:lstStyle/>
          <a:p>
            <a:pPr>
              <a:defRPr/>
            </a:pPr>
            <a:fld id="{E2CE65FC-C1B4-4220-9531-1A6EEA218CBA}" type="slidenum">
              <a:rPr lang="en-US" altLang="en-US" smtClean="0"/>
              <a:pPr>
                <a:defRPr/>
              </a:pPr>
              <a:t>‹#›</a:t>
            </a:fld>
            <a:endParaRPr lang="en-US" altLang="en-US"/>
          </a:p>
        </p:txBody>
      </p:sp>
    </p:spTree>
    <p:extLst>
      <p:ext uri="{BB962C8B-B14F-4D97-AF65-F5344CB8AC3E}">
        <p14:creationId xmlns:p14="http://schemas.microsoft.com/office/powerpoint/2010/main" val="882048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3E947-C775-4AC2-991F-FB2563B231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EE9A61-1747-4DC8-80D2-3841BBCAEB4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A478D8-5DAD-4401-8524-2CFD1E36FC15}"/>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187A9B23-8BD6-48FA-8204-9883A2BA5BFD}"/>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22B3524F-06FA-4A39-87F8-045CEC6B801C}"/>
              </a:ext>
            </a:extLst>
          </p:cNvPr>
          <p:cNvSpPr>
            <a:spLocks noGrp="1"/>
          </p:cNvSpPr>
          <p:nvPr>
            <p:ph type="sldNum" sz="quarter" idx="12"/>
          </p:nvPr>
        </p:nvSpPr>
        <p:spPr/>
        <p:txBody>
          <a:bodyPr/>
          <a:lstStyle/>
          <a:p>
            <a:pPr>
              <a:defRPr/>
            </a:pPr>
            <a:fld id="{1B2959EA-305B-4FCD-A65D-966BA7E32226}" type="slidenum">
              <a:rPr lang="en-US" altLang="en-US" smtClean="0"/>
              <a:pPr>
                <a:defRPr/>
              </a:pPr>
              <a:t>‹#›</a:t>
            </a:fld>
            <a:endParaRPr lang="en-US" altLang="en-US"/>
          </a:p>
        </p:txBody>
      </p:sp>
    </p:spTree>
    <p:extLst>
      <p:ext uri="{BB962C8B-B14F-4D97-AF65-F5344CB8AC3E}">
        <p14:creationId xmlns:p14="http://schemas.microsoft.com/office/powerpoint/2010/main" val="350918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8A3B51-75EB-4C51-8414-AED9FE997099}"/>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71C1EE4C-0EA9-43F2-8CDE-AB5A5911E879}"/>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4ED58B8-66E7-4B2F-A9FB-E65C563C7BA3}"/>
              </a:ext>
            </a:extLst>
          </p:cNvPr>
          <p:cNvSpPr>
            <a:spLocks noGrp="1"/>
          </p:cNvSpPr>
          <p:nvPr>
            <p:ph type="dt" sz="half" idx="10"/>
          </p:nvPr>
        </p:nvSpPr>
        <p:spPr/>
        <p:txBody>
          <a:bodyPr/>
          <a:lstStyle/>
          <a:p>
            <a:pPr>
              <a:defRPr/>
            </a:pPr>
            <a:endParaRPr lang="en-US"/>
          </a:p>
        </p:txBody>
      </p:sp>
      <p:sp>
        <p:nvSpPr>
          <p:cNvPr id="5" name="Footer Placeholder 4">
            <a:extLst>
              <a:ext uri="{FF2B5EF4-FFF2-40B4-BE49-F238E27FC236}">
                <a16:creationId xmlns:a16="http://schemas.microsoft.com/office/drawing/2014/main" id="{EC84EFAE-D12F-4E8F-947B-65A5597DE8FA}"/>
              </a:ext>
            </a:extLst>
          </p:cNvPr>
          <p:cNvSpPr>
            <a:spLocks noGrp="1"/>
          </p:cNvSpPr>
          <p:nvPr>
            <p:ph type="ftr" sz="quarter" idx="11"/>
          </p:nvPr>
        </p:nvSpPr>
        <p:spPr/>
        <p:txBody>
          <a:bodyPr/>
          <a:lstStyle/>
          <a:p>
            <a:pPr>
              <a:defRPr/>
            </a:pPr>
            <a:endParaRPr lang="en-US"/>
          </a:p>
        </p:txBody>
      </p:sp>
      <p:sp>
        <p:nvSpPr>
          <p:cNvPr id="6" name="Slide Number Placeholder 5">
            <a:extLst>
              <a:ext uri="{FF2B5EF4-FFF2-40B4-BE49-F238E27FC236}">
                <a16:creationId xmlns:a16="http://schemas.microsoft.com/office/drawing/2014/main" id="{71457C17-F33C-4CE2-95D8-7D13864F9477}"/>
              </a:ext>
            </a:extLst>
          </p:cNvPr>
          <p:cNvSpPr>
            <a:spLocks noGrp="1"/>
          </p:cNvSpPr>
          <p:nvPr>
            <p:ph type="sldNum" sz="quarter" idx="12"/>
          </p:nvPr>
        </p:nvSpPr>
        <p:spPr/>
        <p:txBody>
          <a:bodyPr/>
          <a:lstStyle/>
          <a:p>
            <a:pPr>
              <a:defRPr/>
            </a:pPr>
            <a:fld id="{25FF36E3-7D3D-4483-848F-D644FC0B4B82}" type="slidenum">
              <a:rPr lang="en-US" altLang="en-US" smtClean="0"/>
              <a:pPr>
                <a:defRPr/>
              </a:pPr>
              <a:t>‹#›</a:t>
            </a:fld>
            <a:endParaRPr lang="en-US" altLang="en-US"/>
          </a:p>
        </p:txBody>
      </p:sp>
    </p:spTree>
    <p:extLst>
      <p:ext uri="{BB962C8B-B14F-4D97-AF65-F5344CB8AC3E}">
        <p14:creationId xmlns:p14="http://schemas.microsoft.com/office/powerpoint/2010/main" val="7574397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DD3FC-B68E-4F8F-A286-9AAC590CCD7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61A955-00CF-4311-A518-957BCD239199}"/>
              </a:ext>
            </a:extLst>
          </p:cNvPr>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350F7C-CA1C-426E-84EC-B88EF3B99E54}"/>
              </a:ext>
            </a:extLst>
          </p:cNvPr>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B1D270-62F3-49D7-9432-CAEA7D6D6849}"/>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B3F1E737-EC6F-4C22-BD20-A31980E4523C}"/>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A9586668-F18F-4D0C-AE05-16173DB31FEC}"/>
              </a:ext>
            </a:extLst>
          </p:cNvPr>
          <p:cNvSpPr>
            <a:spLocks noGrp="1"/>
          </p:cNvSpPr>
          <p:nvPr>
            <p:ph type="sldNum" sz="quarter" idx="12"/>
          </p:nvPr>
        </p:nvSpPr>
        <p:spPr/>
        <p:txBody>
          <a:bodyPr/>
          <a:lstStyle/>
          <a:p>
            <a:pPr>
              <a:defRPr/>
            </a:pPr>
            <a:fld id="{42131840-73DE-4C90-808E-9A0F0ECC103C}" type="slidenum">
              <a:rPr lang="en-US" altLang="en-US" smtClean="0"/>
              <a:pPr>
                <a:defRPr/>
              </a:pPr>
              <a:t>‹#›</a:t>
            </a:fld>
            <a:endParaRPr lang="en-US" altLang="en-US"/>
          </a:p>
        </p:txBody>
      </p:sp>
    </p:spTree>
    <p:extLst>
      <p:ext uri="{BB962C8B-B14F-4D97-AF65-F5344CB8AC3E}">
        <p14:creationId xmlns:p14="http://schemas.microsoft.com/office/powerpoint/2010/main" val="1285622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D6D93-0C01-4C4A-80E2-EA4603822E2D}"/>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CA39B76-059D-43B8-9D08-357FC61BBED6}"/>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804C579A-60C3-46B5-B687-41AAB401068E}"/>
              </a:ext>
            </a:extLst>
          </p:cNvPr>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70E912F-60A8-47C6-99DD-DD8593B1D43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FCF37746-3FA4-4C92-9D4C-8B7F53D5BEFF}"/>
              </a:ext>
            </a:extLst>
          </p:cNvPr>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A06CF2C-D09B-4576-ADF8-F831D95794B4}"/>
              </a:ext>
            </a:extLst>
          </p:cNvPr>
          <p:cNvSpPr>
            <a:spLocks noGrp="1"/>
          </p:cNvSpPr>
          <p:nvPr>
            <p:ph type="dt" sz="half" idx="10"/>
          </p:nvPr>
        </p:nvSpPr>
        <p:spPr/>
        <p:txBody>
          <a:bodyPr/>
          <a:lstStyle/>
          <a:p>
            <a:pPr>
              <a:defRPr/>
            </a:pPr>
            <a:endParaRPr lang="en-US"/>
          </a:p>
        </p:txBody>
      </p:sp>
      <p:sp>
        <p:nvSpPr>
          <p:cNvPr id="8" name="Footer Placeholder 7">
            <a:extLst>
              <a:ext uri="{FF2B5EF4-FFF2-40B4-BE49-F238E27FC236}">
                <a16:creationId xmlns:a16="http://schemas.microsoft.com/office/drawing/2014/main" id="{70FBCD26-7F8C-4725-AD8C-6347E80A9E12}"/>
              </a:ext>
            </a:extLst>
          </p:cNvPr>
          <p:cNvSpPr>
            <a:spLocks noGrp="1"/>
          </p:cNvSpPr>
          <p:nvPr>
            <p:ph type="ftr" sz="quarter" idx="11"/>
          </p:nvPr>
        </p:nvSpPr>
        <p:spPr/>
        <p:txBody>
          <a:bodyPr/>
          <a:lstStyle/>
          <a:p>
            <a:pPr>
              <a:defRPr/>
            </a:pPr>
            <a:endParaRPr lang="en-US"/>
          </a:p>
        </p:txBody>
      </p:sp>
      <p:sp>
        <p:nvSpPr>
          <p:cNvPr id="9" name="Slide Number Placeholder 8">
            <a:extLst>
              <a:ext uri="{FF2B5EF4-FFF2-40B4-BE49-F238E27FC236}">
                <a16:creationId xmlns:a16="http://schemas.microsoft.com/office/drawing/2014/main" id="{A0A8CC25-26BC-414B-9819-6BDD3F45F8BE}"/>
              </a:ext>
            </a:extLst>
          </p:cNvPr>
          <p:cNvSpPr>
            <a:spLocks noGrp="1"/>
          </p:cNvSpPr>
          <p:nvPr>
            <p:ph type="sldNum" sz="quarter" idx="12"/>
          </p:nvPr>
        </p:nvSpPr>
        <p:spPr/>
        <p:txBody>
          <a:bodyPr/>
          <a:lstStyle/>
          <a:p>
            <a:pPr>
              <a:defRPr/>
            </a:pPr>
            <a:fld id="{1CE92CEE-9B90-4B67-8E60-0DA26418FDEE}" type="slidenum">
              <a:rPr lang="en-US" altLang="en-US" smtClean="0"/>
              <a:pPr>
                <a:defRPr/>
              </a:pPr>
              <a:t>‹#›</a:t>
            </a:fld>
            <a:endParaRPr lang="en-US" altLang="en-US"/>
          </a:p>
        </p:txBody>
      </p:sp>
    </p:spTree>
    <p:extLst>
      <p:ext uri="{BB962C8B-B14F-4D97-AF65-F5344CB8AC3E}">
        <p14:creationId xmlns:p14="http://schemas.microsoft.com/office/powerpoint/2010/main" val="2590560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7F27D-53FC-4128-AC16-49BD9FBE9A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F6B4C0A-C29D-4519-8764-480DE926E2C1}"/>
              </a:ext>
            </a:extLst>
          </p:cNvPr>
          <p:cNvSpPr>
            <a:spLocks noGrp="1"/>
          </p:cNvSpPr>
          <p:nvPr>
            <p:ph type="dt" sz="half" idx="10"/>
          </p:nvPr>
        </p:nvSpPr>
        <p:spPr/>
        <p:txBody>
          <a:bodyPr/>
          <a:lstStyle/>
          <a:p>
            <a:pPr>
              <a:defRPr/>
            </a:pPr>
            <a:endParaRPr lang="en-US"/>
          </a:p>
        </p:txBody>
      </p:sp>
      <p:sp>
        <p:nvSpPr>
          <p:cNvPr id="4" name="Footer Placeholder 3">
            <a:extLst>
              <a:ext uri="{FF2B5EF4-FFF2-40B4-BE49-F238E27FC236}">
                <a16:creationId xmlns:a16="http://schemas.microsoft.com/office/drawing/2014/main" id="{C6CF89C4-C74F-4F67-AAE0-F3A9AC356793}"/>
              </a:ext>
            </a:extLst>
          </p:cNvPr>
          <p:cNvSpPr>
            <a:spLocks noGrp="1"/>
          </p:cNvSpPr>
          <p:nvPr>
            <p:ph type="ftr" sz="quarter" idx="11"/>
          </p:nvPr>
        </p:nvSpPr>
        <p:spPr/>
        <p:txBody>
          <a:bodyPr/>
          <a:lstStyle/>
          <a:p>
            <a:pPr>
              <a:defRPr/>
            </a:pPr>
            <a:endParaRPr lang="en-US"/>
          </a:p>
        </p:txBody>
      </p:sp>
      <p:sp>
        <p:nvSpPr>
          <p:cNvPr id="5" name="Slide Number Placeholder 4">
            <a:extLst>
              <a:ext uri="{FF2B5EF4-FFF2-40B4-BE49-F238E27FC236}">
                <a16:creationId xmlns:a16="http://schemas.microsoft.com/office/drawing/2014/main" id="{5241E92E-CCCE-4E1A-B81E-CE9B7D82B08A}"/>
              </a:ext>
            </a:extLst>
          </p:cNvPr>
          <p:cNvSpPr>
            <a:spLocks noGrp="1"/>
          </p:cNvSpPr>
          <p:nvPr>
            <p:ph type="sldNum" sz="quarter" idx="12"/>
          </p:nvPr>
        </p:nvSpPr>
        <p:spPr/>
        <p:txBody>
          <a:bodyPr/>
          <a:lstStyle/>
          <a:p>
            <a:pPr>
              <a:defRPr/>
            </a:pPr>
            <a:fld id="{681492B8-5719-45FE-9560-C9E5039740F4}" type="slidenum">
              <a:rPr lang="en-US" altLang="en-US" smtClean="0"/>
              <a:pPr>
                <a:defRPr/>
              </a:pPr>
              <a:t>‹#›</a:t>
            </a:fld>
            <a:endParaRPr lang="en-US" altLang="en-US"/>
          </a:p>
        </p:txBody>
      </p:sp>
    </p:spTree>
    <p:extLst>
      <p:ext uri="{BB962C8B-B14F-4D97-AF65-F5344CB8AC3E}">
        <p14:creationId xmlns:p14="http://schemas.microsoft.com/office/powerpoint/2010/main" val="3308546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264CCB-F7E7-42B8-AC4D-16ED2EAB4D5A}"/>
              </a:ext>
            </a:extLst>
          </p:cNvPr>
          <p:cNvSpPr>
            <a:spLocks noGrp="1"/>
          </p:cNvSpPr>
          <p:nvPr>
            <p:ph type="dt" sz="half" idx="10"/>
          </p:nvPr>
        </p:nvSpPr>
        <p:spPr/>
        <p:txBody>
          <a:bodyPr/>
          <a:lstStyle/>
          <a:p>
            <a:pPr>
              <a:defRPr/>
            </a:pPr>
            <a:endParaRPr lang="en-US"/>
          </a:p>
        </p:txBody>
      </p:sp>
      <p:sp>
        <p:nvSpPr>
          <p:cNvPr id="3" name="Footer Placeholder 2">
            <a:extLst>
              <a:ext uri="{FF2B5EF4-FFF2-40B4-BE49-F238E27FC236}">
                <a16:creationId xmlns:a16="http://schemas.microsoft.com/office/drawing/2014/main" id="{EAEA0160-0DD5-490C-8393-C2815856D5DE}"/>
              </a:ext>
            </a:extLst>
          </p:cNvPr>
          <p:cNvSpPr>
            <a:spLocks noGrp="1"/>
          </p:cNvSpPr>
          <p:nvPr>
            <p:ph type="ftr" sz="quarter" idx="11"/>
          </p:nvPr>
        </p:nvSpPr>
        <p:spPr/>
        <p:txBody>
          <a:bodyPr/>
          <a:lstStyle/>
          <a:p>
            <a:pPr>
              <a:defRPr/>
            </a:pPr>
            <a:endParaRPr lang="en-US"/>
          </a:p>
        </p:txBody>
      </p:sp>
      <p:sp>
        <p:nvSpPr>
          <p:cNvPr id="4" name="Slide Number Placeholder 3">
            <a:extLst>
              <a:ext uri="{FF2B5EF4-FFF2-40B4-BE49-F238E27FC236}">
                <a16:creationId xmlns:a16="http://schemas.microsoft.com/office/drawing/2014/main" id="{FF419D84-CBC8-41F9-8E37-54F908F42006}"/>
              </a:ext>
            </a:extLst>
          </p:cNvPr>
          <p:cNvSpPr>
            <a:spLocks noGrp="1"/>
          </p:cNvSpPr>
          <p:nvPr>
            <p:ph type="sldNum" sz="quarter" idx="12"/>
          </p:nvPr>
        </p:nvSpPr>
        <p:spPr/>
        <p:txBody>
          <a:bodyPr/>
          <a:lstStyle/>
          <a:p>
            <a:pPr>
              <a:defRPr/>
            </a:pPr>
            <a:fld id="{AA4E0DDD-9949-4742-8527-680A61CC968E}" type="slidenum">
              <a:rPr lang="en-US" altLang="en-US" smtClean="0"/>
              <a:pPr>
                <a:defRPr/>
              </a:pPr>
              <a:t>‹#›</a:t>
            </a:fld>
            <a:endParaRPr lang="en-US" altLang="en-US"/>
          </a:p>
        </p:txBody>
      </p:sp>
    </p:spTree>
    <p:extLst>
      <p:ext uri="{BB962C8B-B14F-4D97-AF65-F5344CB8AC3E}">
        <p14:creationId xmlns:p14="http://schemas.microsoft.com/office/powerpoint/2010/main" val="2206887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FF0E5-AF70-4959-9F27-142D68FA0132}"/>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AFEEC47F-23E9-4A51-A540-BBC0462F768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DA3495-C37D-4BC2-9103-50951A9908A4}"/>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BB6F37F5-A30F-4494-920E-B4F32903A91E}"/>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AC94813C-59B6-405B-A4FA-0B305909081A}"/>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67D6CD25-C1E9-437A-993A-DF8DAF5652E0}"/>
              </a:ext>
            </a:extLst>
          </p:cNvPr>
          <p:cNvSpPr>
            <a:spLocks noGrp="1"/>
          </p:cNvSpPr>
          <p:nvPr>
            <p:ph type="sldNum" sz="quarter" idx="12"/>
          </p:nvPr>
        </p:nvSpPr>
        <p:spPr/>
        <p:txBody>
          <a:bodyPr/>
          <a:lstStyle/>
          <a:p>
            <a:pPr>
              <a:defRPr/>
            </a:pPr>
            <a:fld id="{3528F8FD-F507-4091-B40C-6F59F1F76959}" type="slidenum">
              <a:rPr lang="en-US" altLang="en-US" smtClean="0"/>
              <a:pPr>
                <a:defRPr/>
              </a:pPr>
              <a:t>‹#›</a:t>
            </a:fld>
            <a:endParaRPr lang="en-US" altLang="en-US"/>
          </a:p>
        </p:txBody>
      </p:sp>
    </p:spTree>
    <p:extLst>
      <p:ext uri="{BB962C8B-B14F-4D97-AF65-F5344CB8AC3E}">
        <p14:creationId xmlns:p14="http://schemas.microsoft.com/office/powerpoint/2010/main" val="3333367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1982B-E676-4F94-BA12-5E9210D2D63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BF0CC361-F648-4364-9D84-CD1F266B31F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5F08E116-E89A-436F-B610-84194ED30C0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A610F7A3-DCCE-4918-BF59-794262A0BB7E}"/>
              </a:ext>
            </a:extLst>
          </p:cNvPr>
          <p:cNvSpPr>
            <a:spLocks noGrp="1"/>
          </p:cNvSpPr>
          <p:nvPr>
            <p:ph type="dt" sz="half" idx="10"/>
          </p:nvPr>
        </p:nvSpPr>
        <p:spPr/>
        <p:txBody>
          <a:bodyPr/>
          <a:lstStyle/>
          <a:p>
            <a:pPr>
              <a:defRPr/>
            </a:pPr>
            <a:endParaRPr lang="en-US"/>
          </a:p>
        </p:txBody>
      </p:sp>
      <p:sp>
        <p:nvSpPr>
          <p:cNvPr id="6" name="Footer Placeholder 5">
            <a:extLst>
              <a:ext uri="{FF2B5EF4-FFF2-40B4-BE49-F238E27FC236}">
                <a16:creationId xmlns:a16="http://schemas.microsoft.com/office/drawing/2014/main" id="{2DB0F4E3-DF23-42E5-8946-40B4FAAC97F2}"/>
              </a:ext>
            </a:extLst>
          </p:cNvPr>
          <p:cNvSpPr>
            <a:spLocks noGrp="1"/>
          </p:cNvSpPr>
          <p:nvPr>
            <p:ph type="ftr" sz="quarter" idx="11"/>
          </p:nvPr>
        </p:nvSpPr>
        <p:spPr/>
        <p:txBody>
          <a:bodyPr/>
          <a:lstStyle/>
          <a:p>
            <a:pPr>
              <a:defRPr/>
            </a:pPr>
            <a:endParaRPr lang="en-US"/>
          </a:p>
        </p:txBody>
      </p:sp>
      <p:sp>
        <p:nvSpPr>
          <p:cNvPr id="7" name="Slide Number Placeholder 6">
            <a:extLst>
              <a:ext uri="{FF2B5EF4-FFF2-40B4-BE49-F238E27FC236}">
                <a16:creationId xmlns:a16="http://schemas.microsoft.com/office/drawing/2014/main" id="{80F6EEAE-1610-4891-8F40-6B6E48388E03}"/>
              </a:ext>
            </a:extLst>
          </p:cNvPr>
          <p:cNvSpPr>
            <a:spLocks noGrp="1"/>
          </p:cNvSpPr>
          <p:nvPr>
            <p:ph type="sldNum" sz="quarter" idx="12"/>
          </p:nvPr>
        </p:nvSpPr>
        <p:spPr/>
        <p:txBody>
          <a:bodyPr/>
          <a:lstStyle/>
          <a:p>
            <a:pPr>
              <a:defRPr/>
            </a:pPr>
            <a:fld id="{3561B4F7-3698-474F-ADAF-F3F3A799300B}" type="slidenum">
              <a:rPr lang="en-US" altLang="en-US" smtClean="0"/>
              <a:pPr>
                <a:defRPr/>
              </a:pPr>
              <a:t>‹#›</a:t>
            </a:fld>
            <a:endParaRPr lang="en-US" altLang="en-US"/>
          </a:p>
        </p:txBody>
      </p:sp>
    </p:spTree>
    <p:extLst>
      <p:ext uri="{BB962C8B-B14F-4D97-AF65-F5344CB8AC3E}">
        <p14:creationId xmlns:p14="http://schemas.microsoft.com/office/powerpoint/2010/main" val="900885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D7B2A0C-CCC5-4E8E-AA84-0C51BE159D96}"/>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791E808-FF5D-46CB-AEE4-D634E2976C18}"/>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51A128-E59B-47AC-B944-D6A7419B38FB}"/>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3BADE9F6-1406-4D17-B7B8-79342014CD1E}"/>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005D15E7-C8AD-4FAD-9390-5624FC310655}"/>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D2F8B811-81DF-4B42-8400-1A7AE1D81CC9}" type="slidenum">
              <a:rPr lang="en-US" altLang="en-US" smtClean="0"/>
              <a:pPr>
                <a:defRPr/>
              </a:pPr>
              <a:t>‹#›</a:t>
            </a:fld>
            <a:endParaRPr lang="en-US" altLang="en-US"/>
          </a:p>
        </p:txBody>
      </p:sp>
      <p:sp>
        <p:nvSpPr>
          <p:cNvPr id="7" name="Text Box 11">
            <a:extLst>
              <a:ext uri="{FF2B5EF4-FFF2-40B4-BE49-F238E27FC236}">
                <a16:creationId xmlns:a16="http://schemas.microsoft.com/office/drawing/2014/main" id="{16316A3A-6C85-4C67-98FD-8B175D780B2F}"/>
              </a:ext>
            </a:extLst>
          </p:cNvPr>
          <p:cNvSpPr txBox="1">
            <a:spLocks noChangeArrowheads="1"/>
          </p:cNvSpPr>
          <p:nvPr userDrawn="1"/>
        </p:nvSpPr>
        <p:spPr bwMode="auto">
          <a:xfrm>
            <a:off x="8153400" y="6324600"/>
            <a:ext cx="793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en-US" altLang="en-US" sz="2400">
                <a:latin typeface="Times New Roman" panose="02020603050405020304" pitchFamily="18" charset="0"/>
              </a:rPr>
              <a:t>3-</a:t>
            </a:r>
            <a:fld id="{82FB8367-834A-4CE6-8B3E-1A786A5C8C6D}" type="slidenum">
              <a:rPr lang="en-US" altLang="en-US" sz="2400" smtClean="0">
                <a:latin typeface="Times New Roman" panose="02020603050405020304" pitchFamily="18" charset="0"/>
              </a:rPr>
              <a:pPr eaLnBrk="1" hangingPunct="1">
                <a:defRPr/>
              </a:pPr>
              <a:t>‹#›</a:t>
            </a:fld>
            <a:endParaRPr lang="en-US" altLang="en-US" sz="2400">
              <a:latin typeface="Times New Roman" panose="02020603050405020304" pitchFamily="18" charset="0"/>
            </a:endParaRPr>
          </a:p>
        </p:txBody>
      </p:sp>
    </p:spTree>
    <p:extLst>
      <p:ext uri="{BB962C8B-B14F-4D97-AF65-F5344CB8AC3E}">
        <p14:creationId xmlns:p14="http://schemas.microsoft.com/office/powerpoint/2010/main" val="3997325849"/>
      </p:ext>
    </p:extLst>
  </p:cSld>
  <p:clrMap bg1="lt1" tx1="dk1" bg2="lt2" tx2="dk2" accent1="accent1" accent2="accent2" accent3="accent3" accent4="accent4" accent5="accent5" accent6="accent6" hlink="hlink" folHlink="folHlink"/>
  <p:sldLayoutIdLst>
    <p:sldLayoutId id="2147483806" r:id="rId1"/>
    <p:sldLayoutId id="2147483807" r:id="rId2"/>
    <p:sldLayoutId id="2147483808" r:id="rId3"/>
    <p:sldLayoutId id="2147483809" r:id="rId4"/>
    <p:sldLayoutId id="2147483810" r:id="rId5"/>
    <p:sldLayoutId id="2147483811" r:id="rId6"/>
    <p:sldLayoutId id="2147483812" r:id="rId7"/>
    <p:sldLayoutId id="2147483813" r:id="rId8"/>
    <p:sldLayoutId id="2147483814" r:id="rId9"/>
    <p:sldLayoutId id="2147483815" r:id="rId10"/>
    <p:sldLayoutId id="2147483816"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7" descr="QD-BXP41878h (6)copy">
            <a:extLst>
              <a:ext uri="{FF2B5EF4-FFF2-40B4-BE49-F238E27FC236}">
                <a16:creationId xmlns:a16="http://schemas.microsoft.com/office/drawing/2014/main" id="{58F24BB8-09C1-476C-AE23-BC8E9CCD2A4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2">
            <a:extLst>
              <a:ext uri="{FF2B5EF4-FFF2-40B4-BE49-F238E27FC236}">
                <a16:creationId xmlns:a16="http://schemas.microsoft.com/office/drawing/2014/main" id="{D732F1DA-98A7-437A-9F71-E76DE544130E}"/>
              </a:ext>
            </a:extLst>
          </p:cNvPr>
          <p:cNvSpPr>
            <a:spLocks noGrp="1" noChangeArrowheads="1"/>
          </p:cNvSpPr>
          <p:nvPr>
            <p:ph type="ctrTitle"/>
          </p:nvPr>
        </p:nvSpPr>
        <p:spPr>
          <a:xfrm>
            <a:off x="685800" y="381000"/>
            <a:ext cx="8153400" cy="2514600"/>
          </a:xfrm>
          <a:noFill/>
        </p:spPr>
        <p:txBody>
          <a:bodyPr lIns="90488" tIns="44450" rIns="90488" bIns="44450" anchor="ctr" anchorCtr="0"/>
          <a:lstStyle/>
          <a:p>
            <a:pPr eaLnBrk="1" hangingPunct="1"/>
            <a:r>
              <a:rPr lang="en-US" altLang="en-US" sz="5000" b="1" i="1"/>
              <a:t>Essentials of Accounting for Governmental and </a:t>
            </a:r>
            <a:br>
              <a:rPr lang="en-US" altLang="en-US" sz="5000" b="1" i="1"/>
            </a:br>
            <a:r>
              <a:rPr lang="en-US" altLang="en-US" sz="5000" b="1" i="1"/>
              <a:t>Not-for-Profit Organizations</a:t>
            </a:r>
            <a:endParaRPr lang="en-US" altLang="en-US" b="1" i="1"/>
          </a:p>
        </p:txBody>
      </p:sp>
      <p:sp>
        <p:nvSpPr>
          <p:cNvPr id="4100" name="Rectangle 3">
            <a:extLst>
              <a:ext uri="{FF2B5EF4-FFF2-40B4-BE49-F238E27FC236}">
                <a16:creationId xmlns:a16="http://schemas.microsoft.com/office/drawing/2014/main" id="{56A53C6B-80E6-4D2B-A7DA-915E142B7328}"/>
              </a:ext>
            </a:extLst>
          </p:cNvPr>
          <p:cNvSpPr>
            <a:spLocks noGrp="1" noChangeArrowheads="1"/>
          </p:cNvSpPr>
          <p:nvPr>
            <p:ph type="subTitle" idx="1"/>
          </p:nvPr>
        </p:nvSpPr>
        <p:spPr>
          <a:xfrm>
            <a:off x="1143000" y="2667000"/>
            <a:ext cx="6400800" cy="2819400"/>
          </a:xfrm>
          <a:noFill/>
        </p:spPr>
        <p:txBody>
          <a:bodyPr lIns="90488" tIns="44450" rIns="90488" bIns="44450"/>
          <a:lstStyle/>
          <a:p>
            <a:pPr marL="342900" indent="-342900" eaLnBrk="1" hangingPunct="1"/>
            <a:r>
              <a:rPr lang="en-US" altLang="en-US" dirty="0"/>
              <a:t>Chapter 3  </a:t>
            </a:r>
          </a:p>
          <a:p>
            <a:pPr marL="342900" indent="-342900" eaLnBrk="1" hangingPunct="1"/>
            <a:r>
              <a:rPr lang="en-US" altLang="en-US" dirty="0"/>
              <a:t>Modified Accrual Accounting</a:t>
            </a:r>
          </a:p>
          <a:p>
            <a:pPr marL="342900" indent="-342900" eaLnBrk="1" hangingPunct="1"/>
            <a:r>
              <a:rPr lang="en-US" altLang="en-US" dirty="0"/>
              <a:t>Governmental Funds:</a:t>
            </a:r>
          </a:p>
          <a:p>
            <a:pPr marL="342900" indent="-342900" eaLnBrk="1" hangingPunct="1"/>
            <a:r>
              <a:rPr lang="en-US" altLang="en-US" sz="2400" dirty="0"/>
              <a:t>Including the Role of Fund Balances and Budgetary Accounting</a:t>
            </a:r>
            <a:endParaRPr lang="en-US" altLang="en-US" dirty="0"/>
          </a:p>
        </p:txBody>
      </p:sp>
      <p:pic>
        <p:nvPicPr>
          <p:cNvPr id="4101" name="Picture 4" descr="us-texas">
            <a:extLst>
              <a:ext uri="{FF2B5EF4-FFF2-40B4-BE49-F238E27FC236}">
                <a16:creationId xmlns:a16="http://schemas.microsoft.com/office/drawing/2014/main" id="{6990EF4E-B91A-4D06-8187-8D66FDAADB7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5257800"/>
            <a:ext cx="1219200" cy="78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5" descr="us-arizona">
            <a:extLst>
              <a:ext uri="{FF2B5EF4-FFF2-40B4-BE49-F238E27FC236}">
                <a16:creationId xmlns:a16="http://schemas.microsoft.com/office/drawing/2014/main" id="{349963B0-01A7-45BF-B206-59B2BE839C8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5181600"/>
            <a:ext cx="1143000" cy="76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6" descr="us-illinois">
            <a:extLst>
              <a:ext uri="{FF2B5EF4-FFF2-40B4-BE49-F238E27FC236}">
                <a16:creationId xmlns:a16="http://schemas.microsoft.com/office/drawing/2014/main" id="{3823CF53-4E38-432D-8C49-E5E291D2C1D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76400" y="5257800"/>
            <a:ext cx="1447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4" name="Rectangle 8">
            <a:extLst>
              <a:ext uri="{FF2B5EF4-FFF2-40B4-BE49-F238E27FC236}">
                <a16:creationId xmlns:a16="http://schemas.microsoft.com/office/drawing/2014/main" id="{D8BD379A-6A63-4624-9384-921986CDB4DE}"/>
              </a:ext>
            </a:extLst>
          </p:cNvPr>
          <p:cNvSpPr>
            <a:spLocks noChangeArrowheads="1"/>
          </p:cNvSpPr>
          <p:nvPr/>
        </p:nvSpPr>
        <p:spPr bwMode="auto">
          <a:xfrm>
            <a:off x="0" y="6613525"/>
            <a:ext cx="1211263"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2"/>
              </a:buClr>
              <a:buSzPct val="75000"/>
              <a:buFont typeface="Wingdings" panose="05000000000000000000" pitchFamily="2" charset="2"/>
              <a:buChar char="n"/>
              <a:defRPr sz="3100">
                <a:solidFill>
                  <a:schemeClr val="tx1"/>
                </a:solidFill>
                <a:latin typeface="Arial" panose="020B0604020202020204" pitchFamily="34" charset="0"/>
              </a:defRPr>
            </a:lvl1pPr>
            <a:lvl2pPr marL="742950" indent="-285750">
              <a:spcBef>
                <a:spcPct val="20000"/>
              </a:spcBef>
              <a:buClr>
                <a:schemeClr val="accent1"/>
              </a:buClr>
              <a:buSzPct val="6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hlink"/>
              </a:buClr>
              <a:buSzPct val="5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1"/>
              </a:buClr>
              <a:buSzPct val="8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1000" b="1" i="1">
                <a:latin typeface="Times New Roman" panose="02020603050405020304" pitchFamily="18" charset="0"/>
              </a:rPr>
              <a:t>McGraw-Hill/Irwin</a:t>
            </a:r>
          </a:p>
        </p:txBody>
      </p:sp>
      <p:sp>
        <p:nvSpPr>
          <p:cNvPr id="4105" name="Text Box 10">
            <a:extLst>
              <a:ext uri="{FF2B5EF4-FFF2-40B4-BE49-F238E27FC236}">
                <a16:creationId xmlns:a16="http://schemas.microsoft.com/office/drawing/2014/main" id="{AC3039E5-9776-4780-B00A-B063982E279B}"/>
              </a:ext>
            </a:extLst>
          </p:cNvPr>
          <p:cNvSpPr txBox="1">
            <a:spLocks noChangeArrowheads="1"/>
          </p:cNvSpPr>
          <p:nvPr/>
        </p:nvSpPr>
        <p:spPr bwMode="auto">
          <a:xfrm>
            <a:off x="3989388" y="6627813"/>
            <a:ext cx="51276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lr>
                <a:schemeClr val="accent2"/>
              </a:buClr>
              <a:buSzPct val="75000"/>
              <a:buFont typeface="Wingdings" panose="05000000000000000000" pitchFamily="2" charset="2"/>
              <a:buChar char="n"/>
              <a:defRPr sz="3100">
                <a:solidFill>
                  <a:schemeClr val="tx1"/>
                </a:solidFill>
                <a:latin typeface="Arial" panose="020B0604020202020204" pitchFamily="34" charset="0"/>
              </a:defRPr>
            </a:lvl1pPr>
            <a:lvl2pPr marL="742950" indent="-285750">
              <a:spcBef>
                <a:spcPct val="20000"/>
              </a:spcBef>
              <a:buClr>
                <a:schemeClr val="accent1"/>
              </a:buClr>
              <a:buSzPct val="65000"/>
              <a:buFont typeface="Wingdings" panose="05000000000000000000" pitchFamily="2" charset="2"/>
              <a:buChar char="n"/>
              <a:defRPr sz="2600">
                <a:solidFill>
                  <a:schemeClr val="tx1"/>
                </a:solidFill>
                <a:latin typeface="Arial" panose="020B0604020202020204" pitchFamily="34" charset="0"/>
              </a:defRPr>
            </a:lvl2pPr>
            <a:lvl3pPr marL="1143000" indent="-228600">
              <a:spcBef>
                <a:spcPct val="20000"/>
              </a:spcBef>
              <a:buClr>
                <a:schemeClr val="hlink"/>
              </a:buClr>
              <a:buSzPct val="5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tx1"/>
              </a:buClr>
              <a:buSzPct val="8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1"/>
              </a:buClr>
              <a:buSzPct val="85000"/>
              <a:buFont typeface="Wingdings" panose="05000000000000000000" pitchFamily="2" charset="2"/>
              <a:buChar char="§"/>
              <a:defRPr sz="2000">
                <a:solidFill>
                  <a:schemeClr val="tx1"/>
                </a:solidFill>
                <a:latin typeface="Arial" panose="020B0604020202020204" pitchFamily="34" charset="0"/>
              </a:defRPr>
            </a:lvl9pPr>
          </a:lstStyle>
          <a:p>
            <a:pPr algn="r">
              <a:spcBef>
                <a:spcPct val="0"/>
              </a:spcBef>
              <a:buClrTx/>
              <a:buSzTx/>
              <a:buFontTx/>
              <a:buNone/>
            </a:pPr>
            <a:r>
              <a:rPr lang="en-US" altLang="en-US" sz="1200" b="1" i="1">
                <a:latin typeface="Book Antiqua" panose="02040602050305030304" pitchFamily="18" charset="0"/>
                <a:cs typeface="Arial" panose="020B0604020202020204" pitchFamily="34" charset="0"/>
              </a:rPr>
              <a:t>Copyright © 2016 by The McGraw-Hill Companies, Inc. All rights reserved.</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4">
            <a:extLst>
              <a:ext uri="{FF2B5EF4-FFF2-40B4-BE49-F238E27FC236}">
                <a16:creationId xmlns:a16="http://schemas.microsoft.com/office/drawing/2014/main" id="{56305BC1-1233-441F-BE39-B4A95FD517B6}"/>
              </a:ext>
            </a:extLst>
          </p:cNvPr>
          <p:cNvSpPr>
            <a:spLocks noGrp="1" noChangeArrowheads="1"/>
          </p:cNvSpPr>
          <p:nvPr>
            <p:ph idx="1"/>
          </p:nvPr>
        </p:nvSpPr>
        <p:spPr>
          <a:xfrm>
            <a:off x="533400" y="381000"/>
            <a:ext cx="8153400" cy="5486400"/>
          </a:xfrm>
        </p:spPr>
        <p:txBody>
          <a:bodyPr/>
          <a:lstStyle/>
          <a:p>
            <a:r>
              <a:rPr lang="en-US" altLang="en-US" sz="2300" dirty="0"/>
              <a:t>Deferred in flows of resources have a credit balance but are not liabilities. Usually deferred taxes. </a:t>
            </a:r>
          </a:p>
          <a:p>
            <a:endParaRPr lang="en-US" altLang="en-US" sz="2300" dirty="0"/>
          </a:p>
          <a:p>
            <a:endParaRPr lang="en-US" altLang="en-US" sz="2300" dirty="0"/>
          </a:p>
          <a:p>
            <a:pPr lvl="1"/>
            <a:r>
              <a:rPr lang="en-US" altLang="en-US" sz="2000" dirty="0"/>
              <a:t>A liability is a requirement to give up resources the government cannot generally avoid.</a:t>
            </a:r>
          </a:p>
          <a:p>
            <a:pPr lvl="1"/>
            <a:r>
              <a:rPr lang="en-US" altLang="en-US" sz="2000" dirty="0"/>
              <a:t>Deferred in flow – the  transaction has taken place (cash received) but recognizing it is deferred to a future period to which the inflow is related. </a:t>
            </a:r>
            <a:endParaRPr lang="en-US" altLang="en-US" sz="2000" b="1" dirty="0"/>
          </a:p>
          <a:p>
            <a:pPr lvl="1"/>
            <a:r>
              <a:rPr lang="en-US" altLang="en-US" sz="2000" dirty="0"/>
              <a:t>An example: Govt has a July to June tax year. Tax revenue would be recognized, therefore, in July but if tax bills are sent out early (before July) and citizens pay before July, these are deferred taxes.  Not legally tax revenue yet; however, the receipt of the monies is recorded. </a:t>
            </a:r>
          </a:p>
          <a:p>
            <a:pPr lvl="1"/>
            <a:r>
              <a:rPr lang="en-US" altLang="en-US" sz="2000" dirty="0"/>
              <a:t>When July begins, the receipts would be reclassed to tax revenue and out of deferred in flow of resources</a:t>
            </a:r>
          </a:p>
        </p:txBody>
      </p:sp>
    </p:spTree>
    <p:extLst>
      <p:ext uri="{BB962C8B-B14F-4D97-AF65-F5344CB8AC3E}">
        <p14:creationId xmlns:p14="http://schemas.microsoft.com/office/powerpoint/2010/main" val="1166720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608C17C5-BB3E-4E89-8180-BAC26A5D1538}"/>
              </a:ext>
            </a:extLst>
          </p:cNvPr>
          <p:cNvSpPr>
            <a:spLocks noGrp="1" noChangeArrowheads="1"/>
          </p:cNvSpPr>
          <p:nvPr>
            <p:ph type="title"/>
          </p:nvPr>
        </p:nvSpPr>
        <p:spPr/>
        <p:txBody>
          <a:bodyPr>
            <a:normAutofit/>
          </a:bodyPr>
          <a:lstStyle/>
          <a:p>
            <a:pPr algn="ctr" eaLnBrk="1" hangingPunct="1"/>
            <a:r>
              <a:rPr lang="en-US" altLang="en-US" sz="3200" b="1" dirty="0"/>
              <a:t>Modified Accrual Accounting</a:t>
            </a:r>
            <a:br>
              <a:rPr lang="en-US" altLang="en-US" sz="3200" b="1" dirty="0"/>
            </a:br>
            <a:r>
              <a:rPr lang="en-US" altLang="en-US" sz="3200" b="1" dirty="0"/>
              <a:t>Activity Accounts</a:t>
            </a:r>
          </a:p>
        </p:txBody>
      </p:sp>
      <p:sp>
        <p:nvSpPr>
          <p:cNvPr id="12291" name="Content Placeholder 2">
            <a:extLst>
              <a:ext uri="{FF2B5EF4-FFF2-40B4-BE49-F238E27FC236}">
                <a16:creationId xmlns:a16="http://schemas.microsoft.com/office/drawing/2014/main" id="{E34E0B31-21B6-4AD8-8E11-B794B70B66CE}"/>
              </a:ext>
            </a:extLst>
          </p:cNvPr>
          <p:cNvSpPr>
            <a:spLocks noGrp="1" noChangeArrowheads="1"/>
          </p:cNvSpPr>
          <p:nvPr>
            <p:ph idx="1"/>
          </p:nvPr>
        </p:nvSpPr>
        <p:spPr>
          <a:xfrm>
            <a:off x="628650" y="2362200"/>
            <a:ext cx="7219950" cy="1295400"/>
          </a:xfrm>
        </p:spPr>
        <p:txBody>
          <a:bodyPr>
            <a:normAutofit fontScale="70000" lnSpcReduction="20000"/>
          </a:bodyPr>
          <a:lstStyle/>
          <a:p>
            <a:pPr marL="0" indent="0" eaLnBrk="1" hangingPunct="1">
              <a:buNone/>
            </a:pPr>
            <a:r>
              <a:rPr lang="en-US" altLang="en-US" sz="4800" dirty="0"/>
              <a:t>Evolved from a demand for accountability over public monies and is closely tied to the budgetary function</a:t>
            </a:r>
          </a:p>
          <a:p>
            <a:pPr eaLnBrk="1" hangingPunct="1"/>
            <a:endParaRPr lang="en-US" altLang="en-US" dirty="0"/>
          </a:p>
        </p:txBody>
      </p:sp>
    </p:spTree>
    <p:extLst>
      <p:ext uri="{BB962C8B-B14F-4D97-AF65-F5344CB8AC3E}">
        <p14:creationId xmlns:p14="http://schemas.microsoft.com/office/powerpoint/2010/main" val="4127187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a:extLst>
              <a:ext uri="{FF2B5EF4-FFF2-40B4-BE49-F238E27FC236}">
                <a16:creationId xmlns:a16="http://schemas.microsoft.com/office/drawing/2014/main" id="{A451B4BB-CC43-41EC-8FF4-64A6B9576536}"/>
              </a:ext>
            </a:extLst>
          </p:cNvPr>
          <p:cNvSpPr>
            <a:spLocks noGrp="1" noChangeArrowheads="1"/>
          </p:cNvSpPr>
          <p:nvPr>
            <p:ph type="title"/>
          </p:nvPr>
        </p:nvSpPr>
        <p:spPr/>
        <p:txBody>
          <a:bodyPr/>
          <a:lstStyle/>
          <a:p>
            <a:pPr algn="ctr" eaLnBrk="1" hangingPunct="1"/>
            <a:r>
              <a:rPr lang="en-US" altLang="en-US" b="1" dirty="0"/>
              <a:t>Account Structure</a:t>
            </a:r>
            <a:br>
              <a:rPr lang="en-US" altLang="en-US" b="1" dirty="0"/>
            </a:br>
            <a:r>
              <a:rPr lang="en-US" altLang="en-US" sz="2800" b="1" dirty="0"/>
              <a:t>Nominal Accounts</a:t>
            </a:r>
            <a:endParaRPr lang="en-US" altLang="en-US" b="1" dirty="0"/>
          </a:p>
        </p:txBody>
      </p:sp>
      <p:graphicFrame>
        <p:nvGraphicFramePr>
          <p:cNvPr id="8206" name="Group 14">
            <a:extLst>
              <a:ext uri="{FF2B5EF4-FFF2-40B4-BE49-F238E27FC236}">
                <a16:creationId xmlns:a16="http://schemas.microsoft.com/office/drawing/2014/main" id="{3A87787A-F272-46A4-886E-35C624B6F6B9}"/>
              </a:ext>
            </a:extLst>
          </p:cNvPr>
          <p:cNvGraphicFramePr>
            <a:graphicFrameLocks noGrp="1"/>
          </p:cNvGraphicFramePr>
          <p:nvPr/>
        </p:nvGraphicFramePr>
        <p:xfrm>
          <a:off x="609600" y="1828800"/>
          <a:ext cx="7848600" cy="4119563"/>
        </p:xfrm>
        <a:graphic>
          <a:graphicData uri="http://schemas.openxmlformats.org/drawingml/2006/table">
            <a:tbl>
              <a:tblPr/>
              <a:tblGrid>
                <a:gridCol w="3770313">
                  <a:extLst>
                    <a:ext uri="{9D8B030D-6E8A-4147-A177-3AD203B41FA5}">
                      <a16:colId xmlns:a16="http://schemas.microsoft.com/office/drawing/2014/main" val="20000"/>
                    </a:ext>
                  </a:extLst>
                </a:gridCol>
                <a:gridCol w="4078287">
                  <a:extLst>
                    <a:ext uri="{9D8B030D-6E8A-4147-A177-3AD203B41FA5}">
                      <a16:colId xmlns:a16="http://schemas.microsoft.com/office/drawing/2014/main" val="20001"/>
                    </a:ext>
                  </a:extLst>
                </a:gridCol>
              </a:tblGrid>
              <a:tr h="276268">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rPr>
                        <a:t>Accounts that are closed at year end</a:t>
                      </a:r>
                      <a:endParaRPr kumimoji="0" lang="en-US" sz="1800" b="0" i="0" u="none" strike="noStrike" cap="none" normalizeH="0" baseline="0">
                        <a:ln>
                          <a:noFill/>
                        </a:ln>
                        <a:solidFill>
                          <a:schemeClr val="tx1"/>
                        </a:solidFill>
                        <a:effectLst/>
                        <a:latin typeface="Calibri" pitchFamily="34" charset="0"/>
                      </a:endParaRPr>
                    </a:p>
                  </a:txBody>
                  <a:tcPr marL="62630" marR="6263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hMerge="1">
                  <a:txBody>
                    <a:bodyPr/>
                    <a:lstStyle/>
                    <a:p>
                      <a:endParaRPr lang="en-US"/>
                    </a:p>
                  </a:txBody>
                  <a:tcPr/>
                </a:tc>
                <a:extLst>
                  <a:ext uri="{0D108BD9-81ED-4DB2-BD59-A6C34878D82A}">
                    <a16:rowId xmlns:a16="http://schemas.microsoft.com/office/drawing/2014/main" val="10000"/>
                  </a:ext>
                </a:extLst>
              </a:tr>
              <a:tr h="55094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rPr>
                        <a:t>   </a:t>
                      </a:r>
                      <a:endParaRPr kumimoji="0" lang="en-US" sz="1800" b="0" i="0" u="none" strike="noStrike" cap="none" normalizeH="0" baseline="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sng" strike="noStrike" cap="none" normalizeH="0" baseline="0">
                          <a:ln>
                            <a:noFill/>
                          </a:ln>
                          <a:solidFill>
                            <a:schemeClr val="tx1"/>
                          </a:solidFill>
                          <a:effectLst/>
                          <a:latin typeface="Times New Roman" pitchFamily="18" charset="0"/>
                        </a:rPr>
                        <a:t>Budgetary Accounts</a:t>
                      </a:r>
                      <a:endParaRPr kumimoji="0" lang="en-US" sz="1800" b="0" i="0" u="none" strike="noStrike" cap="none" normalizeH="0" baseline="0">
                        <a:ln>
                          <a:noFill/>
                        </a:ln>
                        <a:solidFill>
                          <a:schemeClr val="tx1"/>
                        </a:solidFill>
                        <a:effectLst/>
                        <a:latin typeface="Calibri" pitchFamily="34" charset="0"/>
                      </a:endParaRPr>
                    </a:p>
                  </a:txBody>
                  <a:tcPr marL="62630" marR="62630" marT="0" marB="0"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sng" strike="noStrike" cap="none" normalizeH="0" baseline="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sng" strike="noStrike" cap="none" normalizeH="0" baseline="0">
                          <a:ln>
                            <a:noFill/>
                          </a:ln>
                          <a:solidFill>
                            <a:schemeClr val="tx1"/>
                          </a:solidFill>
                          <a:effectLst/>
                          <a:latin typeface="Times New Roman" pitchFamily="18" charset="0"/>
                        </a:rPr>
                        <a:t>Financial Statement Activity Accounts</a:t>
                      </a:r>
                      <a:endParaRPr kumimoji="0" lang="en-US" sz="1800" b="0" i="0" u="none" strike="noStrike" cap="none" normalizeH="0" baseline="0">
                        <a:ln>
                          <a:noFill/>
                        </a:ln>
                        <a:solidFill>
                          <a:schemeClr val="tx1"/>
                        </a:solidFill>
                        <a:effectLst/>
                        <a:latin typeface="Calibri" pitchFamily="34" charset="0"/>
                      </a:endParaRPr>
                    </a:p>
                  </a:txBody>
                  <a:tcPr marL="62630" marR="62630" marT="0"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D9D9D9"/>
                    </a:solidFill>
                  </a:tcPr>
                </a:tc>
                <a:extLst>
                  <a:ext uri="{0D108BD9-81ED-4DB2-BD59-A6C34878D82A}">
                    <a16:rowId xmlns:a16="http://schemas.microsoft.com/office/drawing/2014/main" val="10001"/>
                  </a:ext>
                </a:extLst>
              </a:tr>
              <a:tr h="329234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rPr>
                        <a:t>Estimated Revenues</a:t>
                      </a:r>
                      <a:endParaRPr kumimoji="0" lang="en-US" sz="1800" b="0" i="0" u="none" strike="noStrike" cap="none" normalizeH="0" baseline="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rPr>
                        <a:t>Appropriations</a:t>
                      </a:r>
                      <a:endParaRPr kumimoji="0" lang="en-US" sz="1800" b="0" i="0" u="none" strike="noStrike" cap="none" normalizeH="0" baseline="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rPr>
                        <a:t>Estimated Other Financing Sources</a:t>
                      </a:r>
                      <a:endParaRPr kumimoji="0" lang="en-US" sz="1800" b="0" i="0" u="none" strike="noStrike" cap="none" normalizeH="0" baseline="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rPr>
                        <a:t>Estimated Other Financing Uses</a:t>
                      </a:r>
                      <a:endParaRPr kumimoji="0" lang="en-US" sz="1800" b="0" i="0" u="none" strike="noStrike" cap="none" normalizeH="0" baseline="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a:ln>
                          <a:noFill/>
                        </a:ln>
                        <a:solidFill>
                          <a:schemeClr val="tx1"/>
                        </a:solidFill>
                        <a:effectLst/>
                        <a:latin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rPr>
                        <a:t>Encumbrances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rPr>
                        <a:t>Budgetary Fund Balance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Calibri" pitchFamily="34" charset="0"/>
                        </a:rPr>
                        <a:t>    </a:t>
                      </a:r>
                      <a:r>
                        <a:rPr kumimoji="0" lang="en-US" sz="1800" b="1" i="0" u="none" strike="noStrike" cap="none" normalizeH="0" baseline="0">
                          <a:ln>
                            <a:noFill/>
                          </a:ln>
                          <a:solidFill>
                            <a:schemeClr val="tx1"/>
                          </a:solidFill>
                          <a:effectLst/>
                          <a:latin typeface="Times New Roman" pitchFamily="18" charset="0"/>
                        </a:rPr>
                        <a:t>Reserve for Encumbrances</a:t>
                      </a:r>
                    </a:p>
                  </a:txBody>
                  <a:tcPr marL="62630" marR="62630" marT="0" marB="0"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rPr>
                        <a:t>Revenues</a:t>
                      </a:r>
                      <a:endParaRPr kumimoji="0" lang="en-US" sz="1800" b="0" i="0" u="none" strike="noStrike" cap="none" normalizeH="0" baseline="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    Tax Revenues</a:t>
                      </a:r>
                      <a:endParaRPr kumimoji="0" lang="en-US" sz="1800" b="0" i="0" u="none" strike="noStrike" cap="none" normalizeH="0" baseline="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    Charges for Services</a:t>
                      </a:r>
                      <a:endParaRPr kumimoji="0" lang="en-US" sz="1800" b="0" i="0" u="none" strike="noStrike" cap="none" normalizeH="0" baseline="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rPr>
                        <a:t>Expenditures</a:t>
                      </a:r>
                      <a:endParaRPr kumimoji="0" lang="en-US" sz="1800" b="0" i="0" u="none" strike="noStrike" cap="none" normalizeH="0" baseline="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rPr>
                        <a:t>    </a:t>
                      </a:r>
                      <a:r>
                        <a:rPr kumimoji="0" lang="en-US" sz="1800" b="0" i="0" u="none" strike="noStrike" cap="none" normalizeH="0" baseline="0">
                          <a:ln>
                            <a:noFill/>
                          </a:ln>
                          <a:solidFill>
                            <a:schemeClr val="tx1"/>
                          </a:solidFill>
                          <a:effectLst/>
                          <a:latin typeface="Times New Roman" pitchFamily="18" charset="0"/>
                        </a:rPr>
                        <a:t>Current</a:t>
                      </a:r>
                      <a:endParaRPr kumimoji="0" lang="en-US" sz="1800" b="0" i="0" u="none" strike="noStrike" cap="none" normalizeH="0" baseline="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    Capital Outlay</a:t>
                      </a:r>
                      <a:endParaRPr kumimoji="0" lang="en-US" sz="1800" b="0" i="0" u="none" strike="noStrike" cap="none" normalizeH="0" baseline="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    Debt Service</a:t>
                      </a:r>
                      <a:endParaRPr kumimoji="0" lang="en-US" sz="1800" b="0" i="0" u="none" strike="noStrike" cap="none" normalizeH="0" baseline="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rPr>
                        <a:t>Other Financing Sources</a:t>
                      </a:r>
                      <a:endParaRPr kumimoji="0" lang="en-US" sz="1800" b="0" i="0" u="none" strike="noStrike" cap="none" normalizeH="0" baseline="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rPr>
                        <a:t>    </a:t>
                      </a:r>
                      <a:r>
                        <a:rPr kumimoji="0" lang="en-US" sz="1800" b="0" i="0" u="none" strike="noStrike" cap="none" normalizeH="0" baseline="0">
                          <a:ln>
                            <a:noFill/>
                          </a:ln>
                          <a:solidFill>
                            <a:schemeClr val="tx1"/>
                          </a:solidFill>
                          <a:effectLst/>
                          <a:latin typeface="Times New Roman" pitchFamily="18" charset="0"/>
                        </a:rPr>
                        <a:t>Transfers In</a:t>
                      </a:r>
                      <a:endParaRPr kumimoji="0" lang="en-US" sz="1800" b="0" i="0" u="none" strike="noStrike" cap="none" normalizeH="0" baseline="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a:ln>
                            <a:noFill/>
                          </a:ln>
                          <a:solidFill>
                            <a:schemeClr val="tx1"/>
                          </a:solidFill>
                          <a:effectLst/>
                          <a:latin typeface="Times New Roman" pitchFamily="18" charset="0"/>
                        </a:rPr>
                        <a:t>    Debt Proceeds</a:t>
                      </a:r>
                      <a:endParaRPr kumimoji="0" lang="en-US" sz="1800" b="0" i="0" u="none" strike="noStrike" cap="none" normalizeH="0" baseline="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rPr>
                        <a:t>Other Financing Uses</a:t>
                      </a:r>
                      <a:endParaRPr kumimoji="0" lang="en-US" sz="1800" b="0" i="0" u="none" strike="noStrike" cap="none" normalizeH="0" baseline="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rPr>
                        <a:t>    </a:t>
                      </a:r>
                      <a:r>
                        <a:rPr kumimoji="0" lang="en-US" sz="1800" b="0" i="0" u="none" strike="noStrike" cap="none" normalizeH="0" baseline="0">
                          <a:ln>
                            <a:noFill/>
                          </a:ln>
                          <a:solidFill>
                            <a:schemeClr val="tx1"/>
                          </a:solidFill>
                          <a:effectLst/>
                          <a:latin typeface="Times New Roman" pitchFamily="18" charset="0"/>
                        </a:rPr>
                        <a:t>Transfers Out</a:t>
                      </a:r>
                      <a:endParaRPr kumimoji="0" lang="en-US" sz="1800" b="0" i="0" u="none" strike="noStrike" cap="none" normalizeH="0" baseline="0">
                        <a:ln>
                          <a:noFill/>
                        </a:ln>
                        <a:solidFill>
                          <a:schemeClr val="tx1"/>
                        </a:solidFill>
                        <a:effectLst/>
                        <a:latin typeface="Calibri" pitchFamily="34" charset="0"/>
                      </a:endParaRPr>
                    </a:p>
                  </a:txBody>
                  <a:tcPr marL="62630" marR="62630" marT="0" marB="0"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D9D9D9"/>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2738039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608C17C5-BB3E-4E89-8180-BAC26A5D1538}"/>
              </a:ext>
            </a:extLst>
          </p:cNvPr>
          <p:cNvSpPr>
            <a:spLocks noGrp="1" noChangeArrowheads="1"/>
          </p:cNvSpPr>
          <p:nvPr>
            <p:ph type="title"/>
          </p:nvPr>
        </p:nvSpPr>
        <p:spPr/>
        <p:txBody>
          <a:bodyPr/>
          <a:lstStyle/>
          <a:p>
            <a:pPr eaLnBrk="1" hangingPunct="1"/>
            <a:r>
              <a:rPr lang="en-US" altLang="en-US" dirty="0"/>
              <a:t>Modified Accrual Accounting</a:t>
            </a:r>
            <a:br>
              <a:rPr lang="en-US" altLang="en-US" dirty="0"/>
            </a:br>
            <a:r>
              <a:rPr lang="en-US" altLang="en-US" dirty="0"/>
              <a:t>Activity Accounts - Revenues</a:t>
            </a:r>
          </a:p>
        </p:txBody>
      </p:sp>
      <p:sp>
        <p:nvSpPr>
          <p:cNvPr id="12291" name="Content Placeholder 2">
            <a:extLst>
              <a:ext uri="{FF2B5EF4-FFF2-40B4-BE49-F238E27FC236}">
                <a16:creationId xmlns:a16="http://schemas.microsoft.com/office/drawing/2014/main" id="{E34E0B31-21B6-4AD8-8E11-B794B70B66CE}"/>
              </a:ext>
            </a:extLst>
          </p:cNvPr>
          <p:cNvSpPr>
            <a:spLocks noGrp="1" noChangeArrowheads="1"/>
          </p:cNvSpPr>
          <p:nvPr>
            <p:ph idx="1"/>
          </p:nvPr>
        </p:nvSpPr>
        <p:spPr/>
        <p:txBody>
          <a:bodyPr>
            <a:normAutofit lnSpcReduction="10000"/>
          </a:bodyPr>
          <a:lstStyle/>
          <a:p>
            <a:pPr eaLnBrk="1" hangingPunct="1"/>
            <a:r>
              <a:rPr lang="en-US" altLang="en-US" sz="2500" dirty="0"/>
              <a:t>Revenues are recognized in the fiscal year they are measurable and available for expenditure</a:t>
            </a:r>
          </a:p>
          <a:p>
            <a:pPr lvl="1"/>
            <a:r>
              <a:rPr lang="en-US" altLang="en-US" sz="2200" dirty="0"/>
              <a:t>Measurable-when the govt can determine or reasonably estimate. Example tax rolls prepared or tax bills sent. </a:t>
            </a:r>
          </a:p>
          <a:p>
            <a:pPr lvl="1"/>
            <a:r>
              <a:rPr lang="en-US" altLang="en-US" sz="2200" dirty="0"/>
              <a:t>Available – govt will collect in current fiscal year or 60 days after. If collected after 60 days, it is a deferred inflow</a:t>
            </a:r>
          </a:p>
          <a:p>
            <a:pPr lvl="1"/>
            <a:r>
              <a:rPr lang="en-US" altLang="en-US" sz="2200" dirty="0"/>
              <a:t>Follow eligibility requirements</a:t>
            </a:r>
          </a:p>
          <a:p>
            <a:pPr lvl="2"/>
            <a:r>
              <a:rPr lang="en-US" altLang="en-US" sz="1900" dirty="0"/>
              <a:t>Defined entity (Public school as defined by state law)</a:t>
            </a:r>
          </a:p>
          <a:p>
            <a:pPr lvl="2"/>
            <a:r>
              <a:rPr lang="en-US" altLang="en-US" sz="1900" dirty="0"/>
              <a:t>Within the time requirement as imposed by law</a:t>
            </a:r>
          </a:p>
          <a:p>
            <a:pPr lvl="2"/>
            <a:r>
              <a:rPr lang="en-US" altLang="en-US" sz="1900" dirty="0"/>
              <a:t>If based on reimbursement, qualifying items must be purchased first</a:t>
            </a:r>
          </a:p>
          <a:p>
            <a:pPr lvl="2"/>
            <a:r>
              <a:rPr lang="en-US" altLang="en-US" sz="1900" dirty="0"/>
              <a:t>If contingency based, recognized when the contingency is met</a:t>
            </a:r>
          </a:p>
          <a:p>
            <a:pPr eaLnBrk="1" hangingPunct="1"/>
            <a:r>
              <a:rPr lang="en-US" altLang="en-US" dirty="0"/>
              <a:t>Considered to be non exchange transactions</a:t>
            </a:r>
          </a:p>
          <a:p>
            <a:pPr lvl="1"/>
            <a:r>
              <a:rPr lang="en-US" dirty="0"/>
              <a:t>Property Taxes, special assessments, and fines and forfeits are considered to be imposed, non-exchange transactions.</a:t>
            </a:r>
            <a:endParaRPr lang="en-US"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2262F659-205E-4D0E-A84C-FC940FED2FF5}"/>
              </a:ext>
            </a:extLst>
          </p:cNvPr>
          <p:cNvSpPr>
            <a:spLocks noGrp="1" noChangeArrowheads="1"/>
          </p:cNvSpPr>
          <p:nvPr>
            <p:ph type="title"/>
          </p:nvPr>
        </p:nvSpPr>
        <p:spPr/>
        <p:txBody>
          <a:bodyPr/>
          <a:lstStyle/>
          <a:p>
            <a:r>
              <a:rPr lang="en-US" altLang="en-US" sz="3600"/>
              <a:t>Types of Nonexchange Transactions</a:t>
            </a:r>
          </a:p>
        </p:txBody>
      </p:sp>
      <p:sp>
        <p:nvSpPr>
          <p:cNvPr id="111619" name="Rectangle 3">
            <a:extLst>
              <a:ext uri="{FF2B5EF4-FFF2-40B4-BE49-F238E27FC236}">
                <a16:creationId xmlns:a16="http://schemas.microsoft.com/office/drawing/2014/main" id="{ADC57434-A8DB-4B9E-AC91-EEE3AD63A3D8}"/>
              </a:ext>
            </a:extLst>
          </p:cNvPr>
          <p:cNvSpPr>
            <a:spLocks noGrp="1" noChangeArrowheads="1"/>
          </p:cNvSpPr>
          <p:nvPr>
            <p:ph idx="1"/>
          </p:nvPr>
        </p:nvSpPr>
        <p:spPr>
          <a:xfrm>
            <a:off x="457200" y="1600200"/>
            <a:ext cx="7229475" cy="4343400"/>
          </a:xfrm>
        </p:spPr>
        <p:txBody>
          <a:bodyPr/>
          <a:lstStyle/>
          <a:p>
            <a:pPr marL="609600" indent="-609600">
              <a:lnSpc>
                <a:spcPct val="90000"/>
              </a:lnSpc>
              <a:buFont typeface="Wingdings" panose="05000000000000000000" pitchFamily="2" charset="2"/>
              <a:buAutoNum type="arabicPeriod"/>
            </a:pPr>
            <a:endParaRPr lang="en-US" altLang="en-US" sz="2700" dirty="0"/>
          </a:p>
          <a:p>
            <a:pPr marL="609600" indent="-609600">
              <a:lnSpc>
                <a:spcPct val="90000"/>
              </a:lnSpc>
              <a:buFont typeface="Wingdings" panose="05000000000000000000" pitchFamily="2" charset="2"/>
              <a:buAutoNum type="arabicPeriod"/>
            </a:pPr>
            <a:r>
              <a:rPr lang="en-US" altLang="en-US" sz="2700" dirty="0"/>
              <a:t>Imposed nonexchange revenues</a:t>
            </a:r>
          </a:p>
          <a:p>
            <a:pPr marL="990600" lvl="1" indent="-533400">
              <a:lnSpc>
                <a:spcPct val="90000"/>
              </a:lnSpc>
              <a:buFont typeface="Wingdings" panose="05000000000000000000" pitchFamily="2" charset="2"/>
              <a:buNone/>
            </a:pPr>
            <a:r>
              <a:rPr lang="en-US" altLang="en-US" sz="2200" dirty="0"/>
              <a:t>	property tax, special assessments, fines/forfeits</a:t>
            </a:r>
          </a:p>
          <a:p>
            <a:pPr marL="609600" indent="-609600">
              <a:lnSpc>
                <a:spcPct val="90000"/>
              </a:lnSpc>
              <a:buFont typeface="Wingdings" panose="05000000000000000000" pitchFamily="2" charset="2"/>
              <a:buAutoNum type="arabicPeriod"/>
            </a:pPr>
            <a:r>
              <a:rPr lang="en-US" altLang="en-US" sz="2700" dirty="0"/>
              <a:t>Derived tax revenues</a:t>
            </a:r>
          </a:p>
          <a:p>
            <a:pPr marL="990600" lvl="1" indent="-533400">
              <a:lnSpc>
                <a:spcPct val="90000"/>
              </a:lnSpc>
              <a:buFont typeface="Wingdings" panose="05000000000000000000" pitchFamily="2" charset="2"/>
              <a:buNone/>
            </a:pPr>
            <a:r>
              <a:rPr lang="en-US" altLang="en-US" sz="2200" dirty="0"/>
              <a:t>	sales, income, motor fuel taxes</a:t>
            </a:r>
          </a:p>
          <a:p>
            <a:pPr marL="609600" indent="-609600">
              <a:lnSpc>
                <a:spcPct val="90000"/>
              </a:lnSpc>
              <a:buFont typeface="Wingdings" panose="05000000000000000000" pitchFamily="2" charset="2"/>
              <a:buAutoNum type="arabicPeriod"/>
            </a:pPr>
            <a:r>
              <a:rPr lang="en-US" altLang="en-US" sz="2700" dirty="0"/>
              <a:t>Government mandated transactions</a:t>
            </a:r>
          </a:p>
          <a:p>
            <a:pPr marL="990600" lvl="1" indent="-533400">
              <a:lnSpc>
                <a:spcPct val="90000"/>
              </a:lnSpc>
              <a:buFont typeface="Wingdings" panose="05000000000000000000" pitchFamily="2" charset="2"/>
              <a:buNone/>
            </a:pPr>
            <a:r>
              <a:rPr lang="en-US" altLang="en-US" sz="2200" dirty="0"/>
              <a:t>	federal government requires state, municipal, etc. expenditures</a:t>
            </a:r>
          </a:p>
          <a:p>
            <a:pPr marL="609600" indent="-609600">
              <a:lnSpc>
                <a:spcPct val="90000"/>
              </a:lnSpc>
              <a:buFont typeface="Wingdings" panose="05000000000000000000" pitchFamily="2" charset="2"/>
              <a:buAutoNum type="arabicPeriod"/>
            </a:pPr>
            <a:r>
              <a:rPr lang="en-US" altLang="en-US" sz="2700" dirty="0"/>
              <a:t>Voluntary nonexchange transactions</a:t>
            </a:r>
          </a:p>
          <a:p>
            <a:pPr marL="990600" lvl="1" indent="-533400">
              <a:lnSpc>
                <a:spcPct val="90000"/>
              </a:lnSpc>
              <a:buFont typeface="Wingdings" panose="05000000000000000000" pitchFamily="2" charset="2"/>
              <a:buNone/>
            </a:pPr>
            <a:r>
              <a:rPr lang="en-US" altLang="en-US" sz="2200" dirty="0"/>
              <a:t>	grants, donations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07508B41-599E-4574-96A4-A330330E4AC2}"/>
              </a:ext>
            </a:extLst>
          </p:cNvPr>
          <p:cNvSpPr>
            <a:spLocks noGrp="1" noChangeArrowheads="1"/>
          </p:cNvSpPr>
          <p:nvPr>
            <p:ph type="title"/>
          </p:nvPr>
        </p:nvSpPr>
        <p:spPr>
          <a:xfrm>
            <a:off x="457200" y="533400"/>
            <a:ext cx="8229600" cy="1143000"/>
          </a:xfrm>
        </p:spPr>
        <p:txBody>
          <a:bodyPr/>
          <a:lstStyle/>
          <a:p>
            <a:pPr eaLnBrk="1" hangingPunct="1"/>
            <a:r>
              <a:rPr lang="en-US" altLang="en-US" dirty="0"/>
              <a:t>Classification and Sources of Inflows</a:t>
            </a:r>
          </a:p>
        </p:txBody>
      </p:sp>
      <p:sp>
        <p:nvSpPr>
          <p:cNvPr id="82947" name="Rectangle 3">
            <a:extLst>
              <a:ext uri="{FF2B5EF4-FFF2-40B4-BE49-F238E27FC236}">
                <a16:creationId xmlns:a16="http://schemas.microsoft.com/office/drawing/2014/main" id="{53267DFD-023D-4292-9C6C-C30B2883A7B4}"/>
              </a:ext>
            </a:extLst>
          </p:cNvPr>
          <p:cNvSpPr>
            <a:spLocks noGrp="1" noChangeArrowheads="1"/>
          </p:cNvSpPr>
          <p:nvPr>
            <p:ph idx="1"/>
          </p:nvPr>
        </p:nvSpPr>
        <p:spPr>
          <a:xfrm>
            <a:off x="381000" y="1905000"/>
            <a:ext cx="8001000" cy="3886200"/>
          </a:xfrm>
        </p:spPr>
        <p:txBody>
          <a:bodyPr>
            <a:normAutofit/>
          </a:bodyPr>
          <a:lstStyle/>
          <a:p>
            <a:pPr eaLnBrk="1" hangingPunct="1">
              <a:lnSpc>
                <a:spcPct val="90000"/>
              </a:lnSpc>
            </a:pPr>
            <a:r>
              <a:rPr lang="en-US" altLang="en-US" sz="3000" dirty="0"/>
              <a:t>Classified by source</a:t>
            </a:r>
          </a:p>
          <a:p>
            <a:pPr lvl="1" eaLnBrk="1" hangingPunct="1">
              <a:lnSpc>
                <a:spcPct val="90000"/>
              </a:lnSpc>
            </a:pPr>
            <a:r>
              <a:rPr lang="en-US" altLang="en-US" sz="2200" dirty="0"/>
              <a:t>Where the money came from: taxes, licenses and permits, charges for service, etc</a:t>
            </a:r>
          </a:p>
          <a:p>
            <a:pPr lvl="1" eaLnBrk="1" hangingPunct="1">
              <a:lnSpc>
                <a:spcPct val="90000"/>
              </a:lnSpc>
            </a:pPr>
            <a:r>
              <a:rPr lang="en-US" altLang="en-US" sz="2200" dirty="0"/>
              <a:t>May be subdivided further by type of tax</a:t>
            </a:r>
            <a:endParaRPr lang="en-US" altLang="en-US" sz="2700" dirty="0"/>
          </a:p>
          <a:p>
            <a:r>
              <a:rPr lang="en-US" altLang="en-US" sz="2800" dirty="0"/>
              <a:t>Sources of Inflows</a:t>
            </a:r>
          </a:p>
          <a:p>
            <a:pPr lvl="1"/>
            <a:r>
              <a:rPr lang="en-US" altLang="en-US" sz="2300" b="1" dirty="0"/>
              <a:t>Revenues</a:t>
            </a:r>
            <a:r>
              <a:rPr lang="en-US" altLang="en-US" sz="2300" dirty="0"/>
              <a:t> are defined as inflows and include taxes, charges for services, and amounts provided by other entities such as the state or federal government. </a:t>
            </a:r>
          </a:p>
          <a:p>
            <a:pPr lvl="1"/>
            <a:r>
              <a:rPr lang="en-US" altLang="en-US" sz="2300" b="1" dirty="0"/>
              <a:t>Other Financing Sources</a:t>
            </a:r>
            <a:r>
              <a:rPr lang="en-US" altLang="en-US" sz="2300" dirty="0"/>
              <a:t> include transfers in from other funds and the proceeds of long-term borrowing.  </a:t>
            </a:r>
          </a:p>
          <a:p>
            <a:endParaRPr lang="en-US" altLang="en-US" sz="2800" dirty="0"/>
          </a:p>
          <a:p>
            <a:pPr eaLnBrk="1" hangingPunct="1">
              <a:lnSpc>
                <a:spcPct val="90000"/>
              </a:lnSpc>
            </a:pPr>
            <a:endParaRPr lang="en-US" altLang="en-US" sz="2700" dirty="0"/>
          </a:p>
          <a:p>
            <a:pPr lvl="1" eaLnBrk="1" hangingPunct="1">
              <a:lnSpc>
                <a:spcPct val="90000"/>
              </a:lnSpc>
            </a:pPr>
            <a:endParaRPr lang="en-US" altLang="en-US" sz="2200" b="1" dirty="0"/>
          </a:p>
          <a:p>
            <a:pPr marL="342900" lvl="1" indent="0" eaLnBrk="1" hangingPunct="1">
              <a:lnSpc>
                <a:spcPct val="90000"/>
              </a:lnSpc>
              <a:buNone/>
            </a:pPr>
            <a:endParaRPr lang="en-US" altLang="en-US" sz="2200"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608C17C5-BB3E-4E89-8180-BAC26A5D1538}"/>
              </a:ext>
            </a:extLst>
          </p:cNvPr>
          <p:cNvSpPr>
            <a:spLocks noGrp="1" noChangeArrowheads="1"/>
          </p:cNvSpPr>
          <p:nvPr>
            <p:ph type="title"/>
          </p:nvPr>
        </p:nvSpPr>
        <p:spPr/>
        <p:txBody>
          <a:bodyPr/>
          <a:lstStyle/>
          <a:p>
            <a:pPr eaLnBrk="1" hangingPunct="1"/>
            <a:r>
              <a:rPr lang="en-US" altLang="en-US" dirty="0"/>
              <a:t>Modified Accrual Accounting</a:t>
            </a:r>
            <a:br>
              <a:rPr lang="en-US" altLang="en-US" dirty="0"/>
            </a:br>
            <a:r>
              <a:rPr lang="en-US" altLang="en-US" dirty="0"/>
              <a:t>Activity Accounts - Expenditures</a:t>
            </a:r>
          </a:p>
        </p:txBody>
      </p:sp>
      <p:sp>
        <p:nvSpPr>
          <p:cNvPr id="12291" name="Content Placeholder 2">
            <a:extLst>
              <a:ext uri="{FF2B5EF4-FFF2-40B4-BE49-F238E27FC236}">
                <a16:creationId xmlns:a16="http://schemas.microsoft.com/office/drawing/2014/main" id="{E34E0B31-21B6-4AD8-8E11-B794B70B66CE}"/>
              </a:ext>
            </a:extLst>
          </p:cNvPr>
          <p:cNvSpPr>
            <a:spLocks noGrp="1" noChangeArrowheads="1"/>
          </p:cNvSpPr>
          <p:nvPr>
            <p:ph idx="1"/>
          </p:nvPr>
        </p:nvSpPr>
        <p:spPr/>
        <p:txBody>
          <a:bodyPr>
            <a:normAutofit/>
          </a:bodyPr>
          <a:lstStyle/>
          <a:p>
            <a:r>
              <a:rPr lang="en-US" sz="2400" dirty="0"/>
              <a:t>Expenditures are recorded when the related liability is incurred.  </a:t>
            </a:r>
          </a:p>
          <a:p>
            <a:r>
              <a:rPr lang="en-US" sz="2400" dirty="0"/>
              <a:t>Expenditures can be </a:t>
            </a:r>
          </a:p>
          <a:p>
            <a:pPr lvl="1"/>
            <a:r>
              <a:rPr lang="en-US" sz="2100" dirty="0"/>
              <a:t>Related to the current period</a:t>
            </a:r>
          </a:p>
          <a:p>
            <a:pPr lvl="1"/>
            <a:r>
              <a:rPr lang="en-US" sz="2100" dirty="0"/>
              <a:t>A capital outlay</a:t>
            </a:r>
          </a:p>
          <a:p>
            <a:pPr lvl="1"/>
            <a:r>
              <a:rPr lang="en-US" sz="2100" dirty="0"/>
              <a:t>Debt servicing of interest and/or principal.</a:t>
            </a:r>
          </a:p>
          <a:p>
            <a:pPr eaLnBrk="1" hangingPunct="1"/>
            <a:endParaRPr lang="en-US" altLang="en-US" dirty="0"/>
          </a:p>
        </p:txBody>
      </p:sp>
    </p:spTree>
    <p:extLst>
      <p:ext uri="{BB962C8B-B14F-4D97-AF65-F5344CB8AC3E}">
        <p14:creationId xmlns:p14="http://schemas.microsoft.com/office/powerpoint/2010/main" val="6192542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07508B41-599E-4574-96A4-A330330E4AC2}"/>
              </a:ext>
            </a:extLst>
          </p:cNvPr>
          <p:cNvSpPr>
            <a:spLocks noGrp="1" noChangeArrowheads="1"/>
          </p:cNvSpPr>
          <p:nvPr>
            <p:ph type="title"/>
          </p:nvPr>
        </p:nvSpPr>
        <p:spPr>
          <a:xfrm>
            <a:off x="457200" y="533400"/>
            <a:ext cx="8229600" cy="1143000"/>
          </a:xfrm>
        </p:spPr>
        <p:txBody>
          <a:bodyPr>
            <a:normAutofit fontScale="90000"/>
          </a:bodyPr>
          <a:lstStyle/>
          <a:p>
            <a:pPr eaLnBrk="1" hangingPunct="1"/>
            <a:r>
              <a:rPr lang="en-US" altLang="en-US" sz="4000" dirty="0"/>
              <a:t>Classification of Outflows - Informational</a:t>
            </a:r>
          </a:p>
        </p:txBody>
      </p:sp>
      <p:sp>
        <p:nvSpPr>
          <p:cNvPr id="82947" name="Rectangle 3">
            <a:extLst>
              <a:ext uri="{FF2B5EF4-FFF2-40B4-BE49-F238E27FC236}">
                <a16:creationId xmlns:a16="http://schemas.microsoft.com/office/drawing/2014/main" id="{53267DFD-023D-4292-9C6C-C30B2883A7B4}"/>
              </a:ext>
            </a:extLst>
          </p:cNvPr>
          <p:cNvSpPr>
            <a:spLocks noGrp="1" noChangeArrowheads="1"/>
          </p:cNvSpPr>
          <p:nvPr>
            <p:ph idx="1"/>
          </p:nvPr>
        </p:nvSpPr>
        <p:spPr>
          <a:xfrm>
            <a:off x="381000" y="1828800"/>
            <a:ext cx="8229600" cy="4267200"/>
          </a:xfrm>
        </p:spPr>
        <p:txBody>
          <a:bodyPr>
            <a:normAutofit/>
          </a:bodyPr>
          <a:lstStyle/>
          <a:p>
            <a:pPr eaLnBrk="1" hangingPunct="1">
              <a:lnSpc>
                <a:spcPct val="90000"/>
              </a:lnSpc>
            </a:pPr>
            <a:r>
              <a:rPr lang="en-US" altLang="en-US" sz="2400" dirty="0"/>
              <a:t>Expenditures and Encumbrances may be classified by</a:t>
            </a:r>
          </a:p>
          <a:p>
            <a:pPr lvl="1" eaLnBrk="1" hangingPunct="1">
              <a:lnSpc>
                <a:spcPct val="90000"/>
              </a:lnSpc>
            </a:pPr>
            <a:r>
              <a:rPr lang="en-US" altLang="en-US" sz="2400" b="1" dirty="0"/>
              <a:t>function, program, department, activity, character, or object</a:t>
            </a:r>
          </a:p>
          <a:p>
            <a:pPr eaLnBrk="1" hangingPunct="1"/>
            <a:r>
              <a:rPr lang="en-US" altLang="en-US" u="sng" dirty="0"/>
              <a:t>Character</a:t>
            </a:r>
            <a:r>
              <a:rPr lang="en-US" altLang="en-US" dirty="0"/>
              <a:t> groupings are always: CURRENT,  CAPITAL OUTLAY, and DEBT SERVICE</a:t>
            </a:r>
          </a:p>
          <a:p>
            <a:pPr eaLnBrk="1" hangingPunct="1"/>
            <a:r>
              <a:rPr lang="en-US" altLang="en-US" dirty="0"/>
              <a:t>Current character groupings are typically classified by function: </a:t>
            </a:r>
          </a:p>
          <a:p>
            <a:pPr lvl="1"/>
            <a:r>
              <a:rPr lang="en-US" altLang="en-US" sz="2100" dirty="0"/>
              <a:t>General government, public safety, streets and highways</a:t>
            </a:r>
            <a:endParaRPr lang="en-US" altLang="en-US" sz="2100" dirty="0">
              <a:solidFill>
                <a:schemeClr val="accent2"/>
              </a:solidFill>
            </a:endParaRPr>
          </a:p>
          <a:p>
            <a:pPr lvl="1" eaLnBrk="1" hangingPunct="1"/>
            <a:r>
              <a:rPr lang="en-US" altLang="en-US" sz="2100" dirty="0"/>
              <a:t>Public safety could be subdivided by department: Police and fire</a:t>
            </a:r>
          </a:p>
          <a:p>
            <a:pPr lvl="2" eaLnBrk="1" hangingPunct="1"/>
            <a:r>
              <a:rPr lang="en-US" altLang="en-US" sz="2100" dirty="0"/>
              <a:t>Police could be subdivided further by</a:t>
            </a:r>
            <a:r>
              <a:rPr lang="en-US" altLang="en-US" sz="2100" u="sng" dirty="0"/>
              <a:t> activity:</a:t>
            </a:r>
            <a:r>
              <a:rPr lang="en-US" altLang="en-US" sz="2100" dirty="0"/>
              <a:t> Traffic and drug enforcement</a:t>
            </a:r>
          </a:p>
          <a:p>
            <a:pPr lvl="3" eaLnBrk="1" hangingPunct="1"/>
            <a:r>
              <a:rPr lang="en-US" altLang="en-US" sz="2100" dirty="0"/>
              <a:t>Activities in the traffic area could be divided into </a:t>
            </a:r>
            <a:r>
              <a:rPr lang="en-US" altLang="en-US" sz="2100" u="sng" dirty="0"/>
              <a:t>objects of expenditure</a:t>
            </a:r>
            <a:r>
              <a:rPr lang="en-US" altLang="en-US" sz="2100" dirty="0"/>
              <a:t>: Policeman’s salary, gas for automobiles</a:t>
            </a:r>
          </a:p>
          <a:p>
            <a:pPr lvl="1" eaLnBrk="1" hangingPunct="1">
              <a:lnSpc>
                <a:spcPct val="90000"/>
              </a:lnSpc>
            </a:pPr>
            <a:endParaRPr lang="en-US" altLang="en-US" dirty="0"/>
          </a:p>
        </p:txBody>
      </p:sp>
    </p:spTree>
    <p:extLst>
      <p:ext uri="{BB962C8B-B14F-4D97-AF65-F5344CB8AC3E}">
        <p14:creationId xmlns:p14="http://schemas.microsoft.com/office/powerpoint/2010/main" val="2551271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a:extLst>
              <a:ext uri="{FF2B5EF4-FFF2-40B4-BE49-F238E27FC236}">
                <a16:creationId xmlns:a16="http://schemas.microsoft.com/office/drawing/2014/main" id="{FCCD95B7-4F91-4B59-9808-A92694A854CA}"/>
              </a:ext>
            </a:extLst>
          </p:cNvPr>
          <p:cNvSpPr>
            <a:spLocks noGrp="1" noChangeArrowheads="1"/>
          </p:cNvSpPr>
          <p:nvPr>
            <p:ph type="title"/>
          </p:nvPr>
        </p:nvSpPr>
        <p:spPr>
          <a:xfrm>
            <a:off x="533400" y="473075"/>
            <a:ext cx="8153400" cy="517525"/>
          </a:xfrm>
        </p:spPr>
        <p:txBody>
          <a:bodyPr>
            <a:normAutofit fontScale="90000"/>
          </a:bodyPr>
          <a:lstStyle/>
          <a:p>
            <a:pPr eaLnBrk="1" hangingPunct="1"/>
            <a:r>
              <a:rPr lang="en-US" altLang="en-US" sz="4000" dirty="0"/>
              <a:t>Activity Accounts – </a:t>
            </a:r>
            <a:r>
              <a:rPr lang="en-US" altLang="en-US" sz="3200" dirty="0"/>
              <a:t>Uses of funds</a:t>
            </a:r>
          </a:p>
        </p:txBody>
      </p:sp>
      <p:sp>
        <p:nvSpPr>
          <p:cNvPr id="80899" name="Content Placeholder 2">
            <a:extLst>
              <a:ext uri="{FF2B5EF4-FFF2-40B4-BE49-F238E27FC236}">
                <a16:creationId xmlns:a16="http://schemas.microsoft.com/office/drawing/2014/main" id="{77956395-F6B4-44A5-90F1-52C0B7AB7D91}"/>
              </a:ext>
            </a:extLst>
          </p:cNvPr>
          <p:cNvSpPr>
            <a:spLocks noGrp="1" noChangeArrowheads="1"/>
          </p:cNvSpPr>
          <p:nvPr>
            <p:ph idx="1"/>
          </p:nvPr>
        </p:nvSpPr>
        <p:spPr>
          <a:xfrm>
            <a:off x="609600" y="1143000"/>
            <a:ext cx="8153400" cy="4572000"/>
          </a:xfrm>
        </p:spPr>
        <p:txBody>
          <a:bodyPr/>
          <a:lstStyle/>
          <a:p>
            <a:pPr eaLnBrk="1" hangingPunct="1"/>
            <a:endParaRPr lang="en-US" altLang="en-US" sz="2800" dirty="0"/>
          </a:p>
          <a:p>
            <a:pPr eaLnBrk="1" hangingPunct="1"/>
            <a:r>
              <a:rPr lang="en-US" altLang="en-US" sz="2800" dirty="0"/>
              <a:t>Transfers out of a fund to other funds are classified as </a:t>
            </a:r>
            <a:r>
              <a:rPr lang="en-US" altLang="en-US" sz="2800" b="1" dirty="0"/>
              <a:t>Other Financing Uses</a:t>
            </a:r>
            <a:r>
              <a:rPr lang="en-US" altLang="en-US" sz="2800" dirty="0"/>
              <a:t>. </a:t>
            </a:r>
          </a:p>
          <a:p>
            <a:pPr lvl="1" eaLnBrk="1" hangingPunct="1"/>
            <a:r>
              <a:rPr lang="en-US" altLang="en-US" sz="2400" dirty="0"/>
              <a:t>Ex Transfer from Gen Fund to Debt Service Fund</a:t>
            </a:r>
          </a:p>
          <a:p>
            <a:pPr lvl="2" eaLnBrk="1" hangingPunct="1"/>
            <a:r>
              <a:rPr lang="en-US" altLang="en-US" sz="2200" dirty="0"/>
              <a:t>The General fund would recognize the transaction as tax revenue and a transfer out</a:t>
            </a:r>
          </a:p>
          <a:p>
            <a:pPr lvl="2" eaLnBrk="1" hangingPunct="1"/>
            <a:r>
              <a:rPr lang="en-US" altLang="en-US" sz="2200" dirty="0"/>
              <a:t>The debt service fund would recognize the expenditure and the transfer in</a:t>
            </a:r>
          </a:p>
          <a:p>
            <a:pPr lvl="2" eaLnBrk="1" hangingPunct="1"/>
            <a:r>
              <a:rPr lang="en-US" altLang="en-US" sz="2200" dirty="0"/>
              <a:t>Thus, the fund that levied the tax records the tax and the fund that expended the funds would record the expenditure</a:t>
            </a:r>
          </a:p>
          <a:p>
            <a:pPr eaLnBrk="1" hangingPunct="1"/>
            <a:endParaRPr lang="en-US" altLang="en-US" sz="2400" dirty="0"/>
          </a:p>
        </p:txBody>
      </p:sp>
    </p:spTree>
    <p:extLst>
      <p:ext uri="{BB962C8B-B14F-4D97-AF65-F5344CB8AC3E}">
        <p14:creationId xmlns:p14="http://schemas.microsoft.com/office/powerpoint/2010/main" val="2274743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16774B4-63A4-47C3-94A7-E1D8C7E4B2B2}"/>
              </a:ext>
            </a:extLst>
          </p:cNvPr>
          <p:cNvSpPr txBox="1">
            <a:spLocks/>
          </p:cNvSpPr>
          <p:nvPr/>
        </p:nvSpPr>
        <p:spPr>
          <a:xfrm>
            <a:off x="609600" y="1905000"/>
            <a:ext cx="7886700" cy="1325563"/>
          </a:xfrm>
          <a:prstGeom prst="rect">
            <a:avLst/>
          </a:prstGeom>
        </p:spPr>
        <p:txBody>
          <a:bodyPr vert="horz" lIns="91440" tIns="45720" rIns="91440" bIns="45720" rtlCol="0" anchor="ctr">
            <a:normAutofit fontScale="925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sz="6600" b="1" dirty="0"/>
              <a:t>Reporting Fund Balances</a:t>
            </a:r>
          </a:p>
        </p:txBody>
      </p:sp>
    </p:spTree>
    <p:extLst>
      <p:ext uri="{BB962C8B-B14F-4D97-AF65-F5344CB8AC3E}">
        <p14:creationId xmlns:p14="http://schemas.microsoft.com/office/powerpoint/2010/main" val="2177752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762C5799-C04A-4F9A-8411-BB947D0A7FB7}"/>
              </a:ext>
            </a:extLst>
          </p:cNvPr>
          <p:cNvSpPr>
            <a:spLocks noGrp="1" noChangeArrowheads="1"/>
          </p:cNvSpPr>
          <p:nvPr>
            <p:ph type="title"/>
          </p:nvPr>
        </p:nvSpPr>
        <p:spPr/>
        <p:txBody>
          <a:bodyPr/>
          <a:lstStyle/>
          <a:p>
            <a:pPr eaLnBrk="1" hangingPunct="1"/>
            <a:r>
              <a:rPr lang="en-US" altLang="en-US"/>
              <a:t>Chapter 3 – Learning objectives</a:t>
            </a:r>
          </a:p>
        </p:txBody>
      </p:sp>
      <p:sp>
        <p:nvSpPr>
          <p:cNvPr id="6147" name="Rectangle 3">
            <a:extLst>
              <a:ext uri="{FF2B5EF4-FFF2-40B4-BE49-F238E27FC236}">
                <a16:creationId xmlns:a16="http://schemas.microsoft.com/office/drawing/2014/main" id="{5E77D1D8-B388-474C-80D5-449642B77520}"/>
              </a:ext>
            </a:extLst>
          </p:cNvPr>
          <p:cNvSpPr>
            <a:spLocks noGrp="1" noChangeArrowheads="1"/>
          </p:cNvSpPr>
          <p:nvPr>
            <p:ph idx="1"/>
          </p:nvPr>
        </p:nvSpPr>
        <p:spPr>
          <a:xfrm>
            <a:off x="533400" y="1828800"/>
            <a:ext cx="8153400" cy="3228975"/>
          </a:xfrm>
        </p:spPr>
        <p:txBody>
          <a:bodyPr>
            <a:normAutofit lnSpcReduction="10000"/>
          </a:bodyPr>
          <a:lstStyle/>
          <a:p>
            <a:pPr eaLnBrk="1" hangingPunct="1"/>
            <a:r>
              <a:rPr lang="en-US" altLang="en-US" sz="2800"/>
              <a:t>Describe the basic accounts used by governmental funds</a:t>
            </a:r>
          </a:p>
          <a:p>
            <a:pPr eaLnBrk="1" hangingPunct="1"/>
            <a:r>
              <a:rPr lang="en-US" altLang="en-US" sz="2800"/>
              <a:t>Identify the recognition criteria for revenues and expenditures under modified accrual basis</a:t>
            </a:r>
          </a:p>
          <a:p>
            <a:pPr eaLnBrk="1" hangingPunct="1"/>
            <a:r>
              <a:rPr lang="en-US" altLang="en-US" sz="2800"/>
              <a:t>Apply fund balance classifications for governmental funds</a:t>
            </a:r>
          </a:p>
          <a:p>
            <a:pPr eaLnBrk="1" hangingPunct="1"/>
            <a:r>
              <a:rPr lang="en-US" altLang="en-US" sz="2800"/>
              <a:t>Prepare journal entries for the expenditures cycle using both budgetary and activity accounts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4F87F051-FEAE-4676-AB79-2C22AF6D5A88}"/>
              </a:ext>
            </a:extLst>
          </p:cNvPr>
          <p:cNvSpPr>
            <a:spLocks noGrp="1" noChangeArrowheads="1"/>
          </p:cNvSpPr>
          <p:nvPr>
            <p:ph type="title"/>
          </p:nvPr>
        </p:nvSpPr>
        <p:spPr/>
        <p:txBody>
          <a:bodyPr>
            <a:normAutofit/>
          </a:bodyPr>
          <a:lstStyle/>
          <a:p>
            <a:pPr algn="ctr" eaLnBrk="1" hangingPunct="1"/>
            <a:r>
              <a:rPr lang="en-US" altLang="en-US" sz="6000" b="1" dirty="0"/>
              <a:t>Fund Balance</a:t>
            </a:r>
          </a:p>
        </p:txBody>
      </p:sp>
      <p:sp>
        <p:nvSpPr>
          <p:cNvPr id="3" name="Content Placeholder 2">
            <a:extLst>
              <a:ext uri="{FF2B5EF4-FFF2-40B4-BE49-F238E27FC236}">
                <a16:creationId xmlns:a16="http://schemas.microsoft.com/office/drawing/2014/main" id="{48A04118-F3D0-4CBC-A715-F8DC93417367}"/>
              </a:ext>
            </a:extLst>
          </p:cNvPr>
          <p:cNvSpPr>
            <a:spLocks noGrp="1"/>
          </p:cNvSpPr>
          <p:nvPr>
            <p:ph idx="1"/>
          </p:nvPr>
        </p:nvSpPr>
        <p:spPr/>
        <p:txBody>
          <a:bodyPr>
            <a:normAutofit/>
          </a:bodyPr>
          <a:lstStyle/>
          <a:p>
            <a:pPr eaLnBrk="1" hangingPunct="1">
              <a:defRPr/>
            </a:pPr>
            <a:r>
              <a:rPr lang="en-US" sz="3200" dirty="0"/>
              <a:t>The account category, </a:t>
            </a:r>
            <a:r>
              <a:rPr lang="en-US" sz="3200" b="1" dirty="0"/>
              <a:t>Fund Balance</a:t>
            </a:r>
            <a:r>
              <a:rPr lang="en-US" sz="3200" dirty="0"/>
              <a:t>, is unique to governmental funds. </a:t>
            </a:r>
          </a:p>
          <a:p>
            <a:pPr lvl="1" eaLnBrk="1" hangingPunct="1">
              <a:defRPr/>
            </a:pPr>
            <a:r>
              <a:rPr lang="en-US" sz="2800" dirty="0">
                <a:ea typeface="+mn-ea"/>
                <a:cs typeface="+mn-cs"/>
              </a:rPr>
              <a:t>Fund Balance serves a purpose similar to retained earnings, in that activity accounts (Revenue and Expenditures) are closed to this </a:t>
            </a:r>
            <a:r>
              <a:rPr lang="en-US" sz="2800" dirty="0"/>
              <a:t>fund balance</a:t>
            </a:r>
            <a:r>
              <a:rPr lang="en-US" sz="2800" dirty="0">
                <a:ea typeface="+mn-ea"/>
                <a:cs typeface="+mn-cs"/>
              </a:rPr>
              <a:t> at the end of each accounting period.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6A8E9A1B-98B2-47C3-9EE2-2BD12022FC9C}"/>
              </a:ext>
            </a:extLst>
          </p:cNvPr>
          <p:cNvSpPr>
            <a:spLocks noGrp="1" noChangeArrowheads="1"/>
          </p:cNvSpPr>
          <p:nvPr>
            <p:ph type="title"/>
          </p:nvPr>
        </p:nvSpPr>
        <p:spPr/>
        <p:txBody>
          <a:bodyPr/>
          <a:lstStyle/>
          <a:p>
            <a:pPr eaLnBrk="1" hangingPunct="1"/>
            <a:r>
              <a:rPr lang="en-US" altLang="en-US"/>
              <a:t>Fund Balance - interpretation</a:t>
            </a:r>
          </a:p>
        </p:txBody>
      </p:sp>
      <p:sp>
        <p:nvSpPr>
          <p:cNvPr id="20483" name="Content Placeholder 2">
            <a:extLst>
              <a:ext uri="{FF2B5EF4-FFF2-40B4-BE49-F238E27FC236}">
                <a16:creationId xmlns:a16="http://schemas.microsoft.com/office/drawing/2014/main" id="{4FCEB498-FD55-4152-8B29-0804DC71B9B5}"/>
              </a:ext>
            </a:extLst>
          </p:cNvPr>
          <p:cNvSpPr>
            <a:spLocks noGrp="1" noChangeArrowheads="1"/>
          </p:cNvSpPr>
          <p:nvPr>
            <p:ph idx="1"/>
          </p:nvPr>
        </p:nvSpPr>
        <p:spPr/>
        <p:txBody>
          <a:bodyPr/>
          <a:lstStyle/>
          <a:p>
            <a:pPr eaLnBrk="1" hangingPunct="1"/>
            <a:r>
              <a:rPr lang="en-US" altLang="en-US" sz="2400" dirty="0"/>
              <a:t>Since only current financial resources and claims against those resources are recognized in these funds, the difference between assets and liabilities (fund balance) represents the net resources of the fund that are currently available for future spending.  </a:t>
            </a:r>
          </a:p>
          <a:p>
            <a:pPr eaLnBrk="1" hangingPunct="1"/>
            <a:r>
              <a:rPr lang="en-US" altLang="en-US" sz="2400" dirty="0"/>
              <a:t>However, even current financial resources vary in the extent to which government managers have discretion over their future use and this is reflected by assigning fund balance to five categories (</a:t>
            </a:r>
            <a:r>
              <a:rPr lang="en-US" altLang="en-US" sz="2400" dirty="0" err="1"/>
              <a:t>nonspendable</a:t>
            </a:r>
            <a:r>
              <a:rPr lang="en-US" altLang="en-US" sz="2400" dirty="0"/>
              <a:t>, restricted, committed, assigned and unassigned).</a:t>
            </a:r>
          </a:p>
          <a:p>
            <a:pPr eaLnBrk="1" hangingPunct="1"/>
            <a:endParaRPr lang="en-US"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2">
            <a:extLst>
              <a:ext uri="{FF2B5EF4-FFF2-40B4-BE49-F238E27FC236}">
                <a16:creationId xmlns:a16="http://schemas.microsoft.com/office/drawing/2014/main" id="{36750CE1-40E8-4AA8-9985-20B6873279FA}"/>
              </a:ext>
            </a:extLst>
          </p:cNvPr>
          <p:cNvSpPr>
            <a:spLocks noGrp="1" noChangeArrowheads="1"/>
          </p:cNvSpPr>
          <p:nvPr>
            <p:ph type="title"/>
          </p:nvPr>
        </p:nvSpPr>
        <p:spPr/>
        <p:txBody>
          <a:bodyPr/>
          <a:lstStyle/>
          <a:p>
            <a:pPr eaLnBrk="1" hangingPunct="1"/>
            <a:r>
              <a:rPr lang="en-US" altLang="en-US"/>
              <a:t>Reporting of Fund Balances</a:t>
            </a:r>
          </a:p>
        </p:txBody>
      </p:sp>
      <p:sp>
        <p:nvSpPr>
          <p:cNvPr id="10242" name="Content Placeholder 1">
            <a:extLst>
              <a:ext uri="{FF2B5EF4-FFF2-40B4-BE49-F238E27FC236}">
                <a16:creationId xmlns:a16="http://schemas.microsoft.com/office/drawing/2014/main" id="{2EFB6843-D219-4D03-85A3-F63ED9F56D63}"/>
              </a:ext>
            </a:extLst>
          </p:cNvPr>
          <p:cNvSpPr>
            <a:spLocks noGrp="1" noChangeArrowheads="1"/>
          </p:cNvSpPr>
          <p:nvPr>
            <p:ph idx="1"/>
          </p:nvPr>
        </p:nvSpPr>
        <p:spPr/>
        <p:txBody>
          <a:bodyPr/>
          <a:lstStyle/>
          <a:p>
            <a:pPr eaLnBrk="1" hangingPunct="1"/>
            <a:r>
              <a:rPr lang="en-US" altLang="en-US"/>
              <a:t>The objective of fund balance classification is to provide information regarding the availability of the net resources in the fund</a:t>
            </a:r>
          </a:p>
          <a:p>
            <a:pPr lvl="1" eaLnBrk="1" hangingPunct="1">
              <a:buFont typeface="Wingdings" panose="05000000000000000000" pitchFamily="2" charset="2"/>
              <a:buChar char="Ø"/>
            </a:pPr>
            <a:r>
              <a:rPr lang="en-US" altLang="en-US"/>
              <a:t>Users such as bond investors and banks want to know whether the use of amounts reported in governmental funds is </a:t>
            </a:r>
            <a:r>
              <a:rPr lang="en-US" altLang="en-US" u="sng"/>
              <a:t>constrained</a:t>
            </a:r>
            <a:r>
              <a:rPr lang="en-US" altLang="en-US"/>
              <a:t> and how binding those constraints are.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10242">
                                            <p:txEl>
                                              <p:pRg st="0" end="0"/>
                                            </p:txEl>
                                          </p:spTgt>
                                        </p:tgtEl>
                                        <p:attrNameLst>
                                          <p:attrName>style.visibility</p:attrName>
                                        </p:attrNameLst>
                                      </p:cBhvr>
                                      <p:to>
                                        <p:strVal val="visible"/>
                                      </p:to>
                                    </p:set>
                                    <p:animEffect transition="in" filter="wipe(left)">
                                      <p:cBhvr>
                                        <p:cTn id="7" dur="500"/>
                                        <p:tgtEl>
                                          <p:spTgt spid="10242">
                                            <p:txEl>
                                              <p:pRg st="0" end="0"/>
                                            </p:txEl>
                                          </p:spTgt>
                                        </p:tgtEl>
                                      </p:cBhvr>
                                    </p:animEffect>
                                  </p:childTnLst>
                                </p:cTn>
                              </p:par>
                            </p:childTnLst>
                          </p:cTn>
                        </p:par>
                        <p:par>
                          <p:cTn id="8" fill="hold" nodeType="afterGroup">
                            <p:stCondLst>
                              <p:cond delay="500"/>
                            </p:stCondLst>
                            <p:childTnLst>
                              <p:par>
                                <p:cTn id="9" presetID="22" presetClass="entr" presetSubtype="8" fill="hold" nodeType="afterEffect">
                                  <p:stCondLst>
                                    <p:cond delay="0"/>
                                  </p:stCondLst>
                                  <p:childTnLst>
                                    <p:set>
                                      <p:cBhvr>
                                        <p:cTn id="10" dur="1" fill="hold">
                                          <p:stCondLst>
                                            <p:cond delay="0"/>
                                          </p:stCondLst>
                                        </p:cTn>
                                        <p:tgtEl>
                                          <p:spTgt spid="10242">
                                            <p:txEl>
                                              <p:pRg st="1" end="1"/>
                                            </p:txEl>
                                          </p:spTgt>
                                        </p:tgtEl>
                                        <p:attrNameLst>
                                          <p:attrName>style.visibility</p:attrName>
                                        </p:attrNameLst>
                                      </p:cBhvr>
                                      <p:to>
                                        <p:strVal val="visible"/>
                                      </p:to>
                                    </p:set>
                                    <p:animEffect transition="in" filter="wipe(left)">
                                      <p:cBhvr>
                                        <p:cTn id="11" dur="500"/>
                                        <p:tgtEl>
                                          <p:spTgt spid="1024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A61151BA-43A6-4923-8E3B-5956F439B2B2}"/>
              </a:ext>
            </a:extLst>
          </p:cNvPr>
          <p:cNvSpPr>
            <a:spLocks noGrp="1" noChangeArrowheads="1"/>
          </p:cNvSpPr>
          <p:nvPr>
            <p:ph type="title"/>
          </p:nvPr>
        </p:nvSpPr>
        <p:spPr/>
        <p:txBody>
          <a:bodyPr/>
          <a:lstStyle/>
          <a:p>
            <a:r>
              <a:rPr lang="en-US" altLang="en-US"/>
              <a:t>Fund Balances</a:t>
            </a:r>
          </a:p>
        </p:txBody>
      </p:sp>
      <p:sp>
        <p:nvSpPr>
          <p:cNvPr id="24579" name="Content Placeholder 2">
            <a:extLst>
              <a:ext uri="{FF2B5EF4-FFF2-40B4-BE49-F238E27FC236}">
                <a16:creationId xmlns:a16="http://schemas.microsoft.com/office/drawing/2014/main" id="{D7FFBE5F-A3D9-4DFC-9A9C-61D92C3A9216}"/>
              </a:ext>
            </a:extLst>
          </p:cNvPr>
          <p:cNvSpPr>
            <a:spLocks noGrp="1" noChangeArrowheads="1"/>
          </p:cNvSpPr>
          <p:nvPr>
            <p:ph idx="1"/>
          </p:nvPr>
        </p:nvSpPr>
        <p:spPr/>
        <p:txBody>
          <a:bodyPr/>
          <a:lstStyle/>
          <a:p>
            <a:r>
              <a:rPr lang="en-US" altLang="en-US"/>
              <a:t>Either</a:t>
            </a:r>
          </a:p>
          <a:p>
            <a:pPr lvl="1"/>
            <a:r>
              <a:rPr lang="en-US" altLang="en-US"/>
              <a:t>Non spendable or</a:t>
            </a:r>
          </a:p>
          <a:p>
            <a:pPr lvl="1"/>
            <a:r>
              <a:rPr lang="en-US" altLang="en-US"/>
              <a:t>Spendable</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5E7D7035-FD7F-4B19-A08B-BFA8233FF805}"/>
              </a:ext>
            </a:extLst>
          </p:cNvPr>
          <p:cNvSpPr>
            <a:spLocks noGrp="1" noChangeArrowheads="1"/>
          </p:cNvSpPr>
          <p:nvPr>
            <p:ph type="title"/>
          </p:nvPr>
        </p:nvSpPr>
        <p:spPr>
          <a:xfrm>
            <a:off x="533400" y="473075"/>
            <a:ext cx="8153400" cy="669925"/>
          </a:xfrm>
        </p:spPr>
        <p:txBody>
          <a:bodyPr/>
          <a:lstStyle/>
          <a:p>
            <a:r>
              <a:rPr lang="en-US" altLang="en-US"/>
              <a:t>Fund Balances</a:t>
            </a:r>
          </a:p>
        </p:txBody>
      </p:sp>
      <p:sp>
        <p:nvSpPr>
          <p:cNvPr id="25603" name="Content Placeholder 2">
            <a:extLst>
              <a:ext uri="{FF2B5EF4-FFF2-40B4-BE49-F238E27FC236}">
                <a16:creationId xmlns:a16="http://schemas.microsoft.com/office/drawing/2014/main" id="{C537C022-270B-4BC0-9812-B7F466FF5F30}"/>
              </a:ext>
            </a:extLst>
          </p:cNvPr>
          <p:cNvSpPr>
            <a:spLocks noGrp="1" noChangeArrowheads="1"/>
          </p:cNvSpPr>
          <p:nvPr>
            <p:ph idx="1"/>
          </p:nvPr>
        </p:nvSpPr>
        <p:spPr>
          <a:xfrm>
            <a:off x="533400" y="1143000"/>
            <a:ext cx="8153400" cy="4724400"/>
          </a:xfrm>
        </p:spPr>
        <p:txBody>
          <a:bodyPr/>
          <a:lstStyle/>
          <a:p>
            <a:r>
              <a:rPr lang="en-US" altLang="en-US" dirty="0"/>
              <a:t>Non spendable</a:t>
            </a:r>
          </a:p>
          <a:p>
            <a:pPr lvl="1"/>
            <a:r>
              <a:rPr lang="en-US" altLang="en-US" sz="2000" dirty="0"/>
              <a:t>The first step is to identify those fund resources that are </a:t>
            </a:r>
            <a:r>
              <a:rPr lang="en-US" altLang="en-US" sz="2000" b="1" dirty="0"/>
              <a:t>non-spendable.</a:t>
            </a:r>
            <a:r>
              <a:rPr lang="en-US" altLang="en-US" sz="2000" dirty="0"/>
              <a:t> </a:t>
            </a:r>
          </a:p>
          <a:p>
            <a:pPr lvl="1"/>
            <a:r>
              <a:rPr lang="en-US" altLang="en-US" sz="2000" dirty="0"/>
              <a:t>Inventories and prepaid items typically appear in governmental funds because they are current assets. However, these resources are non-spendable because they are used in operations rather than converted into cash. </a:t>
            </a:r>
          </a:p>
          <a:p>
            <a:pPr lvl="1"/>
            <a:r>
              <a:rPr lang="en-US" altLang="en-US" sz="2000" dirty="0"/>
              <a:t>The principal (corpus) of a permanent fund that may not be spent, but is required by its donor to be maintained, would also be classified as non-spendable. </a:t>
            </a:r>
          </a:p>
          <a:p>
            <a:pPr lvl="2"/>
            <a:r>
              <a:rPr lang="en-US" altLang="en-US" sz="1800" dirty="0"/>
              <a:t>One exception—Permanent funds are classified as non-spendable in the government fund balances but as restricted in the government-wide statements. </a:t>
            </a:r>
            <a:endParaRPr lang="en-US" altLang="en-US" sz="1400" dirty="0"/>
          </a:p>
          <a:p>
            <a:pPr lvl="1"/>
            <a:endParaRPr lang="en-US" altLang="en-US" sz="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B510CCE5-FE88-4114-A043-FB4CCB12C085}"/>
              </a:ext>
            </a:extLst>
          </p:cNvPr>
          <p:cNvSpPr>
            <a:spLocks noGrp="1" noChangeArrowheads="1"/>
          </p:cNvSpPr>
          <p:nvPr>
            <p:ph type="title"/>
          </p:nvPr>
        </p:nvSpPr>
        <p:spPr/>
        <p:txBody>
          <a:bodyPr/>
          <a:lstStyle/>
          <a:p>
            <a:r>
              <a:rPr lang="en-US" altLang="en-US"/>
              <a:t>Fund Balances</a:t>
            </a:r>
          </a:p>
        </p:txBody>
      </p:sp>
      <p:sp>
        <p:nvSpPr>
          <p:cNvPr id="26627" name="Content Placeholder 2">
            <a:extLst>
              <a:ext uri="{FF2B5EF4-FFF2-40B4-BE49-F238E27FC236}">
                <a16:creationId xmlns:a16="http://schemas.microsoft.com/office/drawing/2014/main" id="{002B6E4A-F8C5-4820-BEC0-C3493F7DE6E6}"/>
              </a:ext>
            </a:extLst>
          </p:cNvPr>
          <p:cNvSpPr>
            <a:spLocks noGrp="1" noChangeArrowheads="1"/>
          </p:cNvSpPr>
          <p:nvPr>
            <p:ph idx="1"/>
          </p:nvPr>
        </p:nvSpPr>
        <p:spPr/>
        <p:txBody>
          <a:bodyPr/>
          <a:lstStyle/>
          <a:p>
            <a:r>
              <a:rPr lang="en-US" altLang="en-US"/>
              <a:t>Spendable</a:t>
            </a:r>
          </a:p>
          <a:p>
            <a:pPr lvl="1"/>
            <a:r>
              <a:rPr lang="en-US" altLang="en-US" sz="2400"/>
              <a:t>The remaining resources include cash and items expected to be converted into cash in the next period. </a:t>
            </a:r>
          </a:p>
          <a:p>
            <a:pPr lvl="1"/>
            <a:r>
              <a:rPr lang="en-US" altLang="en-US" sz="2400"/>
              <a:t>These “spendable” resources are further classified according to the nature of any constraints imposed on their use, using a hierarchy of constraints. The hierarchy ranges from “restricted” for the most constrained to “unassigned” for the least.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50018742-729D-49CA-87F9-8DCC5EE2F92C}"/>
              </a:ext>
            </a:extLst>
          </p:cNvPr>
          <p:cNvSpPr>
            <a:spLocks noGrp="1" noChangeArrowheads="1"/>
          </p:cNvSpPr>
          <p:nvPr>
            <p:ph type="title"/>
          </p:nvPr>
        </p:nvSpPr>
        <p:spPr/>
        <p:txBody>
          <a:bodyPr/>
          <a:lstStyle/>
          <a:p>
            <a:r>
              <a:rPr lang="en-US" altLang="en-US"/>
              <a:t>Spendable Fund Balances</a:t>
            </a:r>
          </a:p>
        </p:txBody>
      </p:sp>
      <p:sp>
        <p:nvSpPr>
          <p:cNvPr id="27651" name="Content Placeholder 2">
            <a:extLst>
              <a:ext uri="{FF2B5EF4-FFF2-40B4-BE49-F238E27FC236}">
                <a16:creationId xmlns:a16="http://schemas.microsoft.com/office/drawing/2014/main" id="{14A12927-4B15-4A67-AACF-541B4FC7155E}"/>
              </a:ext>
            </a:extLst>
          </p:cNvPr>
          <p:cNvSpPr>
            <a:spLocks noGrp="1" noChangeArrowheads="1"/>
          </p:cNvSpPr>
          <p:nvPr>
            <p:ph idx="1"/>
          </p:nvPr>
        </p:nvSpPr>
        <p:spPr/>
        <p:txBody>
          <a:bodyPr/>
          <a:lstStyle/>
          <a:p>
            <a:r>
              <a:rPr lang="en-US" altLang="en-US" sz="2400" dirty="0"/>
              <a:t>Restricted</a:t>
            </a:r>
          </a:p>
          <a:p>
            <a:pPr lvl="1"/>
            <a:r>
              <a:rPr lang="en-US" altLang="en-US" sz="1800" dirty="0"/>
              <a:t>resources of a governmental fund that are subject to constraints imposed by </a:t>
            </a:r>
            <a:r>
              <a:rPr lang="en-US" altLang="en-US" sz="1800" b="1" dirty="0"/>
              <a:t>external parties or law. </a:t>
            </a:r>
          </a:p>
          <a:p>
            <a:pPr lvl="1"/>
            <a:r>
              <a:rPr lang="en-US" altLang="en-US" sz="1800" dirty="0"/>
              <a:t>Restrictions arising from external parties include debt covenants (such as a requirement for a sinking fund) or constraints imposed by legislation or federal and state agencies on the use of intergovernmental revenues. </a:t>
            </a:r>
          </a:p>
          <a:p>
            <a:pPr lvl="1"/>
            <a:r>
              <a:rPr lang="en-US" altLang="en-US" sz="1800" dirty="0"/>
              <a:t>Restrictions can also result from legally enforceable requirements that resources be used only for specific purposes. For example, a voter approved referendum restricting the use of tax proceeds to a particular project. The unexpended resources derived from this tax would be displayed as restricted fund balance.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E5E4D3B1-7203-4F73-940F-1E4B34D1EB0D}"/>
              </a:ext>
            </a:extLst>
          </p:cNvPr>
          <p:cNvSpPr>
            <a:spLocks noGrp="1" noChangeArrowheads="1"/>
          </p:cNvSpPr>
          <p:nvPr>
            <p:ph type="title"/>
          </p:nvPr>
        </p:nvSpPr>
        <p:spPr/>
        <p:txBody>
          <a:bodyPr/>
          <a:lstStyle/>
          <a:p>
            <a:r>
              <a:rPr lang="en-US" altLang="en-US"/>
              <a:t>Spendable Fund Balances</a:t>
            </a:r>
          </a:p>
        </p:txBody>
      </p:sp>
      <p:sp>
        <p:nvSpPr>
          <p:cNvPr id="28675" name="Content Placeholder 2">
            <a:extLst>
              <a:ext uri="{FF2B5EF4-FFF2-40B4-BE49-F238E27FC236}">
                <a16:creationId xmlns:a16="http://schemas.microsoft.com/office/drawing/2014/main" id="{4238DF1C-A2BB-412F-8842-2864F238C581}"/>
              </a:ext>
            </a:extLst>
          </p:cNvPr>
          <p:cNvSpPr>
            <a:spLocks noGrp="1" noChangeArrowheads="1"/>
          </p:cNvSpPr>
          <p:nvPr>
            <p:ph idx="1"/>
          </p:nvPr>
        </p:nvSpPr>
        <p:spPr>
          <a:xfrm>
            <a:off x="533400" y="1828800"/>
            <a:ext cx="8153400" cy="4191000"/>
          </a:xfrm>
        </p:spPr>
        <p:txBody>
          <a:bodyPr/>
          <a:lstStyle/>
          <a:p>
            <a:r>
              <a:rPr lang="en-US" altLang="en-US" sz="2000" dirty="0"/>
              <a:t>Committed</a:t>
            </a:r>
          </a:p>
          <a:p>
            <a:pPr lvl="1"/>
            <a:r>
              <a:rPr lang="en-US" altLang="en-US" sz="1800" dirty="0">
                <a:solidFill>
                  <a:srgbClr val="000000"/>
                </a:solidFill>
                <a:latin typeface="Calibri" panose="020F0502020204030204" pitchFamily="34" charset="0"/>
              </a:rPr>
              <a:t>Represent resources of a governmental fund that the governing body has specified for a particular use.  </a:t>
            </a:r>
            <a:r>
              <a:rPr lang="en-US" altLang="en-US" sz="1800" b="1" dirty="0">
                <a:solidFill>
                  <a:srgbClr val="000000"/>
                </a:solidFill>
                <a:latin typeface="Calibri" panose="020F0502020204030204" pitchFamily="34" charset="0"/>
              </a:rPr>
              <a:t>(internal restriction)</a:t>
            </a:r>
          </a:p>
          <a:p>
            <a:pPr lvl="1"/>
            <a:r>
              <a:rPr lang="en-US" altLang="en-US" sz="1800" dirty="0">
                <a:solidFill>
                  <a:srgbClr val="000000"/>
                </a:solidFill>
                <a:latin typeface="Calibri" panose="020F0502020204030204" pitchFamily="34" charset="0"/>
              </a:rPr>
              <a:t>To be classified as committed, the resources should have been designated through ordinance or resolution by the government’s </a:t>
            </a:r>
            <a:r>
              <a:rPr lang="en-US" altLang="en-US" sz="1800" b="1" dirty="0">
                <a:solidFill>
                  <a:srgbClr val="000000"/>
                </a:solidFill>
                <a:latin typeface="Calibri" panose="020F0502020204030204" pitchFamily="34" charset="0"/>
              </a:rPr>
              <a:t>highest level of authority.</a:t>
            </a:r>
          </a:p>
          <a:p>
            <a:pPr lvl="1"/>
            <a:r>
              <a:rPr lang="en-US" altLang="en-US" sz="1800" dirty="0">
                <a:solidFill>
                  <a:srgbClr val="000000"/>
                </a:solidFill>
                <a:latin typeface="Calibri" panose="020F0502020204030204" pitchFamily="34" charset="0"/>
              </a:rPr>
              <a:t>Committed resources differ from restricted in that the constraint is imposed by a government upon itself. </a:t>
            </a:r>
          </a:p>
          <a:p>
            <a:pPr lvl="1"/>
            <a:r>
              <a:rPr lang="en-US" altLang="en-US" dirty="0">
                <a:solidFill>
                  <a:srgbClr val="000000"/>
                </a:solidFill>
                <a:latin typeface="Calibri" panose="020F0502020204030204" pitchFamily="34" charset="0"/>
              </a:rPr>
              <a:t>A</a:t>
            </a:r>
            <a:r>
              <a:rPr lang="en-US" altLang="en-US" sz="1800" dirty="0">
                <a:solidFill>
                  <a:srgbClr val="000000"/>
                </a:solidFill>
                <a:latin typeface="Calibri" panose="020F0502020204030204" pitchFamily="34" charset="0"/>
              </a:rPr>
              <a:t>mounts representing contractual obligations of a government should also be classified as committed fund balance, provided that existing resources in the fund have been specifically committed for use in satisfying the contractual obligation. </a:t>
            </a:r>
          </a:p>
          <a:p>
            <a:pPr lvl="2"/>
            <a:r>
              <a:rPr lang="en-US" altLang="en-US" sz="1600" dirty="0">
                <a:solidFill>
                  <a:srgbClr val="000000"/>
                </a:solidFill>
                <a:latin typeface="Calibri" panose="020F0502020204030204" pitchFamily="34" charset="0"/>
              </a:rPr>
              <a:t>For example, board approval of large contracts would typically represent commitment of the funds.</a:t>
            </a:r>
            <a:endParaRPr lang="en-US" altLang="en-US" sz="3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029F3364-3FCB-4661-B0F3-15E74827BB26}"/>
              </a:ext>
            </a:extLst>
          </p:cNvPr>
          <p:cNvSpPr>
            <a:spLocks noGrp="1" noChangeArrowheads="1"/>
          </p:cNvSpPr>
          <p:nvPr>
            <p:ph type="title"/>
          </p:nvPr>
        </p:nvSpPr>
        <p:spPr/>
        <p:txBody>
          <a:bodyPr/>
          <a:lstStyle/>
          <a:p>
            <a:r>
              <a:rPr lang="en-US" altLang="en-US"/>
              <a:t>Spendable Fund Balances</a:t>
            </a:r>
          </a:p>
        </p:txBody>
      </p:sp>
      <p:sp>
        <p:nvSpPr>
          <p:cNvPr id="29699" name="Content Placeholder 2">
            <a:extLst>
              <a:ext uri="{FF2B5EF4-FFF2-40B4-BE49-F238E27FC236}">
                <a16:creationId xmlns:a16="http://schemas.microsoft.com/office/drawing/2014/main" id="{F98F28AC-E244-41B0-9AFA-A7C35537CE20}"/>
              </a:ext>
            </a:extLst>
          </p:cNvPr>
          <p:cNvSpPr>
            <a:spLocks noGrp="1" noChangeArrowheads="1"/>
          </p:cNvSpPr>
          <p:nvPr>
            <p:ph idx="1"/>
          </p:nvPr>
        </p:nvSpPr>
        <p:spPr>
          <a:xfrm>
            <a:off x="533400" y="1828800"/>
            <a:ext cx="8153400" cy="4191000"/>
          </a:xfrm>
        </p:spPr>
        <p:txBody>
          <a:bodyPr/>
          <a:lstStyle/>
          <a:p>
            <a:pPr algn="just"/>
            <a:r>
              <a:rPr lang="en-US" altLang="en-US" sz="2000" dirty="0"/>
              <a:t>Assigned</a:t>
            </a:r>
          </a:p>
          <a:p>
            <a:pPr lvl="1" algn="just"/>
            <a:r>
              <a:rPr lang="en-US" altLang="en-US" sz="2000" dirty="0">
                <a:solidFill>
                  <a:srgbClr val="000000"/>
                </a:solidFill>
                <a:latin typeface="Calibri" panose="020F0502020204030204" pitchFamily="34" charset="0"/>
              </a:rPr>
              <a:t>Represent resources of governmental funds that the government intends for a specific purpose. </a:t>
            </a:r>
          </a:p>
          <a:p>
            <a:pPr lvl="1" algn="just"/>
            <a:r>
              <a:rPr lang="en-US" altLang="en-US" sz="2000" dirty="0">
                <a:solidFill>
                  <a:srgbClr val="000000"/>
                </a:solidFill>
                <a:latin typeface="Calibri" panose="020F0502020204030204" pitchFamily="34" charset="0"/>
              </a:rPr>
              <a:t>Differ from committed in that the committed resources require a formal action by the governing body of the government. </a:t>
            </a:r>
          </a:p>
          <a:p>
            <a:pPr lvl="1" algn="just"/>
            <a:r>
              <a:rPr lang="en-US" altLang="en-US" sz="2000" dirty="0">
                <a:solidFill>
                  <a:srgbClr val="000000"/>
                </a:solidFill>
                <a:latin typeface="Calibri" panose="020F0502020204030204" pitchFamily="34" charset="0"/>
              </a:rPr>
              <a:t>Are more easily modified or removed. </a:t>
            </a:r>
          </a:p>
          <a:p>
            <a:endParaRPr lang="en-US" altLang="en-US" sz="20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029F3364-3FCB-4661-B0F3-15E74827BB26}"/>
              </a:ext>
            </a:extLst>
          </p:cNvPr>
          <p:cNvSpPr>
            <a:spLocks noGrp="1" noChangeArrowheads="1"/>
          </p:cNvSpPr>
          <p:nvPr>
            <p:ph type="title"/>
          </p:nvPr>
        </p:nvSpPr>
        <p:spPr/>
        <p:txBody>
          <a:bodyPr/>
          <a:lstStyle/>
          <a:p>
            <a:r>
              <a:rPr lang="en-US" altLang="en-US"/>
              <a:t>Spendable Fund Balances</a:t>
            </a:r>
          </a:p>
        </p:txBody>
      </p:sp>
      <p:sp>
        <p:nvSpPr>
          <p:cNvPr id="29699" name="Content Placeholder 2">
            <a:extLst>
              <a:ext uri="{FF2B5EF4-FFF2-40B4-BE49-F238E27FC236}">
                <a16:creationId xmlns:a16="http://schemas.microsoft.com/office/drawing/2014/main" id="{F98F28AC-E244-41B0-9AFA-A7C35537CE20}"/>
              </a:ext>
            </a:extLst>
          </p:cNvPr>
          <p:cNvSpPr>
            <a:spLocks noGrp="1" noChangeArrowheads="1"/>
          </p:cNvSpPr>
          <p:nvPr>
            <p:ph idx="1"/>
          </p:nvPr>
        </p:nvSpPr>
        <p:spPr>
          <a:xfrm>
            <a:off x="533400" y="1828800"/>
            <a:ext cx="8153400" cy="4191000"/>
          </a:xfrm>
        </p:spPr>
        <p:txBody>
          <a:bodyPr/>
          <a:lstStyle/>
          <a:p>
            <a:pPr algn="just"/>
            <a:r>
              <a:rPr lang="en-US" altLang="en-US" sz="2000" dirty="0"/>
              <a:t>Assigned</a:t>
            </a:r>
          </a:p>
          <a:p>
            <a:pPr lvl="1" algn="just"/>
            <a:r>
              <a:rPr lang="en-US" altLang="en-US" sz="1800" dirty="0">
                <a:solidFill>
                  <a:srgbClr val="000000"/>
                </a:solidFill>
                <a:latin typeface="Calibri" panose="020F0502020204030204" pitchFamily="34" charset="0"/>
              </a:rPr>
              <a:t>Difference between General Fund and other fund types</a:t>
            </a:r>
          </a:p>
          <a:p>
            <a:pPr lvl="2" algn="just"/>
            <a:r>
              <a:rPr lang="en-US" altLang="en-US" sz="1600" dirty="0">
                <a:solidFill>
                  <a:srgbClr val="000000"/>
                </a:solidFill>
                <a:latin typeface="Calibri" panose="020F0502020204030204" pitchFamily="34" charset="0"/>
              </a:rPr>
              <a:t>For governmental funds other than the General Fund, this is the category for all remaining fund balance after allocating to the non-spendable, restricted, and committed categories. </a:t>
            </a:r>
          </a:p>
          <a:p>
            <a:pPr lvl="2" algn="just"/>
            <a:r>
              <a:rPr lang="en-US" altLang="en-US" sz="1600" dirty="0">
                <a:solidFill>
                  <a:srgbClr val="000000"/>
                </a:solidFill>
                <a:latin typeface="Calibri" panose="020F0502020204030204" pitchFamily="34" charset="0"/>
              </a:rPr>
              <a:t>The rationale is that the act of recording resources in special revenue, capital projects, debt service, or permanent funds is evidence of the government’s intent to use the resources for a specific purpose. Thus, everything is “assigned.”</a:t>
            </a:r>
          </a:p>
          <a:p>
            <a:pPr lvl="2" algn="just"/>
            <a:r>
              <a:rPr lang="en-US" altLang="en-US" sz="1600" dirty="0">
                <a:solidFill>
                  <a:srgbClr val="000000"/>
                </a:solidFill>
                <a:latin typeface="Calibri" panose="020F0502020204030204" pitchFamily="34" charset="0"/>
              </a:rPr>
              <a:t>Only the General Fund will report unassigned fund balance.</a:t>
            </a:r>
          </a:p>
          <a:p>
            <a:pPr lvl="1" algn="just"/>
            <a:r>
              <a:rPr lang="en-US" altLang="en-US" sz="1800" dirty="0">
                <a:solidFill>
                  <a:srgbClr val="000000"/>
                </a:solidFill>
                <a:latin typeface="Calibri" panose="020F0502020204030204" pitchFamily="34" charset="0"/>
              </a:rPr>
              <a:t>Resources in the General Fund may also be assigned to a specific purpose. For example, placing a purchase order for office equipment is a clear expression of the intent of the government. Until the resources are expended on capital assets, that portion of the General Fund’s net resources would be classified as assigned fund balance.</a:t>
            </a:r>
          </a:p>
          <a:p>
            <a:endParaRPr lang="en-US" altLang="en-US" sz="2000" dirty="0"/>
          </a:p>
        </p:txBody>
      </p:sp>
    </p:spTree>
    <p:extLst>
      <p:ext uri="{BB962C8B-B14F-4D97-AF65-F5344CB8AC3E}">
        <p14:creationId xmlns:p14="http://schemas.microsoft.com/office/powerpoint/2010/main" val="3936501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57537EE-4DDF-47A0-9450-9CD6C712A68D}"/>
              </a:ext>
            </a:extLst>
          </p:cNvPr>
          <p:cNvSpPr>
            <a:spLocks noGrp="1"/>
          </p:cNvSpPr>
          <p:nvPr>
            <p:ph type="ctrTitle"/>
          </p:nvPr>
        </p:nvSpPr>
        <p:spPr/>
        <p:txBody>
          <a:bodyPr/>
          <a:lstStyle/>
          <a:p>
            <a:r>
              <a:rPr lang="en-US" dirty="0"/>
              <a:t>Basic Accounts used by </a:t>
            </a:r>
            <a:r>
              <a:rPr lang="en-US" b="1" dirty="0"/>
              <a:t>Governmental Funds</a:t>
            </a:r>
          </a:p>
        </p:txBody>
      </p:sp>
      <p:sp>
        <p:nvSpPr>
          <p:cNvPr id="5" name="Subtitle 4">
            <a:extLst>
              <a:ext uri="{FF2B5EF4-FFF2-40B4-BE49-F238E27FC236}">
                <a16:creationId xmlns:a16="http://schemas.microsoft.com/office/drawing/2014/main" id="{E5337F6C-AD85-48FD-B66B-CBACD520B601}"/>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381971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40209657-00B3-43B6-9429-3DDB224C1E22}"/>
              </a:ext>
            </a:extLst>
          </p:cNvPr>
          <p:cNvSpPr>
            <a:spLocks noGrp="1" noChangeArrowheads="1"/>
          </p:cNvSpPr>
          <p:nvPr>
            <p:ph type="title"/>
          </p:nvPr>
        </p:nvSpPr>
        <p:spPr>
          <a:xfrm>
            <a:off x="533400" y="473075"/>
            <a:ext cx="8153400" cy="669925"/>
          </a:xfrm>
        </p:spPr>
        <p:txBody>
          <a:bodyPr/>
          <a:lstStyle/>
          <a:p>
            <a:r>
              <a:rPr lang="en-US" altLang="en-US"/>
              <a:t>Spendable Fund Balances</a:t>
            </a:r>
          </a:p>
        </p:txBody>
      </p:sp>
      <p:sp>
        <p:nvSpPr>
          <p:cNvPr id="30723" name="Content Placeholder 2">
            <a:extLst>
              <a:ext uri="{FF2B5EF4-FFF2-40B4-BE49-F238E27FC236}">
                <a16:creationId xmlns:a16="http://schemas.microsoft.com/office/drawing/2014/main" id="{9336BF0C-06EF-477B-932A-E79E934F8D7B}"/>
              </a:ext>
            </a:extLst>
          </p:cNvPr>
          <p:cNvSpPr>
            <a:spLocks noGrp="1" noChangeArrowheads="1"/>
          </p:cNvSpPr>
          <p:nvPr>
            <p:ph idx="1"/>
          </p:nvPr>
        </p:nvSpPr>
        <p:spPr>
          <a:xfrm>
            <a:off x="533400" y="1143000"/>
            <a:ext cx="8153400" cy="4876800"/>
          </a:xfrm>
        </p:spPr>
        <p:txBody>
          <a:bodyPr>
            <a:normAutofit fontScale="77500" lnSpcReduction="20000"/>
          </a:bodyPr>
          <a:lstStyle/>
          <a:p>
            <a:pPr algn="just"/>
            <a:r>
              <a:rPr lang="en-US" altLang="en-US" sz="3100" b="1" dirty="0"/>
              <a:t>Unassigned</a:t>
            </a:r>
          </a:p>
          <a:p>
            <a:pPr algn="just"/>
            <a:endParaRPr lang="en-US" altLang="en-US" sz="2300" dirty="0"/>
          </a:p>
          <a:p>
            <a:pPr lvl="1" algn="just"/>
            <a:r>
              <a:rPr lang="en-US" altLang="en-US" sz="2300" dirty="0"/>
              <a:t>Residual category for the </a:t>
            </a:r>
            <a:r>
              <a:rPr lang="en-US" altLang="en-US" sz="2300" b="1" dirty="0"/>
              <a:t>General Fund only.  </a:t>
            </a:r>
          </a:p>
          <a:p>
            <a:pPr lvl="1" algn="just"/>
            <a:endParaRPr lang="en-US" altLang="en-US" sz="2300" b="1" dirty="0"/>
          </a:p>
          <a:p>
            <a:pPr lvl="1" algn="just"/>
            <a:r>
              <a:rPr lang="en-US" altLang="en-US" sz="2300" dirty="0"/>
              <a:t>Negative fund balances could occur if expenditures for a specific purpose exceed the resources available in the fund.</a:t>
            </a:r>
          </a:p>
          <a:p>
            <a:pPr lvl="1" algn="just"/>
            <a:endParaRPr lang="en-US" altLang="en-US" sz="2300" dirty="0"/>
          </a:p>
          <a:p>
            <a:pPr lvl="1" algn="just"/>
            <a:r>
              <a:rPr lang="en-US" altLang="en-US" sz="2300" dirty="0"/>
              <a:t>Funds other than General - GASB does not generally permit the reporting of negative restricted, committed, or assigned fund balances. If this occurs, the government should reduce any </a:t>
            </a:r>
            <a:r>
              <a:rPr lang="en-US" altLang="en-US" sz="2300" b="1" dirty="0"/>
              <a:t>assigned</a:t>
            </a:r>
            <a:r>
              <a:rPr lang="en-US" altLang="en-US" sz="2300" dirty="0"/>
              <a:t> fund balances by the amount of the negative balance of the </a:t>
            </a:r>
            <a:r>
              <a:rPr lang="en-US" altLang="en-US" sz="2300" b="1" dirty="0"/>
              <a:t>restricted</a:t>
            </a:r>
            <a:r>
              <a:rPr lang="en-US" altLang="en-US" sz="2300" dirty="0"/>
              <a:t> or </a:t>
            </a:r>
            <a:r>
              <a:rPr lang="en-US" altLang="en-US" sz="2300" b="1" dirty="0"/>
              <a:t>committed</a:t>
            </a:r>
            <a:r>
              <a:rPr lang="en-US" altLang="en-US" sz="2300" dirty="0"/>
              <a:t> balances. </a:t>
            </a:r>
          </a:p>
          <a:p>
            <a:pPr lvl="1" algn="just"/>
            <a:endParaRPr lang="en-US" altLang="en-US" sz="2300" dirty="0"/>
          </a:p>
          <a:p>
            <a:pPr lvl="1" algn="just"/>
            <a:r>
              <a:rPr lang="en-US" altLang="en-US" sz="2300" dirty="0"/>
              <a:t>If a deficit remains once all assigned fund balances are zero, the remaining negative amount should be reported as unassigned fund balance in the </a:t>
            </a:r>
            <a:r>
              <a:rPr lang="en-US" altLang="en-US" sz="2300" b="1" dirty="0"/>
              <a:t>general fund</a:t>
            </a:r>
            <a:r>
              <a:rPr lang="en-US" altLang="en-US" sz="2300" dirty="0"/>
              <a:t>.  </a:t>
            </a:r>
          </a:p>
          <a:p>
            <a:pPr lvl="1" algn="just"/>
            <a:endParaRPr lang="en-US" altLang="en-US" sz="2300" dirty="0"/>
          </a:p>
          <a:p>
            <a:pPr lvl="1" algn="just"/>
            <a:r>
              <a:rPr lang="en-US" altLang="en-US" sz="2300" dirty="0"/>
              <a:t>This is the only fund balance that can be negative. </a:t>
            </a:r>
          </a:p>
          <a:p>
            <a:pPr lvl="1" algn="just"/>
            <a:endParaRPr lang="en-US" altLang="en-US" sz="2300" dirty="0"/>
          </a:p>
          <a:p>
            <a:pPr lvl="1" algn="just"/>
            <a:r>
              <a:rPr lang="en-US" altLang="en-US" sz="2300" dirty="0"/>
              <a:t>Within the </a:t>
            </a:r>
            <a:r>
              <a:rPr lang="en-US" altLang="en-US" sz="2300" b="1" dirty="0"/>
              <a:t>General Fund</a:t>
            </a:r>
            <a:r>
              <a:rPr lang="en-US" altLang="en-US" sz="2300" dirty="0"/>
              <a:t>, if there is a negative </a:t>
            </a:r>
            <a:r>
              <a:rPr lang="en-US" altLang="en-US" sz="2300" b="1" dirty="0"/>
              <a:t>unassigned</a:t>
            </a:r>
            <a:r>
              <a:rPr lang="en-US" altLang="en-US" sz="2300" dirty="0"/>
              <a:t> fund balance related to the general fund, the </a:t>
            </a:r>
            <a:r>
              <a:rPr lang="en-US" altLang="en-US" sz="2300" b="1" dirty="0"/>
              <a:t>assigned</a:t>
            </a:r>
            <a:r>
              <a:rPr lang="en-US" altLang="en-US" sz="2300" dirty="0"/>
              <a:t> fund balances are reviewed, then modified or abandoned until the negative unassigned fund balance is resolved. </a:t>
            </a:r>
          </a:p>
          <a:p>
            <a:pPr lvl="1" algn="just"/>
            <a:endParaRPr lang="en-US" altLang="en-US" sz="32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40209657-00B3-43B6-9429-3DDB224C1E22}"/>
              </a:ext>
            </a:extLst>
          </p:cNvPr>
          <p:cNvSpPr>
            <a:spLocks noGrp="1" noChangeArrowheads="1"/>
          </p:cNvSpPr>
          <p:nvPr>
            <p:ph type="title"/>
          </p:nvPr>
        </p:nvSpPr>
        <p:spPr>
          <a:xfrm>
            <a:off x="533400" y="473075"/>
            <a:ext cx="8153400" cy="669925"/>
          </a:xfrm>
        </p:spPr>
        <p:txBody>
          <a:bodyPr/>
          <a:lstStyle/>
          <a:p>
            <a:r>
              <a:rPr lang="en-US" altLang="en-US"/>
              <a:t>Spendable Fund Balances</a:t>
            </a:r>
          </a:p>
        </p:txBody>
      </p:sp>
      <p:sp>
        <p:nvSpPr>
          <p:cNvPr id="30723" name="Content Placeholder 2">
            <a:extLst>
              <a:ext uri="{FF2B5EF4-FFF2-40B4-BE49-F238E27FC236}">
                <a16:creationId xmlns:a16="http://schemas.microsoft.com/office/drawing/2014/main" id="{9336BF0C-06EF-477B-932A-E79E934F8D7B}"/>
              </a:ext>
            </a:extLst>
          </p:cNvPr>
          <p:cNvSpPr>
            <a:spLocks noGrp="1" noChangeArrowheads="1"/>
          </p:cNvSpPr>
          <p:nvPr>
            <p:ph idx="1"/>
          </p:nvPr>
        </p:nvSpPr>
        <p:spPr>
          <a:xfrm>
            <a:off x="533400" y="1143000"/>
            <a:ext cx="8153400" cy="4876800"/>
          </a:xfrm>
        </p:spPr>
        <p:txBody>
          <a:bodyPr/>
          <a:lstStyle/>
          <a:p>
            <a:pPr algn="just"/>
            <a:r>
              <a:rPr lang="en-US" altLang="en-US" sz="2000" dirty="0"/>
              <a:t>Unassigned</a:t>
            </a:r>
          </a:p>
          <a:p>
            <a:pPr lvl="1" algn="just"/>
            <a:endParaRPr lang="en-US" altLang="en-US" sz="1400" dirty="0">
              <a:solidFill>
                <a:srgbClr val="000000"/>
              </a:solidFill>
              <a:latin typeface="Calibri" panose="020F0502020204030204" pitchFamily="34" charset="0"/>
            </a:endParaRPr>
          </a:p>
          <a:p>
            <a:pPr lvl="1" algn="just"/>
            <a:endParaRPr lang="en-US" altLang="en-US" sz="1400" dirty="0">
              <a:solidFill>
                <a:srgbClr val="000000"/>
              </a:solidFill>
              <a:latin typeface="Calibri" panose="020F0502020204030204" pitchFamily="34" charset="0"/>
            </a:endParaRPr>
          </a:p>
          <a:p>
            <a:pPr lvl="1" algn="just"/>
            <a:r>
              <a:rPr lang="en-US" altLang="en-US" sz="1800" dirty="0">
                <a:solidFill>
                  <a:srgbClr val="000000"/>
                </a:solidFill>
                <a:latin typeface="Calibri" panose="020F0502020204030204" pitchFamily="34" charset="0"/>
              </a:rPr>
              <a:t>Unassigned fund balance receives the most attention by citizens who may view unassigned resources as justification for tax relief or spending on favored projects. Government officials may wish to understate unassigned fund balance by temporarily classifying resources into one of the other categories. However, GASB standards make it difficult for governments to do this.</a:t>
            </a:r>
          </a:p>
          <a:p>
            <a:pPr lvl="2" algn="just"/>
            <a:r>
              <a:rPr lang="en-US" altLang="en-US" sz="1600" dirty="0">
                <a:solidFill>
                  <a:srgbClr val="000000"/>
                </a:solidFill>
                <a:latin typeface="Calibri" panose="020F0502020204030204" pitchFamily="34" charset="0"/>
              </a:rPr>
              <a:t>For example, GASB provides guidance on the classification of </a:t>
            </a:r>
            <a:r>
              <a:rPr lang="en-US" altLang="en-US" sz="1600" i="1" dirty="0">
                <a:solidFill>
                  <a:srgbClr val="000000"/>
                </a:solidFill>
                <a:latin typeface="Calibri" panose="020F0502020204030204" pitchFamily="34" charset="0"/>
              </a:rPr>
              <a:t>budget stabilization</a:t>
            </a:r>
            <a:r>
              <a:rPr lang="en-US" altLang="en-US" sz="1600" dirty="0">
                <a:solidFill>
                  <a:srgbClr val="000000"/>
                </a:solidFill>
                <a:latin typeface="Calibri" panose="020F0502020204030204" pitchFamily="34" charset="0"/>
              </a:rPr>
              <a:t> or </a:t>
            </a:r>
            <a:r>
              <a:rPr lang="en-US" altLang="en-US" sz="1600" i="1" dirty="0">
                <a:solidFill>
                  <a:srgbClr val="000000"/>
                </a:solidFill>
                <a:latin typeface="Calibri" panose="020F0502020204030204" pitchFamily="34" charset="0"/>
              </a:rPr>
              <a:t>rainy day</a:t>
            </a:r>
            <a:r>
              <a:rPr lang="en-US" altLang="en-US" sz="1600" dirty="0">
                <a:solidFill>
                  <a:srgbClr val="000000"/>
                </a:solidFill>
                <a:latin typeface="Calibri" panose="020F0502020204030204" pitchFamily="34" charset="0"/>
              </a:rPr>
              <a:t> funds. Rainy day funds are amounts set aside for future periods of economic downturn. Such stabilization amounts that meet certain criteria are classified as committed if imposed externally or by law. </a:t>
            </a:r>
          </a:p>
          <a:p>
            <a:pPr lvl="2" algn="just"/>
            <a:r>
              <a:rPr lang="en-US" altLang="en-US" sz="1600" dirty="0">
                <a:solidFill>
                  <a:srgbClr val="000000"/>
                </a:solidFill>
                <a:latin typeface="Calibri" panose="020F0502020204030204" pitchFamily="34" charset="0"/>
              </a:rPr>
              <a:t>GASB standards state that rainy day funds may be classified as committed only if they are created by a resolution or ordinance that identifies the specific circumstances under which the resources may be expended. </a:t>
            </a:r>
            <a:endParaRPr lang="en-US" altLang="en-US" sz="3200" dirty="0"/>
          </a:p>
        </p:txBody>
      </p:sp>
    </p:spTree>
    <p:extLst>
      <p:ext uri="{BB962C8B-B14F-4D97-AF65-F5344CB8AC3E}">
        <p14:creationId xmlns:p14="http://schemas.microsoft.com/office/powerpoint/2010/main" val="24475493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A0F5D17-0D67-4404-8E23-7981E4F92AD3}"/>
              </a:ext>
            </a:extLst>
          </p:cNvPr>
          <p:cNvPicPr>
            <a:picLocks noChangeAspect="1"/>
          </p:cNvPicPr>
          <p:nvPr/>
        </p:nvPicPr>
        <p:blipFill>
          <a:blip r:embed="rId2"/>
          <a:stretch>
            <a:fillRect/>
          </a:stretch>
        </p:blipFill>
        <p:spPr>
          <a:xfrm>
            <a:off x="247300" y="1219200"/>
            <a:ext cx="8798529" cy="4495800"/>
          </a:xfrm>
          <a:prstGeom prst="rect">
            <a:avLst/>
          </a:prstGeom>
        </p:spPr>
      </p:pic>
    </p:spTree>
    <p:extLst>
      <p:ext uri="{BB962C8B-B14F-4D97-AF65-F5344CB8AC3E}">
        <p14:creationId xmlns:p14="http://schemas.microsoft.com/office/powerpoint/2010/main" val="32462435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itle 2">
            <a:extLst>
              <a:ext uri="{FF2B5EF4-FFF2-40B4-BE49-F238E27FC236}">
                <a16:creationId xmlns:a16="http://schemas.microsoft.com/office/drawing/2014/main" id="{E997559E-1ED4-4531-A0C6-171BFAB728ED}"/>
              </a:ext>
            </a:extLst>
          </p:cNvPr>
          <p:cNvSpPr>
            <a:spLocks noGrp="1" noChangeArrowheads="1"/>
          </p:cNvSpPr>
          <p:nvPr>
            <p:ph type="title"/>
          </p:nvPr>
        </p:nvSpPr>
        <p:spPr/>
        <p:txBody>
          <a:bodyPr/>
          <a:lstStyle/>
          <a:p>
            <a:pPr eaLnBrk="1" hangingPunct="1"/>
            <a:r>
              <a:rPr lang="en-US" altLang="en-US"/>
              <a:t>Fund Balances - Financial Statements</a:t>
            </a:r>
          </a:p>
        </p:txBody>
      </p:sp>
      <p:sp>
        <p:nvSpPr>
          <p:cNvPr id="31746" name="Content Placeholder 1">
            <a:extLst>
              <a:ext uri="{FF2B5EF4-FFF2-40B4-BE49-F238E27FC236}">
                <a16:creationId xmlns:a16="http://schemas.microsoft.com/office/drawing/2014/main" id="{65292C8E-380C-4257-A221-F89102C36EDB}"/>
              </a:ext>
            </a:extLst>
          </p:cNvPr>
          <p:cNvSpPr>
            <a:spLocks noGrp="1" noChangeArrowheads="1"/>
          </p:cNvSpPr>
          <p:nvPr>
            <p:ph idx="1"/>
          </p:nvPr>
        </p:nvSpPr>
        <p:spPr/>
        <p:txBody>
          <a:bodyPr/>
          <a:lstStyle/>
          <a:p>
            <a:pPr eaLnBrk="1" hangingPunct="1"/>
            <a:r>
              <a:rPr lang="en-US" altLang="en-US" sz="3200"/>
              <a:t>Fund balance appears only in the fund-basis statements of the </a:t>
            </a:r>
            <a:r>
              <a:rPr lang="en-US" altLang="en-US" sz="3200" b="1"/>
              <a:t>Governmental Type funds</a:t>
            </a:r>
          </a:p>
          <a:p>
            <a:pPr lvl="1" eaLnBrk="1" hangingPunct="1">
              <a:buFont typeface="Wingdings" panose="05000000000000000000" pitchFamily="2" charset="2"/>
              <a:buChar char="Ø"/>
            </a:pPr>
            <a:r>
              <a:rPr lang="en-US" altLang="en-US" sz="2400"/>
              <a:t>Does </a:t>
            </a:r>
            <a:r>
              <a:rPr lang="en-US" altLang="en-US" sz="2400" u="sng"/>
              <a:t>not</a:t>
            </a:r>
            <a:r>
              <a:rPr lang="en-US" altLang="en-US" sz="2400"/>
              <a:t> affect reporting of Net Position by Proprietary or Fiduciary Funds</a:t>
            </a:r>
          </a:p>
          <a:p>
            <a:pPr lvl="1" eaLnBrk="1" hangingPunct="1">
              <a:buFont typeface="Wingdings" panose="05000000000000000000" pitchFamily="2" charset="2"/>
              <a:buChar char="Ø"/>
            </a:pPr>
            <a:endParaRPr lang="en-US" altLang="en-US" sz="1600"/>
          </a:p>
          <a:p>
            <a:pPr lvl="1" eaLnBrk="1" hangingPunct="1">
              <a:buFont typeface="Wingdings" panose="05000000000000000000" pitchFamily="2" charset="2"/>
              <a:buChar char="Ø"/>
            </a:pPr>
            <a:r>
              <a:rPr lang="en-US" altLang="en-US" sz="2400"/>
              <a:t>Does </a:t>
            </a:r>
            <a:r>
              <a:rPr lang="en-US" altLang="en-US" sz="2400" u="sng"/>
              <a:t>not</a:t>
            </a:r>
            <a:r>
              <a:rPr lang="en-US" altLang="en-US" sz="2400"/>
              <a:t> affect reporting of Net Position of Governmental Activities in the government-wide statements.</a:t>
            </a:r>
          </a:p>
          <a:p>
            <a:pPr eaLnBrk="1" hangingPunct="1"/>
            <a:endParaRPr lang="en-US" altLang="en-US"/>
          </a:p>
        </p:txBody>
      </p:sp>
    </p:spTree>
  </p:cSld>
  <p:clrMapOvr>
    <a:masterClrMapping/>
  </p:clrMapOvr>
  <p:transition>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65EFE31-6C1A-42EB-BF3C-916107E6E787}"/>
              </a:ext>
            </a:extLst>
          </p:cNvPr>
          <p:cNvPicPr>
            <a:picLocks noChangeAspect="1"/>
          </p:cNvPicPr>
          <p:nvPr/>
        </p:nvPicPr>
        <p:blipFill>
          <a:blip r:embed="rId2"/>
          <a:stretch>
            <a:fillRect/>
          </a:stretch>
        </p:blipFill>
        <p:spPr>
          <a:xfrm>
            <a:off x="2257425" y="123825"/>
            <a:ext cx="4629150" cy="6610350"/>
          </a:xfrm>
          <a:prstGeom prst="rect">
            <a:avLst/>
          </a:prstGeom>
        </p:spPr>
      </p:pic>
    </p:spTree>
    <p:extLst>
      <p:ext uri="{BB962C8B-B14F-4D97-AF65-F5344CB8AC3E}">
        <p14:creationId xmlns:p14="http://schemas.microsoft.com/office/powerpoint/2010/main" val="25820889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5FEC06E-6FD3-4602-8281-08000BC9C1BC}"/>
              </a:ext>
            </a:extLst>
          </p:cNvPr>
          <p:cNvPicPr>
            <a:picLocks noChangeAspect="1"/>
          </p:cNvPicPr>
          <p:nvPr/>
        </p:nvPicPr>
        <p:blipFill>
          <a:blip r:embed="rId2"/>
          <a:stretch>
            <a:fillRect/>
          </a:stretch>
        </p:blipFill>
        <p:spPr>
          <a:xfrm>
            <a:off x="14287" y="1100137"/>
            <a:ext cx="9115425" cy="4657725"/>
          </a:xfrm>
          <a:prstGeom prst="rect">
            <a:avLst/>
          </a:prstGeom>
        </p:spPr>
      </p:pic>
    </p:spTree>
    <p:extLst>
      <p:ext uri="{BB962C8B-B14F-4D97-AF65-F5344CB8AC3E}">
        <p14:creationId xmlns:p14="http://schemas.microsoft.com/office/powerpoint/2010/main" val="7006906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74D9C0F-FCED-4AE3-9577-3FB9A0E2A522}"/>
              </a:ext>
            </a:extLst>
          </p:cNvPr>
          <p:cNvPicPr>
            <a:picLocks noChangeAspect="1"/>
          </p:cNvPicPr>
          <p:nvPr/>
        </p:nvPicPr>
        <p:blipFill>
          <a:blip r:embed="rId2"/>
          <a:stretch>
            <a:fillRect/>
          </a:stretch>
        </p:blipFill>
        <p:spPr>
          <a:xfrm>
            <a:off x="293119" y="1754982"/>
            <a:ext cx="8557763" cy="3348037"/>
          </a:xfrm>
          <a:prstGeom prst="rect">
            <a:avLst/>
          </a:prstGeom>
        </p:spPr>
      </p:pic>
    </p:spTree>
    <p:extLst>
      <p:ext uri="{BB962C8B-B14F-4D97-AF65-F5344CB8AC3E}">
        <p14:creationId xmlns:p14="http://schemas.microsoft.com/office/powerpoint/2010/main" val="28084454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DAFE159-93A4-48FF-876B-903CE7B265A9}"/>
              </a:ext>
            </a:extLst>
          </p:cNvPr>
          <p:cNvPicPr>
            <a:picLocks noChangeAspect="1"/>
          </p:cNvPicPr>
          <p:nvPr/>
        </p:nvPicPr>
        <p:blipFill>
          <a:blip r:embed="rId2"/>
          <a:stretch>
            <a:fillRect/>
          </a:stretch>
        </p:blipFill>
        <p:spPr>
          <a:xfrm>
            <a:off x="2886075" y="447675"/>
            <a:ext cx="3371850" cy="5962650"/>
          </a:xfrm>
          <a:prstGeom prst="rect">
            <a:avLst/>
          </a:prstGeom>
        </p:spPr>
      </p:pic>
    </p:spTree>
    <p:extLst>
      <p:ext uri="{BB962C8B-B14F-4D97-AF65-F5344CB8AC3E}">
        <p14:creationId xmlns:p14="http://schemas.microsoft.com/office/powerpoint/2010/main" val="595235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B488036-59FE-4497-8AAF-16F0711A5277}"/>
              </a:ext>
            </a:extLst>
          </p:cNvPr>
          <p:cNvSpPr txBox="1"/>
          <p:nvPr/>
        </p:nvSpPr>
        <p:spPr>
          <a:xfrm>
            <a:off x="1371600" y="1443841"/>
            <a:ext cx="6400800" cy="3970318"/>
          </a:xfrm>
          <a:prstGeom prst="rect">
            <a:avLst/>
          </a:prstGeom>
          <a:noFill/>
        </p:spPr>
        <p:txBody>
          <a:bodyPr wrap="square">
            <a:spAutoFit/>
          </a:bodyPr>
          <a:lstStyle/>
          <a:p>
            <a:r>
              <a:rPr lang="en-US" sz="2800" b="1" i="0" dirty="0">
                <a:solidFill>
                  <a:srgbClr val="000000"/>
                </a:solidFill>
                <a:effectLst/>
                <a:latin typeface="Calibri" panose="020F0502020204030204" pitchFamily="34" charset="0"/>
              </a:rPr>
              <a:t>Budget stabilization </a:t>
            </a:r>
          </a:p>
          <a:p>
            <a:r>
              <a:rPr lang="en-US" sz="2800" b="0" i="0" dirty="0">
                <a:solidFill>
                  <a:srgbClr val="000000"/>
                </a:solidFill>
                <a:effectLst/>
                <a:latin typeface="Calibri" panose="020F0502020204030204" pitchFamily="34" charset="0"/>
              </a:rPr>
              <a:t>Rainy day or budget </a:t>
            </a:r>
            <a:r>
              <a:rPr lang="en-US" sz="2800" b="0" i="0" dirty="0" err="1">
                <a:solidFill>
                  <a:srgbClr val="000000"/>
                </a:solidFill>
                <a:effectLst/>
                <a:latin typeface="Calibri" panose="020F0502020204030204" pitchFamily="34" charset="0"/>
              </a:rPr>
              <a:t>stabilitization</a:t>
            </a:r>
            <a:r>
              <a:rPr lang="en-US" sz="2800" b="0" i="0" dirty="0">
                <a:solidFill>
                  <a:srgbClr val="000000"/>
                </a:solidFill>
                <a:effectLst/>
                <a:latin typeface="Calibri" panose="020F0502020204030204" pitchFamily="34" charset="0"/>
              </a:rPr>
              <a:t> amounts that are available “in emergencies” or in periods of “revenue shortfalls” would not be classified as committed unless the emergency or shortfall condition is specified and of a magnitude to distinguish it from events that occur routinely.</a:t>
            </a:r>
            <a:endParaRPr lang="en-US" sz="2800" dirty="0"/>
          </a:p>
        </p:txBody>
      </p:sp>
    </p:spTree>
    <p:extLst>
      <p:ext uri="{BB962C8B-B14F-4D97-AF65-F5344CB8AC3E}">
        <p14:creationId xmlns:p14="http://schemas.microsoft.com/office/powerpoint/2010/main" val="26807812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D41F8318-E6FC-4758-8813-B57CD4BF67D7}"/>
              </a:ext>
            </a:extLst>
          </p:cNvPr>
          <p:cNvSpPr>
            <a:spLocks noGrp="1" noChangeArrowheads="1"/>
          </p:cNvSpPr>
          <p:nvPr>
            <p:ph type="title"/>
          </p:nvPr>
        </p:nvSpPr>
        <p:spPr>
          <a:xfrm>
            <a:off x="533400" y="473075"/>
            <a:ext cx="8001000" cy="593725"/>
          </a:xfrm>
        </p:spPr>
        <p:txBody>
          <a:bodyPr/>
          <a:lstStyle/>
          <a:p>
            <a:pPr eaLnBrk="1" hangingPunct="1"/>
            <a:r>
              <a:rPr lang="en-US" altLang="en-US" sz="3600"/>
              <a:t>Modified Accrual Accounting</a:t>
            </a:r>
          </a:p>
        </p:txBody>
      </p:sp>
      <p:sp>
        <p:nvSpPr>
          <p:cNvPr id="8195" name="Content Placeholder 2">
            <a:extLst>
              <a:ext uri="{FF2B5EF4-FFF2-40B4-BE49-F238E27FC236}">
                <a16:creationId xmlns:a16="http://schemas.microsoft.com/office/drawing/2014/main" id="{B4E068F3-BA63-421F-8761-441BD477E25A}"/>
              </a:ext>
            </a:extLst>
          </p:cNvPr>
          <p:cNvSpPr>
            <a:spLocks noGrp="1" noChangeArrowheads="1"/>
          </p:cNvSpPr>
          <p:nvPr>
            <p:ph idx="1"/>
          </p:nvPr>
        </p:nvSpPr>
        <p:spPr>
          <a:xfrm>
            <a:off x="685800" y="1235075"/>
            <a:ext cx="8001000" cy="4860925"/>
          </a:xfrm>
        </p:spPr>
        <p:txBody>
          <a:bodyPr>
            <a:normAutofit fontScale="92500" lnSpcReduction="10000"/>
          </a:bodyPr>
          <a:lstStyle/>
          <a:p>
            <a:pPr eaLnBrk="1" hangingPunct="1"/>
            <a:r>
              <a:rPr lang="en-US" altLang="en-US" sz="2400" dirty="0"/>
              <a:t>The modified accrual basis is a distinct system of accounting that contains financial statement elements that appear nowhere else.  </a:t>
            </a:r>
          </a:p>
          <a:p>
            <a:pPr eaLnBrk="1" hangingPunct="1"/>
            <a:r>
              <a:rPr lang="en-US" altLang="en-US" sz="2400" dirty="0"/>
              <a:t>Basis used by Governmental funds at the fund level</a:t>
            </a:r>
          </a:p>
          <a:p>
            <a:pPr lvl="1" eaLnBrk="1" hangingPunct="1"/>
            <a:r>
              <a:rPr lang="en-US" altLang="en-US" sz="2400" dirty="0"/>
              <a:t>General</a:t>
            </a:r>
          </a:p>
          <a:p>
            <a:pPr lvl="1" eaLnBrk="1" hangingPunct="1"/>
            <a:r>
              <a:rPr lang="en-US" altLang="en-US" sz="2400" dirty="0"/>
              <a:t>Capital Projects</a:t>
            </a:r>
          </a:p>
          <a:p>
            <a:pPr lvl="1" eaLnBrk="1" hangingPunct="1"/>
            <a:r>
              <a:rPr lang="en-US" altLang="en-US" sz="2400" dirty="0"/>
              <a:t>Debt Service</a:t>
            </a:r>
          </a:p>
          <a:p>
            <a:pPr lvl="1" eaLnBrk="1" hangingPunct="1"/>
            <a:r>
              <a:rPr lang="en-US" altLang="en-US" sz="2400" dirty="0"/>
              <a:t>Special Revenue</a:t>
            </a:r>
          </a:p>
          <a:p>
            <a:pPr lvl="1" eaLnBrk="1" hangingPunct="1"/>
            <a:r>
              <a:rPr lang="en-US" altLang="en-US" sz="2400" dirty="0"/>
              <a:t>Permanent (only earnings not principal can be expended).</a:t>
            </a:r>
          </a:p>
          <a:p>
            <a:pPr eaLnBrk="1" hangingPunct="1"/>
            <a:r>
              <a:rPr lang="en-US" altLang="en-US" sz="2400" dirty="0"/>
              <a:t>Among these are </a:t>
            </a:r>
          </a:p>
          <a:p>
            <a:pPr lvl="1" eaLnBrk="1" hangingPunct="1"/>
            <a:r>
              <a:rPr lang="en-US" altLang="en-US" sz="2400" i="1" dirty="0"/>
              <a:t>Restricted Assets</a:t>
            </a:r>
          </a:p>
          <a:p>
            <a:pPr lvl="1" eaLnBrk="1" hangingPunct="1"/>
            <a:r>
              <a:rPr lang="en-US" altLang="en-US" sz="2400" i="1" dirty="0"/>
              <a:t>Expenditures</a:t>
            </a:r>
          </a:p>
          <a:p>
            <a:pPr lvl="1" eaLnBrk="1" hangingPunct="1"/>
            <a:r>
              <a:rPr lang="en-US" altLang="en-US" sz="2400" i="1" dirty="0"/>
              <a:t>Deferred inflows</a:t>
            </a:r>
          </a:p>
          <a:p>
            <a:pPr lvl="1" eaLnBrk="1" hangingPunct="1"/>
            <a:r>
              <a:rPr lang="en-US" altLang="en-US" sz="2400" i="1" dirty="0"/>
              <a:t>Deferred outflows</a:t>
            </a:r>
            <a:endParaRPr lang="en-US" altLang="en-US" sz="2400" dirty="0"/>
          </a:p>
          <a:p>
            <a:pPr lvl="1" eaLnBrk="1" hangingPunct="1"/>
            <a:r>
              <a:rPr lang="en-US" altLang="en-US" sz="2400" i="1" dirty="0"/>
              <a:t>Fund balances</a:t>
            </a:r>
            <a:endParaRPr lang="en-US" alt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7C392DCD-14E7-4E58-8CD2-3F209BB2E24B}"/>
              </a:ext>
            </a:extLst>
          </p:cNvPr>
          <p:cNvSpPr>
            <a:spLocks noGrp="1" noChangeArrowheads="1"/>
          </p:cNvSpPr>
          <p:nvPr>
            <p:ph type="title"/>
          </p:nvPr>
        </p:nvSpPr>
        <p:spPr/>
        <p:txBody>
          <a:bodyPr/>
          <a:lstStyle/>
          <a:p>
            <a:pPr eaLnBrk="1" hangingPunct="1"/>
            <a:r>
              <a:rPr lang="en-US" altLang="en-US"/>
              <a:t>Account Structure – </a:t>
            </a:r>
            <a:r>
              <a:rPr lang="en-US" altLang="en-US" sz="2800"/>
              <a:t>Permanent Accounts</a:t>
            </a:r>
          </a:p>
        </p:txBody>
      </p:sp>
      <p:graphicFrame>
        <p:nvGraphicFramePr>
          <p:cNvPr id="5" name="Table 4">
            <a:extLst>
              <a:ext uri="{FF2B5EF4-FFF2-40B4-BE49-F238E27FC236}">
                <a16:creationId xmlns:a16="http://schemas.microsoft.com/office/drawing/2014/main" id="{C0FB7B71-AE0A-4C72-BB0E-0115C1E5A584}"/>
              </a:ext>
            </a:extLst>
          </p:cNvPr>
          <p:cNvGraphicFramePr>
            <a:graphicFrameLocks noGrp="1"/>
          </p:cNvGraphicFramePr>
          <p:nvPr/>
        </p:nvGraphicFramePr>
        <p:xfrm>
          <a:off x="685800" y="1676400"/>
          <a:ext cx="7620000" cy="4325938"/>
        </p:xfrm>
        <a:graphic>
          <a:graphicData uri="http://schemas.openxmlformats.org/drawingml/2006/table">
            <a:tbl>
              <a:tblPr/>
              <a:tblGrid>
                <a:gridCol w="4038600">
                  <a:extLst>
                    <a:ext uri="{9D8B030D-6E8A-4147-A177-3AD203B41FA5}">
                      <a16:colId xmlns:a16="http://schemas.microsoft.com/office/drawing/2014/main" val="20000"/>
                    </a:ext>
                  </a:extLst>
                </a:gridCol>
                <a:gridCol w="3581400">
                  <a:extLst>
                    <a:ext uri="{9D8B030D-6E8A-4147-A177-3AD203B41FA5}">
                      <a16:colId xmlns:a16="http://schemas.microsoft.com/office/drawing/2014/main" val="20001"/>
                    </a:ext>
                  </a:extLst>
                </a:gridCol>
              </a:tblGrid>
              <a:tr h="759584">
                <a:tc gridSpan="2">
                  <a:txBody>
                    <a:bodyPr/>
                    <a:lstStyle/>
                    <a:p>
                      <a:pPr marL="0" marR="0" algn="ctr">
                        <a:spcBef>
                          <a:spcPts val="0"/>
                        </a:spcBef>
                        <a:spcAft>
                          <a:spcPts val="0"/>
                        </a:spcAft>
                      </a:pPr>
                      <a:r>
                        <a:rPr lang="en-US" sz="1800" b="1" dirty="0">
                          <a:latin typeface="Times New Roman"/>
                          <a:ea typeface="Calibri"/>
                          <a:cs typeface="Calibri"/>
                        </a:rPr>
                        <a:t>Accounts that are not closed at year end </a:t>
                      </a:r>
                      <a:endParaRPr lang="en-US" sz="1800" dirty="0">
                        <a:latin typeface="Calibri"/>
                        <a:ea typeface="Calibri"/>
                        <a:cs typeface="Calibri"/>
                      </a:endParaRPr>
                    </a:p>
                    <a:p>
                      <a:pPr marL="0" marR="0" algn="ctr">
                        <a:spcBef>
                          <a:spcPts val="0"/>
                        </a:spcBef>
                        <a:spcAft>
                          <a:spcPts val="0"/>
                        </a:spcAft>
                      </a:pPr>
                      <a:r>
                        <a:rPr lang="en-US" sz="1800" b="1" dirty="0">
                          <a:latin typeface="Times New Roman"/>
                          <a:ea typeface="Calibri"/>
                          <a:cs typeface="Calibri"/>
                        </a:rPr>
                        <a:t>(Balance Sheet)</a:t>
                      </a:r>
                      <a:endParaRPr lang="en-US" sz="1800" dirty="0">
                        <a:latin typeface="Calibri"/>
                        <a:ea typeface="Calibri"/>
                        <a:cs typeface="Calibri"/>
                      </a:endParaRPr>
                    </a:p>
                  </a:txBody>
                  <a:tcPr marL="62630" marR="6263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extLst>
                  <a:ext uri="{0D108BD9-81ED-4DB2-BD59-A6C34878D82A}">
                    <a16:rowId xmlns:a16="http://schemas.microsoft.com/office/drawing/2014/main" val="10000"/>
                  </a:ext>
                </a:extLst>
              </a:tr>
              <a:tr h="3566354">
                <a:tc>
                  <a:txBody>
                    <a:bodyPr/>
                    <a:lstStyle/>
                    <a:p>
                      <a:pPr marL="0" marR="0">
                        <a:spcBef>
                          <a:spcPts val="0"/>
                        </a:spcBef>
                        <a:spcAft>
                          <a:spcPts val="0"/>
                        </a:spcAft>
                      </a:pPr>
                      <a:r>
                        <a:rPr lang="en-US" sz="1800" b="1" dirty="0">
                          <a:latin typeface="Times New Roman"/>
                          <a:ea typeface="Calibri"/>
                          <a:cs typeface="Calibri"/>
                        </a:rPr>
                        <a:t>Assets:</a:t>
                      </a:r>
                      <a:endParaRPr lang="en-US" sz="1800" dirty="0">
                        <a:latin typeface="Calibri"/>
                        <a:ea typeface="Calibri"/>
                        <a:cs typeface="Calibri"/>
                      </a:endParaRPr>
                    </a:p>
                    <a:p>
                      <a:pPr marL="0" marR="0">
                        <a:spcBef>
                          <a:spcPts val="0"/>
                        </a:spcBef>
                        <a:spcAft>
                          <a:spcPts val="0"/>
                        </a:spcAft>
                      </a:pPr>
                      <a:r>
                        <a:rPr lang="en-US" sz="1800" dirty="0">
                          <a:latin typeface="Times New Roman"/>
                          <a:ea typeface="Calibri"/>
                          <a:cs typeface="Calibri"/>
                        </a:rPr>
                        <a:t>   Cash and Cash Equivalents</a:t>
                      </a:r>
                      <a:endParaRPr lang="en-US" sz="1800" dirty="0">
                        <a:latin typeface="Calibri"/>
                        <a:ea typeface="Calibri"/>
                        <a:cs typeface="Calibri"/>
                      </a:endParaRPr>
                    </a:p>
                    <a:p>
                      <a:pPr marL="0" marR="0">
                        <a:spcBef>
                          <a:spcPts val="0"/>
                        </a:spcBef>
                        <a:spcAft>
                          <a:spcPts val="0"/>
                        </a:spcAft>
                      </a:pPr>
                      <a:r>
                        <a:rPr lang="en-US" sz="1800" dirty="0">
                          <a:latin typeface="Times New Roman"/>
                          <a:ea typeface="Calibri"/>
                          <a:cs typeface="Calibri"/>
                        </a:rPr>
                        <a:t>   Investments</a:t>
                      </a:r>
                      <a:endParaRPr lang="en-US" sz="1800" dirty="0">
                        <a:latin typeface="Calibri"/>
                        <a:ea typeface="Calibri"/>
                        <a:cs typeface="Calibri"/>
                      </a:endParaRPr>
                    </a:p>
                    <a:p>
                      <a:pPr marL="0" marR="0">
                        <a:spcBef>
                          <a:spcPts val="0"/>
                        </a:spcBef>
                        <a:spcAft>
                          <a:spcPts val="0"/>
                        </a:spcAft>
                      </a:pPr>
                      <a:r>
                        <a:rPr lang="en-US" sz="1800" dirty="0">
                          <a:latin typeface="Times New Roman"/>
                          <a:ea typeface="Calibri"/>
                          <a:cs typeface="Calibri"/>
                        </a:rPr>
                        <a:t>   Receivables: - </a:t>
                      </a:r>
                      <a:endParaRPr lang="en-US" sz="1800" dirty="0">
                        <a:latin typeface="Calibri"/>
                        <a:ea typeface="Calibri"/>
                        <a:cs typeface="Calibri"/>
                      </a:endParaRPr>
                    </a:p>
                    <a:p>
                      <a:pPr marL="0" marR="0">
                        <a:spcBef>
                          <a:spcPts val="0"/>
                        </a:spcBef>
                        <a:spcAft>
                          <a:spcPts val="0"/>
                        </a:spcAft>
                      </a:pPr>
                      <a:r>
                        <a:rPr lang="en-US" sz="1800" dirty="0">
                          <a:latin typeface="Times New Roman"/>
                          <a:ea typeface="Calibri"/>
                          <a:cs typeface="Calibri"/>
                        </a:rPr>
                        <a:t>       Taxes Receivable</a:t>
                      </a:r>
                      <a:endParaRPr lang="en-US" sz="1800" dirty="0">
                        <a:latin typeface="Calibri"/>
                        <a:ea typeface="Calibri"/>
                        <a:cs typeface="Calibri"/>
                      </a:endParaRPr>
                    </a:p>
                    <a:p>
                      <a:pPr marL="0" marR="0">
                        <a:spcBef>
                          <a:spcPts val="0"/>
                        </a:spcBef>
                        <a:spcAft>
                          <a:spcPts val="0"/>
                        </a:spcAft>
                      </a:pPr>
                      <a:r>
                        <a:rPr lang="en-US" sz="1800" dirty="0">
                          <a:latin typeface="Times New Roman"/>
                          <a:ea typeface="Calibri"/>
                          <a:cs typeface="Calibri"/>
                        </a:rPr>
                        <a:t>        Accounts Receivable</a:t>
                      </a:r>
                      <a:endParaRPr lang="en-US" sz="1800" dirty="0">
                        <a:latin typeface="Calibri"/>
                        <a:ea typeface="Calibri"/>
                        <a:cs typeface="Calibri"/>
                      </a:endParaRPr>
                    </a:p>
                    <a:p>
                      <a:pPr marL="0" marR="0">
                        <a:spcBef>
                          <a:spcPts val="0"/>
                        </a:spcBef>
                        <a:spcAft>
                          <a:spcPts val="0"/>
                        </a:spcAft>
                      </a:pPr>
                      <a:r>
                        <a:rPr lang="en-US" sz="1800" dirty="0">
                          <a:latin typeface="Times New Roman"/>
                          <a:ea typeface="Calibri"/>
                          <a:cs typeface="Calibri"/>
                        </a:rPr>
                        <a:t>        Due from Other Governments</a:t>
                      </a:r>
                      <a:endParaRPr lang="en-US" sz="1800" dirty="0">
                        <a:latin typeface="Calibri"/>
                        <a:ea typeface="Calibri"/>
                        <a:cs typeface="Calibri"/>
                      </a:endParaRPr>
                    </a:p>
                    <a:p>
                      <a:pPr marL="0" marR="0">
                        <a:spcBef>
                          <a:spcPts val="0"/>
                        </a:spcBef>
                        <a:spcAft>
                          <a:spcPts val="0"/>
                        </a:spcAft>
                      </a:pPr>
                      <a:r>
                        <a:rPr lang="en-US" sz="1800" dirty="0">
                          <a:latin typeface="Times New Roman"/>
                          <a:ea typeface="Calibri"/>
                          <a:cs typeface="Calibri"/>
                        </a:rPr>
                        <a:t>  Supplies Inventories</a:t>
                      </a:r>
                      <a:endParaRPr lang="en-US" sz="1800" dirty="0">
                        <a:latin typeface="Calibri"/>
                        <a:ea typeface="Calibri"/>
                        <a:cs typeface="Calibri"/>
                      </a:endParaRPr>
                    </a:p>
                    <a:p>
                      <a:pPr marL="0" marR="0">
                        <a:spcBef>
                          <a:spcPts val="0"/>
                        </a:spcBef>
                        <a:spcAft>
                          <a:spcPts val="0"/>
                        </a:spcAft>
                      </a:pPr>
                      <a:r>
                        <a:rPr lang="en-US" sz="1800" dirty="0">
                          <a:latin typeface="Times New Roman"/>
                          <a:ea typeface="Calibri"/>
                          <a:cs typeface="Calibri"/>
                        </a:rPr>
                        <a:t>  Restricted Assets (typically cash)</a:t>
                      </a:r>
                    </a:p>
                    <a:p>
                      <a:pPr marL="0" marR="0">
                        <a:spcBef>
                          <a:spcPts val="0"/>
                        </a:spcBef>
                        <a:spcAft>
                          <a:spcPts val="0"/>
                        </a:spcAft>
                      </a:pPr>
                      <a:endParaRPr lang="en-US" sz="1800" dirty="0">
                        <a:latin typeface="Times New Roman"/>
                        <a:ea typeface="Calibri"/>
                        <a:cs typeface="Calibri"/>
                      </a:endParaRPr>
                    </a:p>
                    <a:p>
                      <a:pPr marL="0" marR="0">
                        <a:spcBef>
                          <a:spcPts val="0"/>
                        </a:spcBef>
                        <a:spcAft>
                          <a:spcPts val="0"/>
                        </a:spcAft>
                      </a:pPr>
                      <a:r>
                        <a:rPr lang="en-US" sz="1800" b="1" dirty="0">
                          <a:latin typeface="Times New Roman"/>
                          <a:ea typeface="Calibri"/>
                          <a:cs typeface="Calibri"/>
                        </a:rPr>
                        <a:t>Deferred</a:t>
                      </a:r>
                      <a:r>
                        <a:rPr lang="en-US" sz="1800" b="1" baseline="0" dirty="0">
                          <a:latin typeface="Times New Roman"/>
                          <a:ea typeface="Calibri"/>
                          <a:cs typeface="Calibri"/>
                        </a:rPr>
                        <a:t> Outflows of Resources</a:t>
                      </a:r>
                      <a:endParaRPr lang="en-US" sz="1800" b="1" dirty="0">
                        <a:latin typeface="Calibri"/>
                        <a:ea typeface="Calibri"/>
                        <a:cs typeface="Calibri"/>
                      </a:endParaRPr>
                    </a:p>
                  </a:txBody>
                  <a:tcPr marL="62630" marR="6263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solidFill>
                      <a:srgbClr val="D9D9D9"/>
                    </a:solidFill>
                  </a:tcPr>
                </a:tc>
                <a:tc>
                  <a:txBody>
                    <a:bodyPr/>
                    <a:lstStyle/>
                    <a:p>
                      <a:pPr marL="0" marR="0">
                        <a:spcBef>
                          <a:spcPts val="0"/>
                        </a:spcBef>
                        <a:spcAft>
                          <a:spcPts val="0"/>
                        </a:spcAft>
                      </a:pPr>
                      <a:r>
                        <a:rPr lang="en-US" sz="1800" b="1" dirty="0">
                          <a:latin typeface="Times New Roman"/>
                          <a:ea typeface="Calibri"/>
                          <a:cs typeface="Calibri"/>
                        </a:rPr>
                        <a:t>Liabilities:</a:t>
                      </a:r>
                      <a:endParaRPr lang="en-US" sz="1800" dirty="0">
                        <a:latin typeface="Calibri"/>
                        <a:ea typeface="Calibri"/>
                        <a:cs typeface="Calibri"/>
                      </a:endParaRPr>
                    </a:p>
                    <a:p>
                      <a:pPr marL="0" marR="0">
                        <a:spcBef>
                          <a:spcPts val="0"/>
                        </a:spcBef>
                        <a:spcAft>
                          <a:spcPts val="0"/>
                        </a:spcAft>
                      </a:pPr>
                      <a:r>
                        <a:rPr lang="en-US" sz="1800" dirty="0">
                          <a:latin typeface="Times New Roman"/>
                          <a:ea typeface="Calibri"/>
                          <a:cs typeface="Calibri"/>
                        </a:rPr>
                        <a:t>   Accounts Payable</a:t>
                      </a:r>
                      <a:endParaRPr lang="en-US" sz="1800" dirty="0">
                        <a:latin typeface="Calibri"/>
                        <a:ea typeface="Calibri"/>
                        <a:cs typeface="Calibri"/>
                      </a:endParaRPr>
                    </a:p>
                    <a:p>
                      <a:pPr marL="0" marR="0">
                        <a:spcBef>
                          <a:spcPts val="0"/>
                        </a:spcBef>
                        <a:spcAft>
                          <a:spcPts val="0"/>
                        </a:spcAft>
                      </a:pPr>
                      <a:r>
                        <a:rPr lang="en-US" sz="1800" dirty="0">
                          <a:latin typeface="Times New Roman"/>
                          <a:ea typeface="Calibri"/>
                          <a:cs typeface="Calibri"/>
                        </a:rPr>
                        <a:t>   Accrued Liabilities</a:t>
                      </a:r>
                    </a:p>
                    <a:p>
                      <a:pPr marL="0" marR="0">
                        <a:spcBef>
                          <a:spcPts val="0"/>
                        </a:spcBef>
                        <a:spcAft>
                          <a:spcPts val="0"/>
                        </a:spcAft>
                      </a:pPr>
                      <a:endParaRPr lang="en-US" sz="1800" dirty="0">
                        <a:latin typeface="Times New Roman"/>
                        <a:ea typeface="Calibri"/>
                        <a:cs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800" b="1" dirty="0">
                          <a:latin typeface="Times New Roman"/>
                          <a:ea typeface="Calibri"/>
                          <a:cs typeface="Calibri"/>
                        </a:rPr>
                        <a:t>Deferred</a:t>
                      </a:r>
                      <a:r>
                        <a:rPr lang="en-US" sz="1800" b="1" baseline="0" dirty="0">
                          <a:latin typeface="Times New Roman"/>
                          <a:ea typeface="Calibri"/>
                          <a:cs typeface="Calibri"/>
                        </a:rPr>
                        <a:t> Inflows of Resources</a:t>
                      </a:r>
                      <a:endParaRPr lang="en-US" sz="1800" dirty="0">
                        <a:latin typeface="Calibri"/>
                        <a:ea typeface="Calibri"/>
                        <a:cs typeface="Calibri"/>
                      </a:endParaRPr>
                    </a:p>
                    <a:p>
                      <a:pPr marL="0" marR="0">
                        <a:spcBef>
                          <a:spcPts val="0"/>
                        </a:spcBef>
                        <a:spcAft>
                          <a:spcPts val="0"/>
                        </a:spcAft>
                      </a:pPr>
                      <a:r>
                        <a:rPr lang="en-US" sz="1800" dirty="0">
                          <a:latin typeface="Times New Roman"/>
                          <a:ea typeface="Calibri"/>
                          <a:cs typeface="Calibri"/>
                        </a:rPr>
                        <a:t>   Deferred Revenues</a:t>
                      </a:r>
                    </a:p>
                    <a:p>
                      <a:pPr marL="0" marR="0">
                        <a:spcBef>
                          <a:spcPts val="0"/>
                        </a:spcBef>
                        <a:spcAft>
                          <a:spcPts val="0"/>
                        </a:spcAft>
                      </a:pPr>
                      <a:endParaRPr lang="en-US" sz="1800" dirty="0">
                        <a:latin typeface="Calibri"/>
                        <a:ea typeface="Calibri"/>
                        <a:cs typeface="Calibri"/>
                      </a:endParaRPr>
                    </a:p>
                    <a:p>
                      <a:pPr marL="0" marR="0">
                        <a:spcBef>
                          <a:spcPts val="0"/>
                        </a:spcBef>
                        <a:spcAft>
                          <a:spcPts val="0"/>
                        </a:spcAft>
                      </a:pPr>
                      <a:r>
                        <a:rPr lang="en-US" sz="1800" b="1" dirty="0">
                          <a:latin typeface="Times New Roman"/>
                          <a:ea typeface="Calibri"/>
                          <a:cs typeface="Calibri"/>
                        </a:rPr>
                        <a:t>Fund Balances:</a:t>
                      </a:r>
                      <a:endParaRPr lang="en-US" sz="1800" dirty="0">
                        <a:latin typeface="Calibri"/>
                        <a:ea typeface="Calibri"/>
                        <a:cs typeface="Calibri"/>
                      </a:endParaRPr>
                    </a:p>
                    <a:p>
                      <a:pPr marL="0" marR="0">
                        <a:spcBef>
                          <a:spcPts val="0"/>
                        </a:spcBef>
                        <a:spcAft>
                          <a:spcPts val="0"/>
                        </a:spcAft>
                      </a:pPr>
                      <a:r>
                        <a:rPr lang="en-US" sz="1800" dirty="0">
                          <a:latin typeface="Times New Roman"/>
                          <a:ea typeface="Calibri"/>
                          <a:cs typeface="Calibri"/>
                        </a:rPr>
                        <a:t>   </a:t>
                      </a:r>
                      <a:r>
                        <a:rPr lang="en-US" sz="1800" dirty="0" err="1">
                          <a:latin typeface="Times New Roman"/>
                          <a:ea typeface="Calibri"/>
                          <a:cs typeface="Calibri"/>
                        </a:rPr>
                        <a:t>Nonspendable</a:t>
                      </a:r>
                      <a:endParaRPr lang="en-US" sz="1800" dirty="0">
                        <a:latin typeface="Calibri"/>
                        <a:ea typeface="Calibri"/>
                        <a:cs typeface="Calibri"/>
                      </a:endParaRPr>
                    </a:p>
                    <a:p>
                      <a:pPr marL="0" marR="0">
                        <a:spcBef>
                          <a:spcPts val="0"/>
                        </a:spcBef>
                        <a:spcAft>
                          <a:spcPts val="0"/>
                        </a:spcAft>
                      </a:pPr>
                      <a:r>
                        <a:rPr lang="en-US" sz="1800" dirty="0">
                          <a:latin typeface="Times New Roman"/>
                          <a:ea typeface="Calibri"/>
                          <a:cs typeface="Calibri"/>
                        </a:rPr>
                        <a:t>   Restricted</a:t>
                      </a:r>
                      <a:endParaRPr lang="en-US" sz="1800" dirty="0">
                        <a:latin typeface="Calibri"/>
                        <a:ea typeface="Calibri"/>
                        <a:cs typeface="Calibri"/>
                      </a:endParaRPr>
                    </a:p>
                    <a:p>
                      <a:pPr marL="0" marR="0">
                        <a:spcBef>
                          <a:spcPts val="0"/>
                        </a:spcBef>
                        <a:spcAft>
                          <a:spcPts val="0"/>
                        </a:spcAft>
                      </a:pPr>
                      <a:r>
                        <a:rPr lang="en-US" sz="1800" dirty="0">
                          <a:latin typeface="Times New Roman"/>
                          <a:ea typeface="Calibri"/>
                          <a:cs typeface="Calibri"/>
                        </a:rPr>
                        <a:t>   Committed</a:t>
                      </a:r>
                      <a:endParaRPr lang="en-US" sz="1800" dirty="0">
                        <a:latin typeface="Calibri"/>
                        <a:ea typeface="Calibri"/>
                        <a:cs typeface="Calibri"/>
                      </a:endParaRPr>
                    </a:p>
                    <a:p>
                      <a:pPr marL="0" marR="0">
                        <a:spcBef>
                          <a:spcPts val="0"/>
                        </a:spcBef>
                        <a:spcAft>
                          <a:spcPts val="0"/>
                        </a:spcAft>
                      </a:pPr>
                      <a:r>
                        <a:rPr lang="en-US" sz="1800" dirty="0">
                          <a:latin typeface="Times New Roman"/>
                          <a:ea typeface="Calibri"/>
                          <a:cs typeface="Calibri"/>
                        </a:rPr>
                        <a:t>   Assigned</a:t>
                      </a:r>
                      <a:endParaRPr lang="en-US" sz="1800" dirty="0">
                        <a:latin typeface="Calibri"/>
                        <a:ea typeface="Calibri"/>
                        <a:cs typeface="Calibri"/>
                      </a:endParaRPr>
                    </a:p>
                    <a:p>
                      <a:pPr marL="0" marR="0">
                        <a:spcBef>
                          <a:spcPts val="0"/>
                        </a:spcBef>
                        <a:spcAft>
                          <a:spcPts val="0"/>
                        </a:spcAft>
                      </a:pPr>
                      <a:r>
                        <a:rPr lang="en-US" sz="1800" dirty="0">
                          <a:latin typeface="Times New Roman"/>
                          <a:ea typeface="Calibri"/>
                          <a:cs typeface="Calibri"/>
                        </a:rPr>
                        <a:t>   Unassigned</a:t>
                      </a:r>
                      <a:endParaRPr lang="en-US" sz="1800" dirty="0">
                        <a:latin typeface="Calibri"/>
                        <a:ea typeface="Calibri"/>
                        <a:cs typeface="Calibri"/>
                      </a:endParaRPr>
                    </a:p>
                  </a:txBody>
                  <a:tcPr marL="62630" marR="6263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D9D9D9"/>
                    </a:solid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07FDDD86-A581-49CD-A62D-FFA30D734D9A}"/>
              </a:ext>
            </a:extLst>
          </p:cNvPr>
          <p:cNvSpPr>
            <a:spLocks noGrp="1" noChangeArrowheads="1"/>
          </p:cNvSpPr>
          <p:nvPr>
            <p:ph type="title"/>
          </p:nvPr>
        </p:nvSpPr>
        <p:spPr/>
        <p:txBody>
          <a:bodyPr/>
          <a:lstStyle/>
          <a:p>
            <a:pPr eaLnBrk="1" hangingPunct="1"/>
            <a:r>
              <a:rPr lang="en-US" altLang="en-US" dirty="0"/>
              <a:t>Modified Accrual Accounting</a:t>
            </a:r>
            <a:br>
              <a:rPr lang="en-US" altLang="en-US" dirty="0"/>
            </a:br>
            <a:r>
              <a:rPr lang="en-US" altLang="en-US" dirty="0"/>
              <a:t>Permanent Accounts</a:t>
            </a:r>
          </a:p>
        </p:txBody>
      </p:sp>
      <p:sp>
        <p:nvSpPr>
          <p:cNvPr id="10243" name="Content Placeholder 2">
            <a:extLst>
              <a:ext uri="{FF2B5EF4-FFF2-40B4-BE49-F238E27FC236}">
                <a16:creationId xmlns:a16="http://schemas.microsoft.com/office/drawing/2014/main" id="{F950AA84-38EB-4990-A88D-6BC563540E55}"/>
              </a:ext>
            </a:extLst>
          </p:cNvPr>
          <p:cNvSpPr>
            <a:spLocks noGrp="1" noChangeArrowheads="1"/>
          </p:cNvSpPr>
          <p:nvPr>
            <p:ph idx="1"/>
          </p:nvPr>
        </p:nvSpPr>
        <p:spPr/>
        <p:txBody>
          <a:bodyPr>
            <a:normAutofit lnSpcReduction="10000"/>
          </a:bodyPr>
          <a:lstStyle/>
          <a:p>
            <a:pPr eaLnBrk="1" hangingPunct="1"/>
            <a:r>
              <a:rPr lang="en-US" altLang="en-US" sz="2400" dirty="0"/>
              <a:t>Is not the cash basis of accounting</a:t>
            </a:r>
          </a:p>
          <a:p>
            <a:pPr lvl="1" eaLnBrk="1" hangingPunct="1"/>
            <a:r>
              <a:rPr lang="en-US" altLang="en-US" sz="2000" dirty="0"/>
              <a:t>Recognizes receivables and revenues before collection. </a:t>
            </a:r>
          </a:p>
          <a:p>
            <a:pPr lvl="1" eaLnBrk="1" hangingPunct="1"/>
            <a:r>
              <a:rPr lang="en-US" altLang="en-US" sz="2000" dirty="0"/>
              <a:t>Recognizes payables and accruals</a:t>
            </a:r>
          </a:p>
          <a:p>
            <a:pPr eaLnBrk="1" hangingPunct="1"/>
            <a:r>
              <a:rPr lang="en-US" altLang="en-US" sz="2400" dirty="0"/>
              <a:t>However, long-term assets and liabilities are not recognized.  The focus is on current financial resources (as budgeted). </a:t>
            </a:r>
          </a:p>
          <a:p>
            <a:pPr eaLnBrk="1" hangingPunct="1"/>
            <a:r>
              <a:rPr lang="en-US" altLang="en-US" sz="2400" dirty="0"/>
              <a:t>Assets are cash and those items expected to be converted to cash in the near term.</a:t>
            </a:r>
          </a:p>
          <a:p>
            <a:pPr lvl="1"/>
            <a:r>
              <a:rPr lang="en-US" sz="2400" dirty="0">
                <a:solidFill>
                  <a:srgbClr val="111111"/>
                </a:solidFill>
                <a:latin typeface="SourceSansPro"/>
              </a:rPr>
              <a:t>Restricted cash: Examples: P</a:t>
            </a:r>
            <a:r>
              <a:rPr lang="en-US" sz="2400" b="0" i="0" dirty="0">
                <a:solidFill>
                  <a:srgbClr val="111111"/>
                </a:solidFill>
                <a:effectLst/>
                <a:latin typeface="SourceSansPro"/>
              </a:rPr>
              <a:t>ort authority of a city – lessee deposits. </a:t>
            </a:r>
            <a:r>
              <a:rPr lang="en-US" sz="2400" dirty="0">
                <a:solidFill>
                  <a:srgbClr val="111111"/>
                </a:solidFill>
                <a:latin typeface="SourceSansPro"/>
              </a:rPr>
              <a:t>P</a:t>
            </a:r>
            <a:r>
              <a:rPr lang="en-US" sz="2400" b="0" i="0" dirty="0">
                <a:solidFill>
                  <a:srgbClr val="111111"/>
                </a:solidFill>
                <a:effectLst/>
                <a:latin typeface="SourceSansPro"/>
              </a:rPr>
              <a:t>roceeds from a revenue bond must be used for their stated purpose such as improving roads, building a new high school, etc.</a:t>
            </a:r>
            <a:endParaRPr lang="en-US" altLang="en-US" sz="2100" dirty="0"/>
          </a:p>
          <a:p>
            <a:pPr eaLnBrk="1" hangingPunct="1"/>
            <a:r>
              <a:rPr lang="en-US" altLang="en-US" sz="2400" dirty="0"/>
              <a:t>Liabilities recognized are settled with current financial resources.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9A60890-B388-4407-9EA4-9EE2D0DAEAEA}"/>
              </a:ext>
            </a:extLst>
          </p:cNvPr>
          <p:cNvSpPr>
            <a:spLocks noGrp="1"/>
          </p:cNvSpPr>
          <p:nvPr>
            <p:ph type="ctrTitle" idx="4294967295"/>
          </p:nvPr>
        </p:nvSpPr>
        <p:spPr>
          <a:xfrm>
            <a:off x="1143000" y="1524000"/>
            <a:ext cx="6858000" cy="3962400"/>
          </a:xfrm>
        </p:spPr>
        <p:txBody>
          <a:bodyPr>
            <a:normAutofit/>
          </a:bodyPr>
          <a:lstStyle/>
          <a:p>
            <a:pPr algn="ctr"/>
            <a:r>
              <a:rPr lang="en-US" sz="6600" b="1" dirty="0"/>
              <a:t>Deferrals</a:t>
            </a:r>
            <a:br>
              <a:rPr lang="en-US" sz="6000" b="1" dirty="0"/>
            </a:br>
            <a:r>
              <a:rPr lang="en-US" sz="6000" b="1" dirty="0"/>
              <a:t>Deferred Inflows</a:t>
            </a:r>
            <a:br>
              <a:rPr lang="en-US" sz="6000" b="1" dirty="0"/>
            </a:br>
            <a:r>
              <a:rPr lang="en-US" sz="6000" b="1" dirty="0"/>
              <a:t>and</a:t>
            </a:r>
            <a:br>
              <a:rPr lang="en-US" sz="6000" b="1" dirty="0"/>
            </a:br>
            <a:r>
              <a:rPr lang="en-US" sz="6000" b="1" dirty="0"/>
              <a:t>Deferred Outflows</a:t>
            </a:r>
            <a:br>
              <a:rPr lang="en-US" dirty="0"/>
            </a:br>
            <a:endParaRPr lang="en-US" dirty="0"/>
          </a:p>
        </p:txBody>
      </p:sp>
    </p:spTree>
    <p:extLst>
      <p:ext uri="{BB962C8B-B14F-4D97-AF65-F5344CB8AC3E}">
        <p14:creationId xmlns:p14="http://schemas.microsoft.com/office/powerpoint/2010/main" val="256699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4">
            <a:extLst>
              <a:ext uri="{FF2B5EF4-FFF2-40B4-BE49-F238E27FC236}">
                <a16:creationId xmlns:a16="http://schemas.microsoft.com/office/drawing/2014/main" id="{0E245F43-C0BA-4A4C-9767-622D4A23A7C0}"/>
              </a:ext>
            </a:extLst>
          </p:cNvPr>
          <p:cNvSpPr>
            <a:spLocks noGrp="1" noChangeArrowheads="1"/>
          </p:cNvSpPr>
          <p:nvPr>
            <p:ph idx="4294967295"/>
          </p:nvPr>
        </p:nvSpPr>
        <p:spPr>
          <a:xfrm>
            <a:off x="495300" y="381000"/>
            <a:ext cx="8153400" cy="5486400"/>
          </a:xfrm>
        </p:spPr>
        <p:txBody>
          <a:bodyPr/>
          <a:lstStyle/>
          <a:p>
            <a:endParaRPr lang="en-US" altLang="en-US" sz="2300" dirty="0"/>
          </a:p>
          <a:p>
            <a:r>
              <a:rPr lang="en-US" altLang="en-US" sz="2000" dirty="0"/>
              <a:t>Deferrals refer to the timing of an economic event and in this context—a future period</a:t>
            </a:r>
          </a:p>
          <a:p>
            <a:endParaRPr lang="en-US" altLang="en-US" sz="2000" dirty="0"/>
          </a:p>
          <a:p>
            <a:r>
              <a:rPr lang="en-US" altLang="en-US" sz="2000" dirty="0"/>
              <a:t>The events have already taken place and will be recognized in the future as expenditures or revenues but until they legally can be, they are housed in deferred inflows/outflows – cash has been received or expended and must be housed somewhere. </a:t>
            </a:r>
          </a:p>
          <a:p>
            <a:r>
              <a:rPr lang="en-US" altLang="en-US" sz="2000" dirty="0"/>
              <a:t>The focus is on evaluating inter-period equity.</a:t>
            </a:r>
          </a:p>
          <a:p>
            <a:pPr lvl="1"/>
            <a:r>
              <a:rPr lang="en-US" altLang="en-US" sz="1400" dirty="0"/>
              <a:t>That is—Has the government raising sufficient resources each year to cover that year’s costs. If a government does not raise sufficient resources during the year, it either must consume surplus resources accumulated in prior years or push some costs off to the future.</a:t>
            </a:r>
          </a:p>
          <a:p>
            <a:pPr lvl="1"/>
            <a:r>
              <a:rPr lang="en-US" altLang="en-US" sz="1400" dirty="0"/>
              <a:t>Providing users with information to assess whether a government is achieving inter-period equity is an important objective of financial reporting by state and local governments. </a:t>
            </a:r>
          </a:p>
          <a:p>
            <a:pPr lvl="1"/>
            <a:r>
              <a:rPr lang="en-US" sz="1400" b="0" i="0" dirty="0">
                <a:solidFill>
                  <a:srgbClr val="3C3C3D"/>
                </a:solidFill>
                <a:effectLst/>
              </a:rPr>
              <a:t>To get a sense of whether inter-period equity has been achieved, any inflows or outflows that took place during the fiscal year, but which relate to future period, should not be included. Those inflows and outflows are kept out of the assessment of inter-period equity by being reported as deferred inflows and deferred outflows rather than recognized as revenues and expenses.</a:t>
            </a:r>
            <a:endParaRPr lang="en-US" altLang="en-US" sz="1400" dirty="0"/>
          </a:p>
          <a:p>
            <a:pPr lvl="1"/>
            <a:endParaRPr lang="en-US" alt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4">
            <a:extLst>
              <a:ext uri="{FF2B5EF4-FFF2-40B4-BE49-F238E27FC236}">
                <a16:creationId xmlns:a16="http://schemas.microsoft.com/office/drawing/2014/main" id="{56305BC1-1233-441F-BE39-B4A95FD517B6}"/>
              </a:ext>
            </a:extLst>
          </p:cNvPr>
          <p:cNvSpPr>
            <a:spLocks noGrp="1" noChangeArrowheads="1"/>
          </p:cNvSpPr>
          <p:nvPr>
            <p:ph idx="1"/>
          </p:nvPr>
        </p:nvSpPr>
        <p:spPr>
          <a:xfrm>
            <a:off x="533400" y="381000"/>
            <a:ext cx="8153400" cy="5486400"/>
          </a:xfrm>
        </p:spPr>
        <p:txBody>
          <a:bodyPr/>
          <a:lstStyle/>
          <a:p>
            <a:r>
              <a:rPr lang="en-US" altLang="en-US" sz="2800" dirty="0"/>
              <a:t>Deferred out flows of resources have a debit balance but are not assets.  </a:t>
            </a:r>
          </a:p>
          <a:p>
            <a:endParaRPr lang="en-US" altLang="en-US" sz="2300" dirty="0"/>
          </a:p>
          <a:p>
            <a:endParaRPr lang="en-US" altLang="en-US" sz="2300" dirty="0"/>
          </a:p>
          <a:p>
            <a:pPr lvl="1"/>
            <a:r>
              <a:rPr lang="en-US" altLang="en-US" sz="2000" dirty="0"/>
              <a:t>Assets are a resource that a government controls at present that can be used to provide present services.</a:t>
            </a:r>
          </a:p>
          <a:p>
            <a:pPr lvl="1"/>
            <a:r>
              <a:rPr lang="en-US" altLang="en-US" sz="2000" dirty="0"/>
              <a:t>Deferred out flows are </a:t>
            </a:r>
            <a:r>
              <a:rPr lang="en-US" sz="2000" dirty="0"/>
              <a:t>a consumption of assets by the government that is applicable to a future reporting period. For example, prepaid items, grants paid in advance when all eligibility requirements except timing have been met, etc. </a:t>
            </a:r>
            <a:r>
              <a:rPr lang="en-US" altLang="en-US" sz="2000" dirty="0"/>
              <a:t>Rarely appear and are particularly defined by GASB. </a:t>
            </a:r>
          </a:p>
          <a:p>
            <a:pPr lvl="1"/>
            <a:r>
              <a:rPr lang="en-US" altLang="en-US" sz="2000" dirty="0"/>
              <a:t>The transaction has taken place in the current period (cash spent) but recognizing it is deferred to a future period to which the out flow is related.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1407</TotalTime>
  <Words>2583</Words>
  <Application>Microsoft Office PowerPoint</Application>
  <PresentationFormat>On-screen Show (4:3)</PresentationFormat>
  <Paragraphs>240</Paragraphs>
  <Slides>38</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Book Antiqua</vt:lpstr>
      <vt:lpstr>Calibri</vt:lpstr>
      <vt:lpstr>Calibri Light</vt:lpstr>
      <vt:lpstr>SourceSansPro</vt:lpstr>
      <vt:lpstr>Times New Roman</vt:lpstr>
      <vt:lpstr>Wingdings</vt:lpstr>
      <vt:lpstr>Office Theme</vt:lpstr>
      <vt:lpstr>Essentials of Accounting for Governmental and  Not-for-Profit Organizations</vt:lpstr>
      <vt:lpstr>Chapter 3 – Learning objectives</vt:lpstr>
      <vt:lpstr>Basic Accounts used by Governmental Funds</vt:lpstr>
      <vt:lpstr>Modified Accrual Accounting</vt:lpstr>
      <vt:lpstr>Account Structure – Permanent Accounts</vt:lpstr>
      <vt:lpstr>Modified Accrual Accounting Permanent Accounts</vt:lpstr>
      <vt:lpstr>Deferrals Deferred Inflows and Deferred Outflows </vt:lpstr>
      <vt:lpstr>PowerPoint Presentation</vt:lpstr>
      <vt:lpstr>PowerPoint Presentation</vt:lpstr>
      <vt:lpstr>PowerPoint Presentation</vt:lpstr>
      <vt:lpstr>Modified Accrual Accounting Activity Accounts</vt:lpstr>
      <vt:lpstr>Account Structure Nominal Accounts</vt:lpstr>
      <vt:lpstr>Modified Accrual Accounting Activity Accounts - Revenues</vt:lpstr>
      <vt:lpstr>Types of Nonexchange Transactions</vt:lpstr>
      <vt:lpstr>Classification and Sources of Inflows</vt:lpstr>
      <vt:lpstr>Modified Accrual Accounting Activity Accounts - Expenditures</vt:lpstr>
      <vt:lpstr>Classification of Outflows - Informational</vt:lpstr>
      <vt:lpstr>Activity Accounts – Uses of funds</vt:lpstr>
      <vt:lpstr>PowerPoint Presentation</vt:lpstr>
      <vt:lpstr>Fund Balance</vt:lpstr>
      <vt:lpstr>Fund Balance - interpretation</vt:lpstr>
      <vt:lpstr>Reporting of Fund Balances</vt:lpstr>
      <vt:lpstr>Fund Balances</vt:lpstr>
      <vt:lpstr>Fund Balances</vt:lpstr>
      <vt:lpstr>Fund Balances</vt:lpstr>
      <vt:lpstr>Spendable Fund Balances</vt:lpstr>
      <vt:lpstr>Spendable Fund Balances</vt:lpstr>
      <vt:lpstr>Spendable Fund Balances</vt:lpstr>
      <vt:lpstr>Spendable Fund Balances</vt:lpstr>
      <vt:lpstr>Spendable Fund Balances</vt:lpstr>
      <vt:lpstr>Spendable Fund Balances</vt:lpstr>
      <vt:lpstr>PowerPoint Presentation</vt:lpstr>
      <vt:lpstr>Fund Balances - Financial Statements</vt:lpstr>
      <vt:lpstr>PowerPoint Presentation</vt:lpstr>
      <vt:lpstr>PowerPoint Presentation</vt:lpstr>
      <vt:lpstr>PowerPoint Presentation</vt:lpstr>
      <vt:lpstr>PowerPoint Presentation</vt:lpstr>
      <vt:lpstr>PowerPoint Presentation</vt:lpstr>
    </vt:vector>
  </TitlesOfParts>
  <Company>James Madison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Essentials of Accounting for Governmental and Not-for-Profit Organizations</dc:title>
  <dc:creator>Paul Copley</dc:creator>
  <cp:lastModifiedBy>Lynch, Christy</cp:lastModifiedBy>
  <cp:revision>132</cp:revision>
  <cp:lastPrinted>2020-08-29T19:11:58Z</cp:lastPrinted>
  <dcterms:created xsi:type="dcterms:W3CDTF">2007-09-03T20:34:13Z</dcterms:created>
  <dcterms:modified xsi:type="dcterms:W3CDTF">2020-09-09T12:34:17Z</dcterms:modified>
</cp:coreProperties>
</file>