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27"/>
  </p:notesMasterIdLst>
  <p:sldIdLst>
    <p:sldId id="330" r:id="rId2"/>
    <p:sldId id="303" r:id="rId3"/>
    <p:sldId id="286" r:id="rId4"/>
    <p:sldId id="307" r:id="rId5"/>
    <p:sldId id="284" r:id="rId6"/>
    <p:sldId id="308" r:id="rId7"/>
    <p:sldId id="309" r:id="rId8"/>
    <p:sldId id="310" r:id="rId9"/>
    <p:sldId id="337" r:id="rId10"/>
    <p:sldId id="314" r:id="rId11"/>
    <p:sldId id="292" r:id="rId12"/>
    <p:sldId id="315" r:id="rId13"/>
    <p:sldId id="316" r:id="rId14"/>
    <p:sldId id="317" r:id="rId15"/>
    <p:sldId id="318" r:id="rId16"/>
    <p:sldId id="289" r:id="rId17"/>
    <p:sldId id="290" r:id="rId18"/>
    <p:sldId id="338" r:id="rId19"/>
    <p:sldId id="323" r:id="rId20"/>
    <p:sldId id="324" r:id="rId21"/>
    <p:sldId id="325" r:id="rId22"/>
    <p:sldId id="326" r:id="rId23"/>
    <p:sldId id="327" r:id="rId24"/>
    <p:sldId id="329" r:id="rId25"/>
    <p:sldId id="299" r:id="rId26"/>
  </p:sldIdLst>
  <p:sldSz cx="9144000" cy="6858000" type="screen4x3"/>
  <p:notesSz cx="6980238"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p:cViewPr varScale="1">
        <p:scale>
          <a:sx n="68" d="100"/>
          <a:sy n="68" d="100"/>
        </p:scale>
        <p:origin x="1278" y="72"/>
      </p:cViewPr>
      <p:guideLst>
        <p:guide orient="horz" pos="2160"/>
        <p:guide pos="2880"/>
      </p:guideLst>
    </p:cSldViewPr>
  </p:slideViewPr>
  <p:outlineViewPr>
    <p:cViewPr>
      <p:scale>
        <a:sx n="33" d="100"/>
        <a:sy n="33" d="100"/>
      </p:scale>
      <p:origin x="0" y="1130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302477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43011" name="Rectangle 3"/>
          <p:cNvSpPr>
            <a:spLocks noGrp="1" noChangeArrowheads="1"/>
          </p:cNvSpPr>
          <p:nvPr>
            <p:ph type="dt" idx="1"/>
          </p:nvPr>
        </p:nvSpPr>
        <p:spPr bwMode="auto">
          <a:xfrm>
            <a:off x="3953853" y="0"/>
            <a:ext cx="302477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fld id="{F8AA7E04-059C-4A97-9104-B6F43D796AE6}" type="datetimeFigureOut">
              <a:rPr lang="en-US"/>
              <a:pPr>
                <a:defRPr/>
              </a:pPr>
              <a:t>9/3/2020</a:t>
            </a:fld>
            <a:endParaRPr lang="en-US"/>
          </a:p>
        </p:txBody>
      </p:sp>
      <p:sp>
        <p:nvSpPr>
          <p:cNvPr id="3076" name="Rectangle 4"/>
          <p:cNvSpPr>
            <a:spLocks noGrp="1" noRot="1" noChangeAspect="1" noChangeArrowheads="1" noTextEdit="1"/>
          </p:cNvSpPr>
          <p:nvPr>
            <p:ph type="sldImg" idx="2"/>
          </p:nvPr>
        </p:nvSpPr>
        <p:spPr bwMode="auto">
          <a:xfrm>
            <a:off x="1203325" y="685800"/>
            <a:ext cx="4573588"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98024" y="4343400"/>
            <a:ext cx="558419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3014" name="Rectangle 6"/>
          <p:cNvSpPr>
            <a:spLocks noGrp="1" noChangeArrowheads="1"/>
          </p:cNvSpPr>
          <p:nvPr>
            <p:ph type="ftr" sz="quarter" idx="4"/>
          </p:nvPr>
        </p:nvSpPr>
        <p:spPr bwMode="auto">
          <a:xfrm>
            <a:off x="0" y="8685213"/>
            <a:ext cx="302477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43015" name="Rectangle 7"/>
          <p:cNvSpPr>
            <a:spLocks noGrp="1" noChangeArrowheads="1"/>
          </p:cNvSpPr>
          <p:nvPr>
            <p:ph type="sldNum" sz="quarter" idx="5"/>
          </p:nvPr>
        </p:nvSpPr>
        <p:spPr bwMode="auto">
          <a:xfrm>
            <a:off x="3953853" y="8685213"/>
            <a:ext cx="302477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29A36B7-0FC3-40C1-9EC2-C76195AB38C5}" type="slidenum">
              <a:rPr lang="en-US" altLang="en-US"/>
              <a:pPr/>
              <a:t>‹#›</a:t>
            </a:fld>
            <a:endParaRPr lang="en-US" altLang="en-US"/>
          </a:p>
        </p:txBody>
      </p:sp>
    </p:spTree>
    <p:extLst>
      <p:ext uri="{BB962C8B-B14F-4D97-AF65-F5344CB8AC3E}">
        <p14:creationId xmlns:p14="http://schemas.microsoft.com/office/powerpoint/2010/main" val="39392519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Content">
    <p:spTree>
      <p:nvGrpSpPr>
        <p:cNvPr id="1" name=""/>
        <p:cNvGrpSpPr/>
        <p:nvPr/>
      </p:nvGrpSpPr>
      <p:grpSpPr>
        <a:xfrm>
          <a:off x="0" y="0"/>
          <a:ext cx="0" cy="0"/>
          <a:chOff x="0" y="0"/>
          <a:chExt cx="0" cy="0"/>
        </a:xfrm>
      </p:grpSpPr>
      <p:pic>
        <p:nvPicPr>
          <p:cNvPr id="102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8575"/>
            <a:ext cx="9121588" cy="68165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userDrawn="1"/>
        </p:nvCxnSpPr>
        <p:spPr>
          <a:xfrm>
            <a:off x="304800" y="1447800"/>
            <a:ext cx="853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08264" y="304800"/>
            <a:ext cx="8530936" cy="990600"/>
          </a:xfrm>
        </p:spPr>
        <p:txBody>
          <a:bodyPr>
            <a:normAutofit/>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7" name="Content Placeholder 6"/>
          <p:cNvSpPr>
            <a:spLocks noGrp="1"/>
          </p:cNvSpPr>
          <p:nvPr>
            <p:ph sz="quarter" idx="10"/>
          </p:nvPr>
        </p:nvSpPr>
        <p:spPr>
          <a:xfrm>
            <a:off x="914400" y="1600200"/>
            <a:ext cx="7315200" cy="1143000"/>
          </a:xfrm>
        </p:spPr>
        <p:txBody>
          <a:bodyPr>
            <a:noAutofit/>
          </a:bodyPr>
          <a:lstStyle>
            <a:lvl1pPr>
              <a:defRPr sz="2800">
                <a:latin typeface="Verdana" panose="020B0604030504040204" pitchFamily="34" charset="0"/>
                <a:ea typeface="Verdana" panose="020B0604030504040204" pitchFamily="34" charset="0"/>
                <a:cs typeface="Verdana" panose="020B0604030504040204" pitchFamily="34" charset="0"/>
              </a:defRPr>
            </a:lvl1pPr>
            <a:lvl2pPr marL="806450" indent="-349250">
              <a:defRPr sz="2400">
                <a:latin typeface="Verdana" panose="020B0604030504040204" pitchFamily="34" charset="0"/>
                <a:ea typeface="Verdana" panose="020B0604030504040204" pitchFamily="34" charset="0"/>
                <a:cs typeface="Verdana" panose="020B0604030504040204" pitchFamily="34" charset="0"/>
              </a:defRPr>
            </a:lvl2pPr>
            <a:lvl3pPr marL="1263650" indent="-349250">
              <a:buFont typeface="Wingdings" panose="05000000000000000000" pitchFamily="2" charset="2"/>
              <a:buChar char="§"/>
              <a:defRPr sz="2400">
                <a:latin typeface="Verdana" panose="020B0604030504040204" pitchFamily="34" charset="0"/>
                <a:ea typeface="Verdana" panose="020B0604030504040204" pitchFamily="34" charset="0"/>
                <a:cs typeface="Verdana" panose="020B0604030504040204" pitchFamily="34" charset="0"/>
              </a:defRPr>
            </a:lvl3pPr>
            <a:lvl4pPr marL="1720850" indent="-349250">
              <a:buFont typeface="Courier New" panose="02070309020205020404" pitchFamily="49" charset="0"/>
              <a:buChar char="o"/>
              <a:defRPr sz="2000">
                <a:latin typeface="Verdana" panose="020B0604030504040204" pitchFamily="34" charset="0"/>
                <a:ea typeface="Verdana" panose="020B0604030504040204" pitchFamily="34" charset="0"/>
                <a:cs typeface="Verdana" panose="020B0604030504040204" pitchFamily="34" charset="0"/>
              </a:defRPr>
            </a:lvl4pPr>
            <a:lvl5pPr marL="2178050" indent="-349250">
              <a:buFont typeface="Wingdings" panose="05000000000000000000" pitchFamily="2" charset="2"/>
              <a:buChar char="Ø"/>
              <a:defRPr sz="20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2"/>
            <a:r>
              <a:rPr lang="en-US" dirty="0"/>
              <a:t>Third level</a:t>
            </a:r>
          </a:p>
          <a:p>
            <a:pPr lvl="3"/>
            <a:r>
              <a:rPr lang="en-US" dirty="0"/>
              <a:t>Fourth level</a:t>
            </a:r>
          </a:p>
          <a:p>
            <a:pPr lvl="4"/>
            <a:r>
              <a:rPr lang="en-US" dirty="0"/>
              <a:t>Fifth level</a:t>
            </a:r>
          </a:p>
          <a:p>
            <a:pPr lvl="1"/>
            <a:r>
              <a:rPr lang="en-US" dirty="0"/>
              <a:t>Second level</a:t>
            </a:r>
          </a:p>
        </p:txBody>
      </p:sp>
      <p:sp>
        <p:nvSpPr>
          <p:cNvPr id="9" name="Content Placeholder 8"/>
          <p:cNvSpPr>
            <a:spLocks noGrp="1"/>
          </p:cNvSpPr>
          <p:nvPr>
            <p:ph sz="quarter" idx="11"/>
          </p:nvPr>
        </p:nvSpPr>
        <p:spPr>
          <a:xfrm>
            <a:off x="914400" y="2971800"/>
            <a:ext cx="7315200" cy="1371600"/>
          </a:xfrm>
        </p:spPr>
        <p:txBody>
          <a:bodyPr vert="horz" lIns="91440" tIns="45720" rIns="91440" bIns="45720" rtlCol="0">
            <a:noAutofit/>
          </a:bodyPr>
          <a:lstStyle>
            <a:lvl1pPr>
              <a:defRPr lang="en-US" sz="2800" dirty="0" smtClean="0">
                <a:latin typeface="Verdana" panose="020B0604030504040204" pitchFamily="34" charset="0"/>
                <a:ea typeface="Verdana" panose="020B0604030504040204" pitchFamily="34" charset="0"/>
                <a:cs typeface="Verdana" panose="020B0604030504040204" pitchFamily="34" charset="0"/>
              </a:defRPr>
            </a:lvl1pPr>
            <a:lvl2pPr>
              <a:defRPr lang="en-US" sz="2400" dirty="0" smtClean="0">
                <a:latin typeface="Verdana" panose="020B0604030504040204" pitchFamily="34" charset="0"/>
                <a:ea typeface="Verdana" panose="020B0604030504040204" pitchFamily="34" charset="0"/>
                <a:cs typeface="Verdana" panose="020B0604030504040204" pitchFamily="34" charset="0"/>
              </a:defRPr>
            </a:lvl2pPr>
            <a:lvl3pPr>
              <a:defRPr lang="en-US" sz="2000" dirty="0" smtClean="0">
                <a:latin typeface="Verdana" panose="020B0604030504040204" pitchFamily="34" charset="0"/>
                <a:ea typeface="Verdana" panose="020B0604030504040204" pitchFamily="34" charset="0"/>
                <a:cs typeface="Verdana" panose="020B0604030504040204" pitchFamily="34" charset="0"/>
              </a:defRPr>
            </a:lvl3pPr>
            <a:lvl4pPr>
              <a:defRPr lang="en-US" sz="1800" dirty="0" smtClean="0">
                <a:latin typeface="Verdana" panose="020B0604030504040204" pitchFamily="34" charset="0"/>
                <a:ea typeface="Verdana" panose="020B0604030504040204" pitchFamily="34" charset="0"/>
                <a:cs typeface="Verdana" panose="020B0604030504040204" pitchFamily="34" charset="0"/>
              </a:defRPr>
            </a:lvl4pPr>
            <a:lvl5pPr>
              <a:defRPr lang="en-US" sz="2000" dirty="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3" name="Content Placeholder 12"/>
          <p:cNvSpPr>
            <a:spLocks noGrp="1"/>
          </p:cNvSpPr>
          <p:nvPr>
            <p:ph sz="quarter" idx="12"/>
          </p:nvPr>
        </p:nvSpPr>
        <p:spPr>
          <a:xfrm>
            <a:off x="863600" y="4648200"/>
            <a:ext cx="7404100" cy="1447800"/>
          </a:xfrm>
        </p:spPr>
        <p:txBody>
          <a:bodyPr vert="horz" lIns="91440" tIns="45720" rIns="91440" bIns="45720" rtlCol="0">
            <a:noAutofit/>
          </a:bodyPr>
          <a:lstStyle>
            <a:lvl1pPr>
              <a:defRPr lang="en-US" sz="2800" smtClean="0">
                <a:latin typeface="Verdana" panose="020B0604030504040204" pitchFamily="34" charset="0"/>
                <a:ea typeface="Verdana" panose="020B0604030504040204" pitchFamily="34" charset="0"/>
                <a:cs typeface="Verdana" panose="020B0604030504040204" pitchFamily="34" charset="0"/>
              </a:defRPr>
            </a:lvl1pPr>
            <a:lvl2pPr>
              <a:defRPr lang="en-US" sz="2400" smtClean="0">
                <a:latin typeface="Verdana" panose="020B0604030504040204" pitchFamily="34" charset="0"/>
                <a:ea typeface="Verdana" panose="020B0604030504040204" pitchFamily="34" charset="0"/>
                <a:cs typeface="Verdana" panose="020B0604030504040204" pitchFamily="34" charset="0"/>
              </a:defRPr>
            </a:lvl2pPr>
            <a:lvl3pPr>
              <a:defRPr lang="en-US" sz="2000" smtClean="0">
                <a:latin typeface="Verdana" panose="020B0604030504040204" pitchFamily="34" charset="0"/>
                <a:ea typeface="Verdana" panose="020B0604030504040204" pitchFamily="34" charset="0"/>
                <a:cs typeface="Verdana" panose="020B0604030504040204" pitchFamily="34" charset="0"/>
              </a:defRPr>
            </a:lvl3pPr>
            <a:lvl4pPr>
              <a:defRPr lang="en-US" sz="1800" smtClean="0">
                <a:latin typeface="Verdana" panose="020B0604030504040204" pitchFamily="34" charset="0"/>
                <a:ea typeface="Verdana" panose="020B0604030504040204" pitchFamily="34" charset="0"/>
                <a:cs typeface="Verdana" panose="020B0604030504040204" pitchFamily="34" charset="0"/>
              </a:defRPr>
            </a:lvl4pPr>
            <a:lvl5pPr>
              <a:defRPr lang="en-US"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1" name="Slide Number Placeholder 5"/>
          <p:cNvSpPr txBox="1">
            <a:spLocks/>
          </p:cNvSpPr>
          <p:nvPr userDrawn="1"/>
        </p:nvSpPr>
        <p:spPr>
          <a:xfrm>
            <a:off x="8229600" y="6324600"/>
            <a:ext cx="685800" cy="319314"/>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4-</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Text Placeholder 3"/>
          <p:cNvSpPr txBox="1">
            <a:spLocks/>
          </p:cNvSpPr>
          <p:nvPr userDrawn="1"/>
        </p:nvSpPr>
        <p:spPr>
          <a:xfrm>
            <a:off x="1752600" y="6324600"/>
            <a:ext cx="5791200" cy="3048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 </a:t>
            </a:r>
          </a:p>
        </p:txBody>
      </p:sp>
    </p:spTree>
    <p:extLst>
      <p:ext uri="{BB962C8B-B14F-4D97-AF65-F5344CB8AC3E}">
        <p14:creationId xmlns:p14="http://schemas.microsoft.com/office/powerpoint/2010/main" val="3096005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11"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8575"/>
            <a:ext cx="9144000" cy="6833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228600" y="228600"/>
            <a:ext cx="8610600" cy="1195998"/>
          </a:xfrm>
        </p:spPr>
        <p:txBody>
          <a:bodyPr/>
          <a:lstStyle>
            <a:lvl1pPr algn="l">
              <a:defRPr>
                <a:solidFill>
                  <a:schemeClr val="tx1"/>
                </a:solidFill>
              </a:defRPr>
            </a:lvl1pPr>
          </a:lstStyle>
          <a:p>
            <a:r>
              <a:rPr lang="en-US" dirty="0"/>
              <a:t>Click to edit Master title style</a:t>
            </a:r>
          </a:p>
        </p:txBody>
      </p:sp>
      <p:sp>
        <p:nvSpPr>
          <p:cNvPr id="8" name="Picture Placeholder 7"/>
          <p:cNvSpPr>
            <a:spLocks noGrp="1"/>
          </p:cNvSpPr>
          <p:nvPr>
            <p:ph type="pic" sz="quarter" idx="10"/>
          </p:nvPr>
        </p:nvSpPr>
        <p:spPr>
          <a:xfrm>
            <a:off x="381000" y="1752600"/>
            <a:ext cx="3276600" cy="4343400"/>
          </a:xfrm>
        </p:spPr>
        <p:txBody>
          <a:bodyPr/>
          <a:lstStyle/>
          <a:p>
            <a:endParaRPr lang="en-US" dirty="0"/>
          </a:p>
        </p:txBody>
      </p:sp>
      <p:sp>
        <p:nvSpPr>
          <p:cNvPr id="10" name="Text Placeholder 9"/>
          <p:cNvSpPr>
            <a:spLocks noGrp="1"/>
          </p:cNvSpPr>
          <p:nvPr>
            <p:ph type="body" sz="quarter" idx="11"/>
          </p:nvPr>
        </p:nvSpPr>
        <p:spPr>
          <a:xfrm>
            <a:off x="914400" y="6509312"/>
            <a:ext cx="7315200" cy="22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2"/>
          </p:nvPr>
        </p:nvSpPr>
        <p:spPr>
          <a:xfrm>
            <a:off x="152400" y="6477000"/>
            <a:ext cx="1752600" cy="22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ubtitle 2"/>
          <p:cNvSpPr>
            <a:spLocks noGrp="1"/>
          </p:cNvSpPr>
          <p:nvPr>
            <p:ph type="subTitle" idx="1"/>
          </p:nvPr>
        </p:nvSpPr>
        <p:spPr>
          <a:xfrm>
            <a:off x="4038600" y="2095500"/>
            <a:ext cx="4419600" cy="3657600"/>
          </a:xfrm>
        </p:spPr>
        <p:txBody>
          <a:bodyPr vert="horz" lIns="91440" tIns="45720" rIns="91440" bIns="45720" rtlCol="0" anchor="ctr">
            <a:normAutofit/>
          </a:bodyPr>
          <a:lstStyle>
            <a:lvl1pPr algn="ctr">
              <a:defRPr lang="en-US" sz="4400">
                <a:solidFill>
                  <a:schemeClr val="tx1"/>
                </a:solidFill>
                <a:latin typeface="Verdana" pitchFamily="34" charset="0"/>
                <a:ea typeface="Verdana" pitchFamily="34" charset="0"/>
                <a:cs typeface="Verdana" pitchFamily="34" charset="0"/>
              </a:defRPr>
            </a:lvl1pPr>
          </a:lstStyle>
          <a:p>
            <a:pPr lvl="0">
              <a:spcBef>
                <a:spcPct val="0"/>
              </a:spcBef>
              <a:buNone/>
            </a:pPr>
            <a:r>
              <a:rPr lang="en-US" dirty="0"/>
              <a:t>Click to edit Master subtitle style</a:t>
            </a:r>
          </a:p>
        </p:txBody>
      </p:sp>
    </p:spTree>
    <p:extLst>
      <p:ext uri="{BB962C8B-B14F-4D97-AF65-F5344CB8AC3E}">
        <p14:creationId xmlns:p14="http://schemas.microsoft.com/office/powerpoint/2010/main" val="2846595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gure+ Caption">
    <p:spTree>
      <p:nvGrpSpPr>
        <p:cNvPr id="1" name=""/>
        <p:cNvGrpSpPr/>
        <p:nvPr/>
      </p:nvGrpSpPr>
      <p:grpSpPr>
        <a:xfrm>
          <a:off x="0" y="0"/>
          <a:ext cx="0" cy="0"/>
          <a:chOff x="0" y="0"/>
          <a:chExt cx="0" cy="0"/>
        </a:xfrm>
      </p:grpSpPr>
      <p:pic>
        <p:nvPicPr>
          <p:cNvPr id="102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412" y="28575"/>
            <a:ext cx="9121588" cy="68165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userDrawn="1"/>
        </p:nvCxnSpPr>
        <p:spPr>
          <a:xfrm>
            <a:off x="304800" y="1543050"/>
            <a:ext cx="853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08264" y="304800"/>
            <a:ext cx="8530936" cy="990600"/>
          </a:xfrm>
        </p:spPr>
        <p:txBody>
          <a:bodyPr>
            <a:normAutofit/>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7" name="Content Placeholder 6"/>
          <p:cNvSpPr>
            <a:spLocks noGrp="1"/>
          </p:cNvSpPr>
          <p:nvPr>
            <p:ph sz="quarter" idx="10"/>
          </p:nvPr>
        </p:nvSpPr>
        <p:spPr>
          <a:xfrm>
            <a:off x="914400" y="1600200"/>
            <a:ext cx="7315200" cy="1143000"/>
          </a:xfrm>
        </p:spPr>
        <p:txBody>
          <a:bodyPr>
            <a:noAutofit/>
          </a:bodyPr>
          <a:lstStyle>
            <a:lvl1pPr>
              <a:defRPr sz="2600">
                <a:latin typeface="Verdana" panose="020B0604030504040204" pitchFamily="34" charset="0"/>
                <a:ea typeface="Verdana" panose="020B0604030504040204" pitchFamily="34" charset="0"/>
                <a:cs typeface="Verdana" panose="020B0604030504040204" pitchFamily="34" charset="0"/>
              </a:defRPr>
            </a:lvl1pPr>
            <a:lvl2pPr marL="806450" indent="-349250">
              <a:defRPr sz="2400">
                <a:latin typeface="Verdana" panose="020B0604030504040204" pitchFamily="34" charset="0"/>
                <a:ea typeface="Verdana" panose="020B0604030504040204" pitchFamily="34" charset="0"/>
                <a:cs typeface="Verdana" panose="020B0604030504040204" pitchFamily="34" charset="0"/>
              </a:defRPr>
            </a:lvl2pPr>
            <a:lvl3pPr marL="1263650" indent="-349250">
              <a:buFont typeface="Wingdings" panose="05000000000000000000" pitchFamily="2" charset="2"/>
              <a:buChar char="§"/>
              <a:defRPr sz="2200">
                <a:latin typeface="Verdana" panose="020B0604030504040204" pitchFamily="34" charset="0"/>
                <a:ea typeface="Verdana" panose="020B0604030504040204" pitchFamily="34" charset="0"/>
                <a:cs typeface="Verdana" panose="020B0604030504040204" pitchFamily="34" charset="0"/>
              </a:defRPr>
            </a:lvl3pPr>
            <a:lvl4pPr marL="1720850" indent="-349250">
              <a:buFont typeface="Courier New" panose="02070309020205020404" pitchFamily="49" charset="0"/>
              <a:buChar char="o"/>
              <a:defRPr sz="2000">
                <a:latin typeface="Verdana" panose="020B0604030504040204" pitchFamily="34" charset="0"/>
                <a:ea typeface="Verdana" panose="020B0604030504040204" pitchFamily="34" charset="0"/>
                <a:cs typeface="Verdana" panose="020B0604030504040204" pitchFamily="34" charset="0"/>
              </a:defRPr>
            </a:lvl4pPr>
            <a:lvl5pPr marL="2178050" indent="-349250">
              <a:buFont typeface="Wingdings" panose="05000000000000000000" pitchFamily="2" charset="2"/>
              <a:buChar char="Ø"/>
              <a:defRPr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2"/>
            <a:r>
              <a:rPr lang="en-US" dirty="0"/>
              <a:t>Third level</a:t>
            </a:r>
          </a:p>
          <a:p>
            <a:pPr lvl="3"/>
            <a:r>
              <a:rPr lang="en-US" dirty="0"/>
              <a:t>Fourth level</a:t>
            </a:r>
          </a:p>
          <a:p>
            <a:pPr lvl="4"/>
            <a:r>
              <a:rPr lang="en-US" dirty="0"/>
              <a:t>Fifth level</a:t>
            </a:r>
          </a:p>
          <a:p>
            <a:pPr lvl="1"/>
            <a:r>
              <a:rPr lang="en-US" dirty="0"/>
              <a:t>Second level</a:t>
            </a:r>
          </a:p>
        </p:txBody>
      </p:sp>
      <p:sp>
        <p:nvSpPr>
          <p:cNvPr id="5" name="Picture Placeholder 4"/>
          <p:cNvSpPr>
            <a:spLocks noGrp="1"/>
          </p:cNvSpPr>
          <p:nvPr>
            <p:ph type="pic" sz="quarter" idx="13"/>
          </p:nvPr>
        </p:nvSpPr>
        <p:spPr>
          <a:xfrm>
            <a:off x="838200" y="2971800"/>
            <a:ext cx="2895600" cy="1447800"/>
          </a:xfrm>
        </p:spPr>
        <p:txBody>
          <a:bodyPr/>
          <a:lstStyle/>
          <a:p>
            <a:endParaRPr lang="en-US" dirty="0"/>
          </a:p>
        </p:txBody>
      </p:sp>
      <p:sp>
        <p:nvSpPr>
          <p:cNvPr id="8" name="Picture Placeholder 7"/>
          <p:cNvSpPr>
            <a:spLocks noGrp="1"/>
          </p:cNvSpPr>
          <p:nvPr>
            <p:ph type="pic" sz="quarter" idx="14"/>
          </p:nvPr>
        </p:nvSpPr>
        <p:spPr>
          <a:xfrm>
            <a:off x="5029200" y="2971800"/>
            <a:ext cx="2971800" cy="1447800"/>
          </a:xfrm>
        </p:spPr>
        <p:txBody>
          <a:bodyPr/>
          <a:lstStyle/>
          <a:p>
            <a:endParaRPr lang="en-US" dirty="0"/>
          </a:p>
        </p:txBody>
      </p:sp>
      <p:sp>
        <p:nvSpPr>
          <p:cNvPr id="13" name="Content Placeholder 12"/>
          <p:cNvSpPr>
            <a:spLocks noGrp="1"/>
          </p:cNvSpPr>
          <p:nvPr>
            <p:ph sz="quarter" idx="12"/>
          </p:nvPr>
        </p:nvSpPr>
        <p:spPr>
          <a:xfrm>
            <a:off x="863600" y="4648200"/>
            <a:ext cx="7404100" cy="1447800"/>
          </a:xfrm>
        </p:spPr>
        <p:txBody>
          <a:bodyPr vert="horz" lIns="91440" tIns="45720" rIns="91440" bIns="45720" rtlCol="0">
            <a:noAutofit/>
          </a:bodyPr>
          <a:lstStyle>
            <a:lvl1pPr>
              <a:defRPr lang="en-US" sz="2600" smtClean="0">
                <a:latin typeface="Verdana" panose="020B0604030504040204" pitchFamily="34" charset="0"/>
                <a:ea typeface="Verdana" panose="020B0604030504040204" pitchFamily="34" charset="0"/>
                <a:cs typeface="Verdana" panose="020B0604030504040204" pitchFamily="34" charset="0"/>
              </a:defRPr>
            </a:lvl1pPr>
            <a:lvl2pPr>
              <a:defRPr lang="en-US" sz="2400" smtClean="0">
                <a:latin typeface="Verdana" panose="020B0604030504040204" pitchFamily="34" charset="0"/>
                <a:ea typeface="Verdana" panose="020B0604030504040204" pitchFamily="34" charset="0"/>
                <a:cs typeface="Verdana" panose="020B0604030504040204" pitchFamily="34" charset="0"/>
              </a:defRPr>
            </a:lvl2pPr>
            <a:lvl3pPr>
              <a:defRPr lang="en-US" sz="2200" smtClean="0">
                <a:latin typeface="Verdana" panose="020B0604030504040204" pitchFamily="34" charset="0"/>
                <a:ea typeface="Verdana" panose="020B0604030504040204" pitchFamily="34" charset="0"/>
                <a:cs typeface="Verdana" panose="020B0604030504040204" pitchFamily="34" charset="0"/>
              </a:defRPr>
            </a:lvl3pPr>
            <a:lvl4pPr>
              <a:defRPr lang="en-US" smtClean="0">
                <a:latin typeface="Verdana" panose="020B0604030504040204" pitchFamily="34" charset="0"/>
                <a:ea typeface="Verdana" panose="020B0604030504040204" pitchFamily="34" charset="0"/>
                <a:cs typeface="Verdana" panose="020B0604030504040204" pitchFamily="34" charset="0"/>
              </a:defRPr>
            </a:lvl4pPr>
            <a:lvl5pPr>
              <a:defRPr lang="en-US"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1" name="Slide Number Placeholder 5"/>
          <p:cNvSpPr txBox="1">
            <a:spLocks/>
          </p:cNvSpPr>
          <p:nvPr userDrawn="1"/>
        </p:nvSpPr>
        <p:spPr>
          <a:xfrm>
            <a:off x="8229600" y="6324600"/>
            <a:ext cx="685800" cy="319314"/>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4-</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Text Placeholder 3"/>
          <p:cNvSpPr txBox="1">
            <a:spLocks/>
          </p:cNvSpPr>
          <p:nvPr userDrawn="1"/>
        </p:nvSpPr>
        <p:spPr>
          <a:xfrm>
            <a:off x="1752600" y="6324600"/>
            <a:ext cx="5791200" cy="3048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 </a:t>
            </a:r>
          </a:p>
        </p:txBody>
      </p:sp>
    </p:spTree>
    <p:extLst>
      <p:ext uri="{BB962C8B-B14F-4D97-AF65-F5344CB8AC3E}">
        <p14:creationId xmlns:p14="http://schemas.microsoft.com/office/powerpoint/2010/main" val="719474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11"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8575"/>
            <a:ext cx="9144000" cy="6833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228600" y="228600"/>
            <a:ext cx="8610600" cy="1195998"/>
          </a:xfrm>
        </p:spPr>
        <p:txBody>
          <a:bodyPr/>
          <a:lstStyle>
            <a:lvl1pPr algn="l">
              <a:defRPr>
                <a:solidFill>
                  <a:schemeClr val="tx1"/>
                </a:solidFill>
              </a:defRPr>
            </a:lvl1pPr>
          </a:lstStyle>
          <a:p>
            <a:r>
              <a:rPr lang="en-US" dirty="0"/>
              <a:t>Click to edit Master title style</a:t>
            </a:r>
          </a:p>
        </p:txBody>
      </p:sp>
      <p:sp>
        <p:nvSpPr>
          <p:cNvPr id="8" name="Picture Placeholder 7"/>
          <p:cNvSpPr>
            <a:spLocks noGrp="1"/>
          </p:cNvSpPr>
          <p:nvPr>
            <p:ph type="pic" sz="quarter" idx="10"/>
          </p:nvPr>
        </p:nvSpPr>
        <p:spPr>
          <a:xfrm>
            <a:off x="381000" y="1752600"/>
            <a:ext cx="3276600" cy="4343400"/>
          </a:xfrm>
        </p:spPr>
        <p:txBody>
          <a:bodyPr/>
          <a:lstStyle/>
          <a:p>
            <a:endParaRPr lang="en-US" dirty="0"/>
          </a:p>
        </p:txBody>
      </p:sp>
      <p:sp>
        <p:nvSpPr>
          <p:cNvPr id="10" name="Text Placeholder 9"/>
          <p:cNvSpPr>
            <a:spLocks noGrp="1"/>
          </p:cNvSpPr>
          <p:nvPr>
            <p:ph type="body" sz="quarter" idx="11"/>
          </p:nvPr>
        </p:nvSpPr>
        <p:spPr>
          <a:xfrm>
            <a:off x="914400" y="6509312"/>
            <a:ext cx="7315200" cy="22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2"/>
          </p:nvPr>
        </p:nvSpPr>
        <p:spPr>
          <a:xfrm>
            <a:off x="152400" y="6477000"/>
            <a:ext cx="1752600" cy="22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ubtitle 2"/>
          <p:cNvSpPr>
            <a:spLocks noGrp="1"/>
          </p:cNvSpPr>
          <p:nvPr>
            <p:ph type="subTitle" idx="1"/>
          </p:nvPr>
        </p:nvSpPr>
        <p:spPr>
          <a:xfrm>
            <a:off x="4038600" y="2095500"/>
            <a:ext cx="4419600" cy="3657600"/>
          </a:xfrm>
        </p:spPr>
        <p:txBody>
          <a:bodyPr vert="horz" lIns="91440" tIns="45720" rIns="91440" bIns="45720" rtlCol="0" anchor="ctr">
            <a:normAutofit/>
          </a:bodyPr>
          <a:lstStyle>
            <a:lvl1pPr algn="ctr">
              <a:defRPr lang="en-US" sz="4400">
                <a:solidFill>
                  <a:schemeClr val="tx1"/>
                </a:solidFill>
                <a:latin typeface="Verdana" pitchFamily="34" charset="0"/>
                <a:ea typeface="Verdana" pitchFamily="34" charset="0"/>
                <a:cs typeface="Verdana" pitchFamily="34" charset="0"/>
              </a:defRPr>
            </a:lvl1pPr>
          </a:lstStyle>
          <a:p>
            <a:pPr lvl="0">
              <a:spcBef>
                <a:spcPct val="0"/>
              </a:spcBef>
              <a:buNone/>
            </a:pPr>
            <a:r>
              <a:rPr lang="en-US" dirty="0"/>
              <a:t>Click to edit Master subtitle style</a:t>
            </a:r>
          </a:p>
        </p:txBody>
      </p:sp>
    </p:spTree>
    <p:extLst>
      <p:ext uri="{BB962C8B-B14F-4D97-AF65-F5344CB8AC3E}">
        <p14:creationId xmlns:p14="http://schemas.microsoft.com/office/powerpoint/2010/main" val="614564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 Content">
    <p:spTree>
      <p:nvGrpSpPr>
        <p:cNvPr id="1" name=""/>
        <p:cNvGrpSpPr/>
        <p:nvPr/>
      </p:nvGrpSpPr>
      <p:grpSpPr>
        <a:xfrm>
          <a:off x="0" y="0"/>
          <a:ext cx="0" cy="0"/>
          <a:chOff x="0" y="0"/>
          <a:chExt cx="0" cy="0"/>
        </a:xfrm>
      </p:grpSpPr>
      <p:pic>
        <p:nvPicPr>
          <p:cNvPr id="102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8575"/>
            <a:ext cx="9121588" cy="68165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userDrawn="1"/>
        </p:nvCxnSpPr>
        <p:spPr>
          <a:xfrm>
            <a:off x="304800" y="1447800"/>
            <a:ext cx="853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08264" y="304800"/>
            <a:ext cx="8530936" cy="990600"/>
          </a:xfrm>
        </p:spPr>
        <p:txBody>
          <a:bodyPr>
            <a:normAutofit/>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7" name="Content Placeholder 6"/>
          <p:cNvSpPr>
            <a:spLocks noGrp="1"/>
          </p:cNvSpPr>
          <p:nvPr>
            <p:ph sz="quarter" idx="10"/>
          </p:nvPr>
        </p:nvSpPr>
        <p:spPr>
          <a:xfrm>
            <a:off x="914400" y="1600200"/>
            <a:ext cx="7315200" cy="1143000"/>
          </a:xfrm>
        </p:spPr>
        <p:txBody>
          <a:bodyPr>
            <a:noAutofit/>
          </a:bodyPr>
          <a:lstStyle>
            <a:lvl1pPr>
              <a:defRPr sz="2800">
                <a:latin typeface="Verdana" panose="020B0604030504040204" pitchFamily="34" charset="0"/>
                <a:ea typeface="Verdana" panose="020B0604030504040204" pitchFamily="34" charset="0"/>
                <a:cs typeface="Verdana" panose="020B0604030504040204" pitchFamily="34" charset="0"/>
              </a:defRPr>
            </a:lvl1pPr>
            <a:lvl2pPr marL="806450" indent="-349250">
              <a:defRPr sz="2400">
                <a:latin typeface="Verdana" panose="020B0604030504040204" pitchFamily="34" charset="0"/>
                <a:ea typeface="Verdana" panose="020B0604030504040204" pitchFamily="34" charset="0"/>
                <a:cs typeface="Verdana" panose="020B0604030504040204" pitchFamily="34" charset="0"/>
              </a:defRPr>
            </a:lvl2pPr>
            <a:lvl3pPr marL="1263650" indent="-349250">
              <a:buFont typeface="Wingdings" panose="05000000000000000000" pitchFamily="2" charset="2"/>
              <a:buChar char="§"/>
              <a:defRPr sz="2400">
                <a:latin typeface="Verdana" panose="020B0604030504040204" pitchFamily="34" charset="0"/>
                <a:ea typeface="Verdana" panose="020B0604030504040204" pitchFamily="34" charset="0"/>
                <a:cs typeface="Verdana" panose="020B0604030504040204" pitchFamily="34" charset="0"/>
              </a:defRPr>
            </a:lvl3pPr>
            <a:lvl4pPr marL="1720850" indent="-349250">
              <a:buFont typeface="Courier New" panose="02070309020205020404" pitchFamily="49" charset="0"/>
              <a:buChar char="o"/>
              <a:defRPr sz="2000">
                <a:latin typeface="Verdana" panose="020B0604030504040204" pitchFamily="34" charset="0"/>
                <a:ea typeface="Verdana" panose="020B0604030504040204" pitchFamily="34" charset="0"/>
                <a:cs typeface="Verdana" panose="020B0604030504040204" pitchFamily="34" charset="0"/>
              </a:defRPr>
            </a:lvl4pPr>
            <a:lvl5pPr marL="2178050" indent="-349250">
              <a:buFont typeface="Wingdings" panose="05000000000000000000" pitchFamily="2" charset="2"/>
              <a:buChar char="Ø"/>
              <a:defRPr sz="20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2"/>
            <a:r>
              <a:rPr lang="en-US" dirty="0"/>
              <a:t>Third level</a:t>
            </a:r>
          </a:p>
          <a:p>
            <a:pPr lvl="3"/>
            <a:r>
              <a:rPr lang="en-US" dirty="0"/>
              <a:t>Fourth level</a:t>
            </a:r>
          </a:p>
          <a:p>
            <a:pPr lvl="4"/>
            <a:r>
              <a:rPr lang="en-US" dirty="0"/>
              <a:t>Fifth level</a:t>
            </a:r>
          </a:p>
          <a:p>
            <a:pPr lvl="1"/>
            <a:r>
              <a:rPr lang="en-US" dirty="0"/>
              <a:t>Second level</a:t>
            </a:r>
          </a:p>
        </p:txBody>
      </p:sp>
      <p:sp>
        <p:nvSpPr>
          <p:cNvPr id="9" name="Content Placeholder 8"/>
          <p:cNvSpPr>
            <a:spLocks noGrp="1"/>
          </p:cNvSpPr>
          <p:nvPr>
            <p:ph sz="quarter" idx="11"/>
          </p:nvPr>
        </p:nvSpPr>
        <p:spPr>
          <a:xfrm>
            <a:off x="914400" y="2971800"/>
            <a:ext cx="7315200" cy="1371600"/>
          </a:xfrm>
        </p:spPr>
        <p:txBody>
          <a:bodyPr vert="horz" lIns="91440" tIns="45720" rIns="91440" bIns="45720" rtlCol="0">
            <a:noAutofit/>
          </a:bodyPr>
          <a:lstStyle>
            <a:lvl1pPr>
              <a:defRPr lang="en-US" sz="2800" dirty="0" smtClean="0">
                <a:latin typeface="Verdana" panose="020B0604030504040204" pitchFamily="34" charset="0"/>
                <a:ea typeface="Verdana" panose="020B0604030504040204" pitchFamily="34" charset="0"/>
                <a:cs typeface="Verdana" panose="020B0604030504040204" pitchFamily="34" charset="0"/>
              </a:defRPr>
            </a:lvl1pPr>
            <a:lvl2pPr>
              <a:defRPr lang="en-US" sz="2400" dirty="0" smtClean="0">
                <a:latin typeface="Verdana" panose="020B0604030504040204" pitchFamily="34" charset="0"/>
                <a:ea typeface="Verdana" panose="020B0604030504040204" pitchFamily="34" charset="0"/>
                <a:cs typeface="Verdana" panose="020B0604030504040204" pitchFamily="34" charset="0"/>
              </a:defRPr>
            </a:lvl2pPr>
            <a:lvl3pPr>
              <a:defRPr lang="en-US" sz="2000" dirty="0" smtClean="0">
                <a:latin typeface="Verdana" panose="020B0604030504040204" pitchFamily="34" charset="0"/>
                <a:ea typeface="Verdana" panose="020B0604030504040204" pitchFamily="34" charset="0"/>
                <a:cs typeface="Verdana" panose="020B0604030504040204" pitchFamily="34" charset="0"/>
              </a:defRPr>
            </a:lvl3pPr>
            <a:lvl4pPr>
              <a:defRPr lang="en-US" sz="1800" dirty="0" smtClean="0">
                <a:latin typeface="Verdana" panose="020B0604030504040204" pitchFamily="34" charset="0"/>
                <a:ea typeface="Verdana" panose="020B0604030504040204" pitchFamily="34" charset="0"/>
                <a:cs typeface="Verdana" panose="020B0604030504040204" pitchFamily="34" charset="0"/>
              </a:defRPr>
            </a:lvl4pPr>
            <a:lvl5pPr>
              <a:defRPr lang="en-US" sz="2000" dirty="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3" name="Content Placeholder 12"/>
          <p:cNvSpPr>
            <a:spLocks noGrp="1"/>
          </p:cNvSpPr>
          <p:nvPr>
            <p:ph sz="quarter" idx="12"/>
          </p:nvPr>
        </p:nvSpPr>
        <p:spPr>
          <a:xfrm>
            <a:off x="863600" y="4648200"/>
            <a:ext cx="7404100" cy="1447800"/>
          </a:xfrm>
        </p:spPr>
        <p:txBody>
          <a:bodyPr vert="horz" lIns="91440" tIns="45720" rIns="91440" bIns="45720" rtlCol="0">
            <a:noAutofit/>
          </a:bodyPr>
          <a:lstStyle>
            <a:lvl1pPr>
              <a:defRPr lang="en-US" sz="2800" smtClean="0">
                <a:latin typeface="Verdana" panose="020B0604030504040204" pitchFamily="34" charset="0"/>
                <a:ea typeface="Verdana" panose="020B0604030504040204" pitchFamily="34" charset="0"/>
                <a:cs typeface="Verdana" panose="020B0604030504040204" pitchFamily="34" charset="0"/>
              </a:defRPr>
            </a:lvl1pPr>
            <a:lvl2pPr>
              <a:defRPr lang="en-US" sz="2400" smtClean="0">
                <a:latin typeface="Verdana" panose="020B0604030504040204" pitchFamily="34" charset="0"/>
                <a:ea typeface="Verdana" panose="020B0604030504040204" pitchFamily="34" charset="0"/>
                <a:cs typeface="Verdana" panose="020B0604030504040204" pitchFamily="34" charset="0"/>
              </a:defRPr>
            </a:lvl2pPr>
            <a:lvl3pPr>
              <a:defRPr lang="en-US" sz="2000" smtClean="0">
                <a:latin typeface="Verdana" panose="020B0604030504040204" pitchFamily="34" charset="0"/>
                <a:ea typeface="Verdana" panose="020B0604030504040204" pitchFamily="34" charset="0"/>
                <a:cs typeface="Verdana" panose="020B0604030504040204" pitchFamily="34" charset="0"/>
              </a:defRPr>
            </a:lvl3pPr>
            <a:lvl4pPr>
              <a:defRPr lang="en-US" sz="1800" smtClean="0">
                <a:latin typeface="Verdana" panose="020B0604030504040204" pitchFamily="34" charset="0"/>
                <a:ea typeface="Verdana" panose="020B0604030504040204" pitchFamily="34" charset="0"/>
                <a:cs typeface="Verdana" panose="020B0604030504040204" pitchFamily="34" charset="0"/>
              </a:defRPr>
            </a:lvl4pPr>
            <a:lvl5pPr>
              <a:defRPr lang="en-US"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1" name="Slide Number Placeholder 5"/>
          <p:cNvSpPr txBox="1">
            <a:spLocks/>
          </p:cNvSpPr>
          <p:nvPr userDrawn="1"/>
        </p:nvSpPr>
        <p:spPr>
          <a:xfrm>
            <a:off x="8229600" y="6324600"/>
            <a:ext cx="685800" cy="319314"/>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4-</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Text Placeholder 3"/>
          <p:cNvSpPr txBox="1">
            <a:spLocks/>
          </p:cNvSpPr>
          <p:nvPr userDrawn="1"/>
        </p:nvSpPr>
        <p:spPr>
          <a:xfrm>
            <a:off x="1752600" y="6324600"/>
            <a:ext cx="5791200" cy="3048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 </a:t>
            </a:r>
          </a:p>
        </p:txBody>
      </p:sp>
    </p:spTree>
    <p:extLst>
      <p:ext uri="{BB962C8B-B14F-4D97-AF65-F5344CB8AC3E}">
        <p14:creationId xmlns:p14="http://schemas.microsoft.com/office/powerpoint/2010/main" val="3204819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Figure+ Caption">
    <p:spTree>
      <p:nvGrpSpPr>
        <p:cNvPr id="1" name=""/>
        <p:cNvGrpSpPr/>
        <p:nvPr/>
      </p:nvGrpSpPr>
      <p:grpSpPr>
        <a:xfrm>
          <a:off x="0" y="0"/>
          <a:ext cx="0" cy="0"/>
          <a:chOff x="0" y="0"/>
          <a:chExt cx="0" cy="0"/>
        </a:xfrm>
      </p:grpSpPr>
      <p:pic>
        <p:nvPicPr>
          <p:cNvPr id="102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412" y="28575"/>
            <a:ext cx="9121588" cy="68165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userDrawn="1"/>
        </p:nvCxnSpPr>
        <p:spPr>
          <a:xfrm>
            <a:off x="304800" y="1543050"/>
            <a:ext cx="853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08264" y="304800"/>
            <a:ext cx="8530936" cy="990600"/>
          </a:xfrm>
        </p:spPr>
        <p:txBody>
          <a:bodyPr>
            <a:normAutofit/>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7" name="Content Placeholder 6"/>
          <p:cNvSpPr>
            <a:spLocks noGrp="1"/>
          </p:cNvSpPr>
          <p:nvPr>
            <p:ph sz="quarter" idx="10"/>
          </p:nvPr>
        </p:nvSpPr>
        <p:spPr>
          <a:xfrm>
            <a:off x="914400" y="1600200"/>
            <a:ext cx="7315200" cy="1143000"/>
          </a:xfrm>
        </p:spPr>
        <p:txBody>
          <a:bodyPr>
            <a:noAutofit/>
          </a:bodyPr>
          <a:lstStyle>
            <a:lvl1pPr>
              <a:defRPr sz="2600">
                <a:latin typeface="Verdana" panose="020B0604030504040204" pitchFamily="34" charset="0"/>
                <a:ea typeface="Verdana" panose="020B0604030504040204" pitchFamily="34" charset="0"/>
                <a:cs typeface="Verdana" panose="020B0604030504040204" pitchFamily="34" charset="0"/>
              </a:defRPr>
            </a:lvl1pPr>
            <a:lvl2pPr marL="806450" indent="-349250">
              <a:defRPr sz="2400">
                <a:latin typeface="Verdana" panose="020B0604030504040204" pitchFamily="34" charset="0"/>
                <a:ea typeface="Verdana" panose="020B0604030504040204" pitchFamily="34" charset="0"/>
                <a:cs typeface="Verdana" panose="020B0604030504040204" pitchFamily="34" charset="0"/>
              </a:defRPr>
            </a:lvl2pPr>
            <a:lvl3pPr marL="1263650" indent="-349250">
              <a:buFont typeface="Wingdings" panose="05000000000000000000" pitchFamily="2" charset="2"/>
              <a:buChar char="§"/>
              <a:defRPr sz="2200">
                <a:latin typeface="Verdana" panose="020B0604030504040204" pitchFamily="34" charset="0"/>
                <a:ea typeface="Verdana" panose="020B0604030504040204" pitchFamily="34" charset="0"/>
                <a:cs typeface="Verdana" panose="020B0604030504040204" pitchFamily="34" charset="0"/>
              </a:defRPr>
            </a:lvl3pPr>
            <a:lvl4pPr marL="1720850" indent="-349250">
              <a:buFont typeface="Courier New" panose="02070309020205020404" pitchFamily="49" charset="0"/>
              <a:buChar char="o"/>
              <a:defRPr sz="2000">
                <a:latin typeface="Verdana" panose="020B0604030504040204" pitchFamily="34" charset="0"/>
                <a:ea typeface="Verdana" panose="020B0604030504040204" pitchFamily="34" charset="0"/>
                <a:cs typeface="Verdana" panose="020B0604030504040204" pitchFamily="34" charset="0"/>
              </a:defRPr>
            </a:lvl4pPr>
            <a:lvl5pPr marL="2178050" indent="-349250">
              <a:buFont typeface="Wingdings" panose="05000000000000000000" pitchFamily="2" charset="2"/>
              <a:buChar char="Ø"/>
              <a:defRPr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2"/>
            <a:r>
              <a:rPr lang="en-US" dirty="0"/>
              <a:t>Third level</a:t>
            </a:r>
          </a:p>
          <a:p>
            <a:pPr lvl="3"/>
            <a:r>
              <a:rPr lang="en-US" dirty="0"/>
              <a:t>Fourth level</a:t>
            </a:r>
          </a:p>
          <a:p>
            <a:pPr lvl="4"/>
            <a:r>
              <a:rPr lang="en-US" dirty="0"/>
              <a:t>Fifth level</a:t>
            </a:r>
          </a:p>
          <a:p>
            <a:pPr lvl="1"/>
            <a:r>
              <a:rPr lang="en-US" dirty="0"/>
              <a:t>Second level</a:t>
            </a:r>
          </a:p>
        </p:txBody>
      </p:sp>
      <p:sp>
        <p:nvSpPr>
          <p:cNvPr id="5" name="Picture Placeholder 4"/>
          <p:cNvSpPr>
            <a:spLocks noGrp="1"/>
          </p:cNvSpPr>
          <p:nvPr>
            <p:ph type="pic" sz="quarter" idx="13"/>
          </p:nvPr>
        </p:nvSpPr>
        <p:spPr>
          <a:xfrm>
            <a:off x="838200" y="2971800"/>
            <a:ext cx="2895600" cy="1447800"/>
          </a:xfrm>
        </p:spPr>
        <p:txBody>
          <a:bodyPr/>
          <a:lstStyle/>
          <a:p>
            <a:endParaRPr lang="en-US" dirty="0"/>
          </a:p>
        </p:txBody>
      </p:sp>
      <p:sp>
        <p:nvSpPr>
          <p:cNvPr id="8" name="Picture Placeholder 7"/>
          <p:cNvSpPr>
            <a:spLocks noGrp="1"/>
          </p:cNvSpPr>
          <p:nvPr>
            <p:ph type="pic" sz="quarter" idx="14"/>
          </p:nvPr>
        </p:nvSpPr>
        <p:spPr>
          <a:xfrm>
            <a:off x="5029200" y="2971800"/>
            <a:ext cx="2971800" cy="1447800"/>
          </a:xfrm>
        </p:spPr>
        <p:txBody>
          <a:bodyPr/>
          <a:lstStyle/>
          <a:p>
            <a:endParaRPr lang="en-US" dirty="0"/>
          </a:p>
        </p:txBody>
      </p:sp>
      <p:sp>
        <p:nvSpPr>
          <p:cNvPr id="13" name="Content Placeholder 12"/>
          <p:cNvSpPr>
            <a:spLocks noGrp="1"/>
          </p:cNvSpPr>
          <p:nvPr>
            <p:ph sz="quarter" idx="12"/>
          </p:nvPr>
        </p:nvSpPr>
        <p:spPr>
          <a:xfrm>
            <a:off x="863600" y="4648200"/>
            <a:ext cx="7404100" cy="1447800"/>
          </a:xfrm>
        </p:spPr>
        <p:txBody>
          <a:bodyPr vert="horz" lIns="91440" tIns="45720" rIns="91440" bIns="45720" rtlCol="0">
            <a:noAutofit/>
          </a:bodyPr>
          <a:lstStyle>
            <a:lvl1pPr>
              <a:defRPr lang="en-US" sz="2600" smtClean="0">
                <a:latin typeface="Verdana" panose="020B0604030504040204" pitchFamily="34" charset="0"/>
                <a:ea typeface="Verdana" panose="020B0604030504040204" pitchFamily="34" charset="0"/>
                <a:cs typeface="Verdana" panose="020B0604030504040204" pitchFamily="34" charset="0"/>
              </a:defRPr>
            </a:lvl1pPr>
            <a:lvl2pPr>
              <a:defRPr lang="en-US" sz="2400" smtClean="0">
                <a:latin typeface="Verdana" panose="020B0604030504040204" pitchFamily="34" charset="0"/>
                <a:ea typeface="Verdana" panose="020B0604030504040204" pitchFamily="34" charset="0"/>
                <a:cs typeface="Verdana" panose="020B0604030504040204" pitchFamily="34" charset="0"/>
              </a:defRPr>
            </a:lvl2pPr>
            <a:lvl3pPr>
              <a:defRPr lang="en-US" sz="2200" smtClean="0">
                <a:latin typeface="Verdana" panose="020B0604030504040204" pitchFamily="34" charset="0"/>
                <a:ea typeface="Verdana" panose="020B0604030504040204" pitchFamily="34" charset="0"/>
                <a:cs typeface="Verdana" panose="020B0604030504040204" pitchFamily="34" charset="0"/>
              </a:defRPr>
            </a:lvl3pPr>
            <a:lvl4pPr>
              <a:defRPr lang="en-US" smtClean="0">
                <a:latin typeface="Verdana" panose="020B0604030504040204" pitchFamily="34" charset="0"/>
                <a:ea typeface="Verdana" panose="020B0604030504040204" pitchFamily="34" charset="0"/>
                <a:cs typeface="Verdana" panose="020B0604030504040204" pitchFamily="34" charset="0"/>
              </a:defRPr>
            </a:lvl4pPr>
            <a:lvl5pPr>
              <a:defRPr lang="en-US"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1" name="Slide Number Placeholder 5"/>
          <p:cNvSpPr txBox="1">
            <a:spLocks/>
          </p:cNvSpPr>
          <p:nvPr userDrawn="1"/>
        </p:nvSpPr>
        <p:spPr>
          <a:xfrm>
            <a:off x="8229600" y="6324600"/>
            <a:ext cx="685800" cy="319314"/>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4-</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Text Placeholder 3"/>
          <p:cNvSpPr txBox="1">
            <a:spLocks/>
          </p:cNvSpPr>
          <p:nvPr userDrawn="1"/>
        </p:nvSpPr>
        <p:spPr>
          <a:xfrm>
            <a:off x="1752600" y="6324600"/>
            <a:ext cx="5791200" cy="3048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 </a:t>
            </a:r>
          </a:p>
        </p:txBody>
      </p:sp>
    </p:spTree>
    <p:extLst>
      <p:ext uri="{BB962C8B-B14F-4D97-AF65-F5344CB8AC3E}">
        <p14:creationId xmlns:p14="http://schemas.microsoft.com/office/powerpoint/2010/main" val="2073778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775634-0605-4FCC-A4C5-7396B78183E7}"/>
              </a:ext>
            </a:extLst>
          </p:cNvPr>
          <p:cNvSpPr>
            <a:spLocks noGrp="1"/>
          </p:cNvSpPr>
          <p:nvPr>
            <p:ph type="dt" sz="half" idx="10"/>
          </p:nvPr>
        </p:nvSpPr>
        <p:spPr/>
        <p:txBody>
          <a:bodyPr/>
          <a:lstStyle/>
          <a:p>
            <a:fld id="{A7A74C8D-5D93-40B1-85BD-853101571B6D}" type="datetimeFigureOut">
              <a:rPr lang="en-US" smtClean="0"/>
              <a:t>9/3/2020</a:t>
            </a:fld>
            <a:endParaRPr lang="en-US"/>
          </a:p>
        </p:txBody>
      </p:sp>
      <p:sp>
        <p:nvSpPr>
          <p:cNvPr id="3" name="Footer Placeholder 2">
            <a:extLst>
              <a:ext uri="{FF2B5EF4-FFF2-40B4-BE49-F238E27FC236}">
                <a16:creationId xmlns:a16="http://schemas.microsoft.com/office/drawing/2014/main" id="{A040D4A7-3DF4-4729-8781-B21F9B5350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05D122-312F-4BE7-B9DB-6028EDAED4FA}"/>
              </a:ext>
            </a:extLst>
          </p:cNvPr>
          <p:cNvSpPr>
            <a:spLocks noGrp="1"/>
          </p:cNvSpPr>
          <p:nvPr>
            <p:ph type="sldNum" sz="quarter" idx="12"/>
          </p:nvPr>
        </p:nvSpPr>
        <p:spPr/>
        <p:txBody>
          <a:bodyPr/>
          <a:lstStyle/>
          <a:p>
            <a:fld id="{00A4FA78-C515-4F9D-8591-F06803FDED5E}" type="slidenum">
              <a:rPr lang="en-US" smtClean="0"/>
              <a:t>‹#›</a:t>
            </a:fld>
            <a:endParaRPr lang="en-US"/>
          </a:p>
        </p:txBody>
      </p:sp>
    </p:spTree>
    <p:extLst>
      <p:ext uri="{BB962C8B-B14F-4D97-AF65-F5344CB8AC3E}">
        <p14:creationId xmlns:p14="http://schemas.microsoft.com/office/powerpoint/2010/main" val="516902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Autofit/>
          </a:body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Tree>
    <p:extLst>
      <p:ext uri="{BB962C8B-B14F-4D97-AF65-F5344CB8AC3E}">
        <p14:creationId xmlns:p14="http://schemas.microsoft.com/office/powerpoint/2010/main" val="696333936"/>
      </p:ext>
    </p:extLst>
  </p:cSld>
  <p:clrMap bg1="lt1" tx1="dk1" bg2="lt2" tx2="dk2" accent1="accent1" accent2="accent2" accent3="accent3" accent4="accent4" accent5="accent5" accent6="accent6" hlink="hlink" folHlink="folHlink"/>
  <p:sldLayoutIdLst>
    <p:sldLayoutId id="2147483746" r:id="rId1"/>
    <p:sldLayoutId id="2147483758" r:id="rId2"/>
    <p:sldLayoutId id="2147483754" r:id="rId3"/>
    <p:sldLayoutId id="2147483771" r:id="rId4"/>
    <p:sldLayoutId id="2147483772" r:id="rId5"/>
    <p:sldLayoutId id="2147483773" r:id="rId6"/>
    <p:sldLayoutId id="2147483774" r:id="rId7"/>
  </p:sldLayoutIdLst>
  <p:txStyles>
    <p:titleStyle>
      <a:lvl1pPr algn="ctr" defTabSz="914400" rtl="0" eaLnBrk="1" latinLnBrk="0" hangingPunct="1">
        <a:spcBef>
          <a:spcPct val="0"/>
        </a:spcBef>
        <a:buNone/>
        <a:defRPr sz="36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Clr>
          <a:schemeClr val="tx1"/>
        </a:buClr>
        <a:buFont typeface="Arial" panose="020B0604020202020204" pitchFamily="34" charset="0"/>
        <a:buChar char="•"/>
        <a:defRPr lang="en-US" sz="28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Clr>
          <a:schemeClr val="tx1"/>
        </a:buClr>
        <a:buFont typeface="Arial" panose="020B0604020202020204" pitchFamily="34" charset="0"/>
        <a:buChar char="–"/>
        <a:defRPr lang="en-US" sz="24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Clr>
          <a:schemeClr val="tx1"/>
        </a:buClr>
        <a:buFont typeface="Arial" panose="020B0604020202020204" pitchFamily="34" charset="0"/>
        <a:buChar char="•"/>
        <a:defRPr lang="en-US" sz="20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Clr>
          <a:schemeClr val="tx1"/>
        </a:buClr>
        <a:buFont typeface="Arial" panose="020B0604020202020204" pitchFamily="34" charset="0"/>
        <a:buChar char="–"/>
        <a:defRPr lang="en-US" sz="18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Clr>
          <a:schemeClr val="tx1"/>
        </a:buClr>
        <a:buFont typeface="Arial" panose="020B0604020202020204" pitchFamily="34" charset="0"/>
        <a:buChar char="»"/>
        <a:defRPr lang="en-US"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28600" y="328002"/>
            <a:ext cx="8610600" cy="1195998"/>
          </a:xfrm>
        </p:spPr>
        <p:txBody>
          <a:bodyPr>
            <a:noAutofit/>
          </a:bodyPr>
          <a:lstStyle/>
          <a:p>
            <a:r>
              <a:rPr lang="en-US" altLang="en-US" sz="3000" b="1" i="1" dirty="0"/>
              <a:t>Essentials of Accounting for Governmental and Not-for-Profit Organizations</a:t>
            </a:r>
            <a:endParaRPr lang="en-US" sz="3000" b="1" dirty="0">
              <a:solidFill>
                <a:schemeClr val="tx1"/>
              </a:solidFill>
            </a:endParaRPr>
          </a:p>
        </p:txBody>
      </p:sp>
      <p:pic>
        <p:nvPicPr>
          <p:cNvPr id="16" name="Picture 7" descr="Photo of the U.S. Capitol building"/>
          <p:cNvPicPr>
            <a:picLocks noGrp="1" noChangeAspect="1" noChangeArrowheads="1"/>
          </p:cNvPicPr>
          <p:nvPr>
            <p:ph type="pic" sz="quarter" idx="10"/>
          </p:nvPr>
        </p:nvPicPr>
        <p:blipFill>
          <a:blip r:embed="rId2">
            <a:extLst>
              <a:ext uri="{28A0092B-C50C-407E-A947-70E740481C1C}">
                <a14:useLocalDpi xmlns:a14="http://schemas.microsoft.com/office/drawing/2010/main" val="0"/>
              </a:ext>
            </a:extLst>
          </a:blip>
          <a:srcRect l="21861" r="21861"/>
          <a:stretch>
            <a:fillRect/>
          </a:stretch>
        </p:blipFill>
        <p:spPr bwMode="auto">
          <a:xfrm>
            <a:off x="338011" y="1730146"/>
            <a:ext cx="3293586" cy="4365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Placeholder 1"/>
          <p:cNvSpPr>
            <a:spLocks noGrp="1"/>
          </p:cNvSpPr>
          <p:nvPr>
            <p:ph type="body" sz="quarter" idx="11"/>
          </p:nvPr>
        </p:nvSpPr>
        <p:spPr>
          <a:xfrm>
            <a:off x="304800" y="6248400"/>
            <a:ext cx="8458200" cy="413312"/>
          </a:xfrm>
          <a:prstGeom prst="rect">
            <a:avLst/>
          </a:prstGeom>
        </p:spPr>
        <p:txBody>
          <a:bodyPr vert="horz" lIns="91440" tIns="45720" rIns="91440" bIns="45720" rtlCol="0" anchor="ctr">
            <a:noAutofit/>
          </a:bodyPr>
          <a:lstStyle/>
          <a:p>
            <a:pPr marL="0" indent="0" algn="ctr">
              <a:buNone/>
            </a:pPr>
            <a:r>
              <a:rPr lang="en-US" altLang="en-US" sz="1200" dirty="0"/>
              <a:t>© McGraw-Hill Education. All rights reserved. Authorized only for instructor use in the classroom. No reproduction or further distribution permitted without the prior written consent of McGraw-Hill Education.</a:t>
            </a:r>
          </a:p>
        </p:txBody>
      </p:sp>
      <p:sp>
        <p:nvSpPr>
          <p:cNvPr id="2" name="Subtitle 1"/>
          <p:cNvSpPr>
            <a:spLocks noGrp="1"/>
          </p:cNvSpPr>
          <p:nvPr>
            <p:ph type="subTitle" idx="1"/>
          </p:nvPr>
        </p:nvSpPr>
        <p:spPr>
          <a:xfrm>
            <a:off x="3886199" y="1828800"/>
            <a:ext cx="4929952" cy="3048000"/>
          </a:xfrm>
        </p:spPr>
        <p:txBody>
          <a:bodyPr>
            <a:normAutofit/>
          </a:bodyPr>
          <a:lstStyle/>
          <a:p>
            <a:pPr marL="0" indent="0">
              <a:spcBef>
                <a:spcPts val="600"/>
              </a:spcBef>
              <a:buNone/>
            </a:pPr>
            <a:r>
              <a:rPr lang="en-US" sz="4000" b="1" dirty="0"/>
              <a:t>Chapter 4</a:t>
            </a:r>
            <a:endParaRPr lang="en-US" sz="3600" b="1" dirty="0"/>
          </a:p>
          <a:p>
            <a:pPr marL="0" indent="0">
              <a:spcBef>
                <a:spcPts val="600"/>
              </a:spcBef>
              <a:buNone/>
            </a:pPr>
            <a:r>
              <a:rPr lang="en-US" altLang="en-US" sz="3600" dirty="0"/>
              <a:t>Accounting for the General and Special Revenue Funds</a:t>
            </a:r>
            <a:endParaRPr lang="en-US" sz="3600" dirty="0"/>
          </a:p>
        </p:txBody>
      </p:sp>
      <p:pic>
        <p:nvPicPr>
          <p:cNvPr id="8" name="Picture 5" descr="Flag for the state of Alaska."/>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811905" y="4911327"/>
            <a:ext cx="1445895"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Flag for the state of Tennessee"/>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468302" y="4904886"/>
            <a:ext cx="1770698" cy="1005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descr="Flag for the state of Iowa"/>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7384288" y="4876800"/>
            <a:ext cx="1454912" cy="1058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5863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8264" y="304800"/>
            <a:ext cx="8530936" cy="1143000"/>
          </a:xfrm>
        </p:spPr>
        <p:txBody>
          <a:bodyPr/>
          <a:lstStyle/>
          <a:p>
            <a:r>
              <a:rPr lang="en-US" altLang="en-US" dirty="0"/>
              <a:t>Uncollectible Amounts</a:t>
            </a:r>
            <a:endParaRPr lang="en-US" dirty="0"/>
          </a:p>
        </p:txBody>
      </p:sp>
      <p:sp>
        <p:nvSpPr>
          <p:cNvPr id="8" name="Content Placeholder 7"/>
          <p:cNvSpPr>
            <a:spLocks noGrp="1"/>
          </p:cNvSpPr>
          <p:nvPr>
            <p:ph sz="quarter" idx="10"/>
          </p:nvPr>
        </p:nvSpPr>
        <p:spPr>
          <a:xfrm>
            <a:off x="457200" y="1676399"/>
            <a:ext cx="8229600" cy="2849076"/>
          </a:xfrm>
        </p:spPr>
        <p:txBody>
          <a:bodyPr/>
          <a:lstStyle/>
          <a:p>
            <a:r>
              <a:rPr lang="en-US" altLang="en-US" sz="2600" dirty="0"/>
              <a:t>An </a:t>
            </a:r>
            <a:r>
              <a:rPr lang="en-US" altLang="en-US" sz="2600" i="1" dirty="0"/>
              <a:t>allowance for uncollectible taxes </a:t>
            </a:r>
            <a:r>
              <a:rPr lang="en-US" altLang="en-US" sz="2600" dirty="0"/>
              <a:t>is recorded at the time of a tax levy.</a:t>
            </a:r>
          </a:p>
          <a:p>
            <a:pPr lvl="1"/>
            <a:r>
              <a:rPr lang="en-US" altLang="en-US" dirty="0"/>
              <a:t>Since uncollectible amounts will not be </a:t>
            </a:r>
            <a:r>
              <a:rPr lang="en-US" altLang="en-US" i="1" dirty="0"/>
              <a:t>available</a:t>
            </a:r>
            <a:r>
              <a:rPr lang="en-US" altLang="en-US" dirty="0"/>
              <a:t> to finance current expenditures, revenues are effectively reduced by the amount of the estimate</a:t>
            </a:r>
          </a:p>
          <a:p>
            <a:pPr lvl="1"/>
            <a:r>
              <a:rPr lang="en-US" altLang="en-US" dirty="0"/>
              <a:t>Record levy:</a:t>
            </a:r>
            <a:endParaRPr lang="en-US" dirty="0"/>
          </a:p>
        </p:txBody>
      </p:sp>
      <p:pic>
        <p:nvPicPr>
          <p:cNvPr id="5122" name="Picture 2" descr="Taxes receivable, debit 1,075,000&#10;Allowance for uncollectible taxes, credit 75,000&#10;Revenue (net of uncollectibles), credit 1,000,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428" y="4724400"/>
            <a:ext cx="7391143" cy="125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2911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8264" y="304800"/>
            <a:ext cx="8530936" cy="1143000"/>
          </a:xfrm>
        </p:spPr>
        <p:txBody>
          <a:bodyPr>
            <a:normAutofit fontScale="90000"/>
          </a:bodyPr>
          <a:lstStyle/>
          <a:p>
            <a:pPr eaLnBrk="1" hangingPunct="1"/>
            <a:r>
              <a:rPr lang="en-US" altLang="en-US" sz="4000" dirty="0"/>
              <a:t>Write-offs of Uncollectible Amounts</a:t>
            </a:r>
          </a:p>
        </p:txBody>
      </p:sp>
      <p:sp>
        <p:nvSpPr>
          <p:cNvPr id="28675" name="Content Placeholder 2"/>
          <p:cNvSpPr>
            <a:spLocks noGrp="1"/>
          </p:cNvSpPr>
          <p:nvPr>
            <p:ph sz="quarter" idx="10"/>
          </p:nvPr>
        </p:nvSpPr>
        <p:spPr>
          <a:xfrm>
            <a:off x="533400" y="1676400"/>
            <a:ext cx="8077200" cy="2819400"/>
          </a:xfrm>
        </p:spPr>
        <p:txBody>
          <a:bodyPr/>
          <a:lstStyle/>
          <a:p>
            <a:pPr eaLnBrk="1" hangingPunct="1"/>
            <a:r>
              <a:rPr lang="en-US" altLang="en-US" sz="2600" dirty="0"/>
              <a:t>The write-off of an uncollectible account does not affect revenues or expenditures.</a:t>
            </a:r>
          </a:p>
          <a:p>
            <a:pPr lvl="1"/>
            <a:r>
              <a:rPr lang="en-US" altLang="en-US" dirty="0"/>
              <a:t>Allowance and receivables are both “balance sheet” type accounts</a:t>
            </a:r>
          </a:p>
          <a:p>
            <a:pPr lvl="1"/>
            <a:r>
              <a:rPr lang="en-US" altLang="en-US" dirty="0"/>
              <a:t>Revenue and expenditures are both “income statement” type accounts</a:t>
            </a:r>
          </a:p>
        </p:txBody>
      </p:sp>
      <p:pic>
        <p:nvPicPr>
          <p:cNvPr id="6146" name="Picture 2" descr="Allowance for uncollectible taxes, debit 5,200&#10;Taxes receivable, credit 5,2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484914"/>
            <a:ext cx="7168706" cy="1014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8264" y="304800"/>
            <a:ext cx="8530936" cy="1143000"/>
          </a:xfrm>
        </p:spPr>
        <p:txBody>
          <a:bodyPr>
            <a:noAutofit/>
          </a:bodyPr>
          <a:lstStyle/>
          <a:p>
            <a:r>
              <a:rPr lang="en-US" altLang="en-US" dirty="0"/>
              <a:t>Modified Accrual Expenditure Cycle (1 of 2)</a:t>
            </a:r>
            <a:endParaRPr lang="en-US" dirty="0"/>
          </a:p>
        </p:txBody>
      </p:sp>
      <p:sp>
        <p:nvSpPr>
          <p:cNvPr id="8" name="Content Placeholder 7"/>
          <p:cNvSpPr>
            <a:spLocks noGrp="1"/>
          </p:cNvSpPr>
          <p:nvPr>
            <p:ph sz="quarter" idx="10"/>
          </p:nvPr>
        </p:nvSpPr>
        <p:spPr>
          <a:xfrm>
            <a:off x="457200" y="1676400"/>
            <a:ext cx="8153400" cy="2209800"/>
          </a:xfrm>
        </p:spPr>
        <p:txBody>
          <a:bodyPr/>
          <a:lstStyle/>
          <a:p>
            <a:r>
              <a:rPr lang="en-US" altLang="en-US" sz="2400" dirty="0"/>
              <a:t>Supplies are ordered at an estimated cost of $3,500</a:t>
            </a:r>
          </a:p>
          <a:p>
            <a:r>
              <a:rPr lang="en-US" altLang="en-US" sz="2400" dirty="0"/>
              <a:t>Supplies are received with an actual cost of $3,000 plus shipping of $250</a:t>
            </a:r>
          </a:p>
          <a:p>
            <a:r>
              <a:rPr lang="en-US" altLang="en-US" sz="2400" dirty="0"/>
              <a:t>Invoice is paid</a:t>
            </a:r>
          </a:p>
        </p:txBody>
      </p:sp>
      <p:pic>
        <p:nvPicPr>
          <p:cNvPr id="7170" name="Picture 2" descr="Encumbrances, debit 3,500&#10;Budgetary Fund Balance - Reserve for Encumbrances, credit 3,5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438" y="4719351"/>
            <a:ext cx="7468362" cy="1071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1553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8264" y="304800"/>
            <a:ext cx="8530936" cy="1143000"/>
          </a:xfrm>
        </p:spPr>
        <p:txBody>
          <a:bodyPr>
            <a:noAutofit/>
          </a:bodyPr>
          <a:lstStyle/>
          <a:p>
            <a:r>
              <a:rPr lang="en-US" altLang="en-US" dirty="0"/>
              <a:t>Modified Accrual Expenditure Cycle (2 of 2)</a:t>
            </a:r>
            <a:endParaRPr lang="en-US" dirty="0"/>
          </a:p>
        </p:txBody>
      </p:sp>
      <p:sp>
        <p:nvSpPr>
          <p:cNvPr id="8" name="Content Placeholder 7"/>
          <p:cNvSpPr>
            <a:spLocks noGrp="1"/>
          </p:cNvSpPr>
          <p:nvPr>
            <p:ph sz="quarter" idx="10"/>
          </p:nvPr>
        </p:nvSpPr>
        <p:spPr>
          <a:xfrm>
            <a:off x="914400" y="1676400"/>
            <a:ext cx="7408164" cy="381000"/>
          </a:xfrm>
        </p:spPr>
        <p:txBody>
          <a:bodyPr/>
          <a:lstStyle/>
          <a:p>
            <a:pPr lvl="1"/>
            <a:r>
              <a:rPr lang="en-US" altLang="en-US" sz="2200" dirty="0"/>
              <a:t>Receive Goods</a:t>
            </a:r>
            <a:endParaRPr lang="en-US" sz="2200" dirty="0"/>
          </a:p>
        </p:txBody>
      </p:sp>
      <p:sp>
        <p:nvSpPr>
          <p:cNvPr id="9" name="Content Placeholder 8"/>
          <p:cNvSpPr>
            <a:spLocks noGrp="1"/>
          </p:cNvSpPr>
          <p:nvPr>
            <p:ph sz="quarter" idx="12"/>
          </p:nvPr>
        </p:nvSpPr>
        <p:spPr>
          <a:xfrm>
            <a:off x="914400" y="4267200"/>
            <a:ext cx="7315200" cy="381000"/>
          </a:xfrm>
        </p:spPr>
        <p:txBody>
          <a:bodyPr/>
          <a:lstStyle/>
          <a:p>
            <a:pPr marL="806450" lvl="1" indent="-349250"/>
            <a:r>
              <a:rPr lang="en-US" altLang="en-US" sz="2200" dirty="0"/>
              <a:t>Payment</a:t>
            </a:r>
            <a:endParaRPr lang="en-US" sz="2200" dirty="0"/>
          </a:p>
        </p:txBody>
      </p:sp>
      <p:pic>
        <p:nvPicPr>
          <p:cNvPr id="8194" name="Picture 2" descr="Expenditures, debit 3,250&#10;Accounts Payable, credit 3,250&#10;&#10;Budgetary Fund Balance - Reserve for Encumbrances, debit 3,500&#10;Encumbrances, credit 3,500&#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430" y="2209800"/>
            <a:ext cx="7595140" cy="1959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descr="Accounts Payable, debit 3,250&#10;Cash, credit 3,2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800600"/>
            <a:ext cx="7560564" cy="841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1353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8264" y="304800"/>
            <a:ext cx="8530936" cy="1143000"/>
          </a:xfrm>
        </p:spPr>
        <p:txBody>
          <a:bodyPr/>
          <a:lstStyle/>
          <a:p>
            <a:r>
              <a:rPr lang="en-US" altLang="en-US" dirty="0"/>
              <a:t>Short-term Borrowing</a:t>
            </a:r>
            <a:endParaRPr lang="en-US" dirty="0"/>
          </a:p>
        </p:txBody>
      </p:sp>
      <p:sp>
        <p:nvSpPr>
          <p:cNvPr id="8" name="Content Placeholder 7"/>
          <p:cNvSpPr>
            <a:spLocks noGrp="1"/>
          </p:cNvSpPr>
          <p:nvPr>
            <p:ph sz="quarter" idx="10"/>
          </p:nvPr>
        </p:nvSpPr>
        <p:spPr>
          <a:xfrm>
            <a:off x="457200" y="1676400"/>
            <a:ext cx="8229600" cy="3352800"/>
          </a:xfrm>
        </p:spPr>
        <p:txBody>
          <a:bodyPr/>
          <a:lstStyle/>
          <a:p>
            <a:r>
              <a:rPr lang="en-US" altLang="en-US" sz="2600" dirty="0"/>
              <a:t>Since governmental funds recognize obligations requiring current financial resources to settle, current borrowings are recorded as notes payable.</a:t>
            </a:r>
          </a:p>
          <a:p>
            <a:r>
              <a:rPr lang="en-US" altLang="en-US" sz="2600" dirty="0"/>
              <a:t>e.g. Short-term Tax anticipation notes</a:t>
            </a:r>
          </a:p>
          <a:p>
            <a:pPr lvl="1"/>
            <a:r>
              <a:rPr lang="en-US" dirty="0"/>
              <a:t>Taken out when there are timing differences between expenditures and tax collection and secured by the government’s power to tax</a:t>
            </a:r>
          </a:p>
        </p:txBody>
      </p:sp>
      <p:pic>
        <p:nvPicPr>
          <p:cNvPr id="9218" name="Picture 2" descr="Cash, debit 250,000&#10;Tax anticipation Note Payable, credit 250,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5334000"/>
            <a:ext cx="7162800" cy="97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0635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8264" y="304800"/>
            <a:ext cx="8530936" cy="1143000"/>
          </a:xfrm>
        </p:spPr>
        <p:txBody>
          <a:bodyPr>
            <a:noAutofit/>
          </a:bodyPr>
          <a:lstStyle/>
          <a:p>
            <a:r>
              <a:rPr lang="en-US" altLang="en-US" dirty="0"/>
              <a:t>Repayment of Short-term Borrowing</a:t>
            </a:r>
            <a:endParaRPr lang="en-US" dirty="0"/>
          </a:p>
        </p:txBody>
      </p:sp>
      <p:sp>
        <p:nvSpPr>
          <p:cNvPr id="8" name="Content Placeholder 7"/>
          <p:cNvSpPr>
            <a:spLocks noGrp="1"/>
          </p:cNvSpPr>
          <p:nvPr>
            <p:ph sz="quarter" idx="10"/>
          </p:nvPr>
        </p:nvSpPr>
        <p:spPr>
          <a:xfrm>
            <a:off x="457200" y="1676400"/>
            <a:ext cx="8229600" cy="2133600"/>
          </a:xfrm>
        </p:spPr>
        <p:txBody>
          <a:bodyPr/>
          <a:lstStyle/>
          <a:p>
            <a:r>
              <a:rPr lang="en-US" altLang="en-US" sz="2600" dirty="0"/>
              <a:t>Repayment of principal of short-term obligations is not an expenditure, but the associated interest is recorded as an expenditure</a:t>
            </a:r>
          </a:p>
          <a:p>
            <a:pPr lvl="1"/>
            <a:r>
              <a:rPr lang="en-US" altLang="en-US" dirty="0"/>
              <a:t>e.g. Short-term Tax anticipation notes</a:t>
            </a:r>
            <a:endParaRPr lang="en-US" sz="2800" dirty="0"/>
          </a:p>
        </p:txBody>
      </p:sp>
      <p:pic>
        <p:nvPicPr>
          <p:cNvPr id="10242" name="Picture 2" descr="Tax Anticipation Note Payable, debit 250,000&#10;Interest Expenditure (6% for 3 months), debit 3,570&#10;Cash, credit 253,7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159" y="4000500"/>
            <a:ext cx="7365683"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0697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en-US" dirty="0" err="1"/>
              <a:t>Interfund</a:t>
            </a:r>
            <a:r>
              <a:rPr lang="en-US" altLang="en-US" dirty="0"/>
              <a:t> Transactions</a:t>
            </a:r>
          </a:p>
        </p:txBody>
      </p:sp>
      <p:sp>
        <p:nvSpPr>
          <p:cNvPr id="3" name="Content Placeholder 2"/>
          <p:cNvSpPr>
            <a:spLocks noGrp="1"/>
          </p:cNvSpPr>
          <p:nvPr>
            <p:ph sz="quarter" idx="10"/>
          </p:nvPr>
        </p:nvSpPr>
        <p:spPr>
          <a:xfrm>
            <a:off x="457200" y="1600200"/>
            <a:ext cx="8229600" cy="4648200"/>
          </a:xfrm>
        </p:spPr>
        <p:txBody>
          <a:bodyPr/>
          <a:lstStyle/>
          <a:p>
            <a:pPr eaLnBrk="1" hangingPunct="1">
              <a:defRPr/>
            </a:pPr>
            <a:r>
              <a:rPr lang="en-US" sz="2600" dirty="0"/>
              <a:t>Transactions between funds are of particular interest to financial statement preparers and users since failure to properly report these transactions results in two funds involved in the interfund transaction being misstated.</a:t>
            </a:r>
          </a:p>
          <a:p>
            <a:pPr lvl="1" eaLnBrk="1" hangingPunct="1">
              <a:defRPr/>
            </a:pPr>
            <a:r>
              <a:rPr lang="en-US" dirty="0">
                <a:ea typeface="+mn-ea"/>
                <a:cs typeface="+mn-cs"/>
              </a:rPr>
              <a:t>Additionally, since most of these transactions are eliminated in the government-wide statements, it is particularly important that they be identified in the accounts of the affected funds.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altLang="en-US" dirty="0" err="1"/>
              <a:t>Interfund</a:t>
            </a:r>
            <a:r>
              <a:rPr lang="en-US" altLang="en-US" dirty="0"/>
              <a:t> Transactions - Types</a:t>
            </a:r>
          </a:p>
        </p:txBody>
      </p:sp>
      <p:sp>
        <p:nvSpPr>
          <p:cNvPr id="38915" name="Content Placeholder 2"/>
          <p:cNvSpPr>
            <a:spLocks noGrp="1"/>
          </p:cNvSpPr>
          <p:nvPr>
            <p:ph sz="quarter" idx="10"/>
          </p:nvPr>
        </p:nvSpPr>
        <p:spPr>
          <a:xfrm>
            <a:off x="457200" y="1600200"/>
            <a:ext cx="8229600" cy="4724400"/>
          </a:xfrm>
        </p:spPr>
        <p:txBody>
          <a:bodyPr/>
          <a:lstStyle/>
          <a:p>
            <a:pPr eaLnBrk="1" hangingPunct="1"/>
            <a:r>
              <a:rPr lang="en-US" altLang="en-US" sz="2000" dirty="0"/>
              <a:t>Classified as either Reciprocal or Nonreciprocal</a:t>
            </a:r>
          </a:p>
          <a:p>
            <a:pPr eaLnBrk="1" hangingPunct="1"/>
            <a:r>
              <a:rPr lang="en-US" altLang="en-US" sz="2000" dirty="0"/>
              <a:t>Reciprocal</a:t>
            </a:r>
          </a:p>
          <a:p>
            <a:pPr lvl="1"/>
            <a:r>
              <a:rPr lang="en-US" altLang="en-US" sz="1800" dirty="0"/>
              <a:t>Exchange transactions (each party independent and seeking its own self-interest)</a:t>
            </a:r>
          </a:p>
          <a:p>
            <a:pPr lvl="2"/>
            <a:r>
              <a:rPr lang="en-US" altLang="en-US" sz="1800" dirty="0"/>
              <a:t>Interfund Loans and Interfund Services</a:t>
            </a:r>
          </a:p>
          <a:p>
            <a:pPr lvl="3"/>
            <a:r>
              <a:rPr lang="en-US" altLang="en-US" sz="1400" dirty="0"/>
              <a:t>Loans will be repaid = receivables/payables</a:t>
            </a:r>
          </a:p>
          <a:p>
            <a:pPr lvl="3"/>
            <a:r>
              <a:rPr lang="en-US" altLang="en-US" sz="1400" dirty="0"/>
              <a:t>Services are purchases of services of one fund by another = revenue/expenditures</a:t>
            </a:r>
          </a:p>
          <a:p>
            <a:pPr eaLnBrk="1" hangingPunct="1"/>
            <a:r>
              <a:rPr lang="en-US" altLang="en-US" sz="2000" dirty="0" err="1"/>
              <a:t>Nonreciproal</a:t>
            </a:r>
            <a:endParaRPr lang="en-US" altLang="en-US" sz="2000" dirty="0"/>
          </a:p>
          <a:p>
            <a:pPr lvl="1" eaLnBrk="1" hangingPunct="1"/>
            <a:r>
              <a:rPr lang="en-US" altLang="en-US" sz="1800" dirty="0" err="1"/>
              <a:t>Reimubursements</a:t>
            </a:r>
            <a:endParaRPr lang="en-US" altLang="en-US" sz="1800" dirty="0"/>
          </a:p>
          <a:p>
            <a:pPr lvl="2"/>
            <a:r>
              <a:rPr lang="en-US" altLang="en-US" sz="1800" dirty="0"/>
              <a:t>Another fund must reimburse fund which initially paid for an item</a:t>
            </a:r>
          </a:p>
          <a:p>
            <a:pPr lvl="1" eaLnBrk="1" hangingPunct="1"/>
            <a:r>
              <a:rPr lang="en-US" altLang="en-US" sz="1800" dirty="0"/>
              <a:t>Transfers</a:t>
            </a:r>
          </a:p>
          <a:p>
            <a:pPr lvl="2"/>
            <a:r>
              <a:rPr lang="en-US" altLang="en-US" sz="1800" dirty="0"/>
              <a:t>No expectation of repayment.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93A85E7-8DB8-45C9-8D1D-CC850FE0728C}"/>
              </a:ext>
            </a:extLst>
          </p:cNvPr>
          <p:cNvPicPr>
            <a:picLocks noChangeAspect="1"/>
          </p:cNvPicPr>
          <p:nvPr/>
        </p:nvPicPr>
        <p:blipFill>
          <a:blip r:embed="rId2"/>
          <a:stretch>
            <a:fillRect/>
          </a:stretch>
        </p:blipFill>
        <p:spPr>
          <a:xfrm>
            <a:off x="135612" y="914400"/>
            <a:ext cx="8872777" cy="5120640"/>
          </a:xfrm>
          <a:prstGeom prst="rect">
            <a:avLst/>
          </a:prstGeom>
        </p:spPr>
      </p:pic>
    </p:spTree>
    <p:extLst>
      <p:ext uri="{BB962C8B-B14F-4D97-AF65-F5344CB8AC3E}">
        <p14:creationId xmlns:p14="http://schemas.microsoft.com/office/powerpoint/2010/main" val="56446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Transfers</a:t>
            </a:r>
            <a:endParaRPr lang="en-US" dirty="0"/>
          </a:p>
        </p:txBody>
      </p:sp>
      <p:sp>
        <p:nvSpPr>
          <p:cNvPr id="8" name="Content Placeholder 7"/>
          <p:cNvSpPr>
            <a:spLocks noGrp="1"/>
          </p:cNvSpPr>
          <p:nvPr>
            <p:ph sz="quarter" idx="10"/>
          </p:nvPr>
        </p:nvSpPr>
        <p:spPr>
          <a:xfrm>
            <a:off x="548640" y="1679262"/>
            <a:ext cx="8046720" cy="4340538"/>
          </a:xfrm>
        </p:spPr>
        <p:txBody>
          <a:bodyPr/>
          <a:lstStyle/>
          <a:p>
            <a:r>
              <a:rPr lang="en-US" altLang="en-US" sz="2600" dirty="0"/>
              <a:t>Any assignment of resources from one fund to another where there is no expectation that the amounts will be repaid.</a:t>
            </a:r>
          </a:p>
          <a:p>
            <a:pPr lvl="1"/>
            <a:r>
              <a:rPr lang="en-US" altLang="en-US" dirty="0"/>
              <a:t>Transfers Into a Fund are considered Other Financing Sources</a:t>
            </a:r>
          </a:p>
          <a:p>
            <a:pPr lvl="1"/>
            <a:r>
              <a:rPr lang="en-US" altLang="en-US" dirty="0"/>
              <a:t>Transfers Out are considered Other Financing Uses</a:t>
            </a:r>
          </a:p>
          <a:p>
            <a:pPr lvl="2"/>
            <a:r>
              <a:rPr lang="en-US" altLang="en-US" sz="2200" dirty="0"/>
              <a:t>Recurring Transfers (such as for debt service) are commonly built into the General Fund budget</a:t>
            </a:r>
            <a:endParaRPr lang="en-US" sz="2200" dirty="0"/>
          </a:p>
        </p:txBody>
      </p:sp>
    </p:spTree>
    <p:extLst>
      <p:ext uri="{BB962C8B-B14F-4D97-AF65-F5344CB8AC3E}">
        <p14:creationId xmlns:p14="http://schemas.microsoft.com/office/powerpoint/2010/main" val="850667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altLang="en-US" dirty="0"/>
              <a:t>Learning Objectives</a:t>
            </a:r>
            <a:endParaRPr lang="en-US" dirty="0"/>
          </a:p>
        </p:txBody>
      </p:sp>
      <p:sp>
        <p:nvSpPr>
          <p:cNvPr id="19" name="Content Placeholder 18"/>
          <p:cNvSpPr>
            <a:spLocks noGrp="1"/>
          </p:cNvSpPr>
          <p:nvPr>
            <p:ph sz="quarter" idx="10"/>
          </p:nvPr>
        </p:nvSpPr>
        <p:spPr>
          <a:xfrm>
            <a:off x="457200" y="1600200"/>
            <a:ext cx="8229600" cy="4648200"/>
          </a:xfrm>
        </p:spPr>
        <p:txBody>
          <a:bodyPr/>
          <a:lstStyle/>
          <a:p>
            <a:r>
              <a:rPr lang="en-US" altLang="en-US" sz="2600" dirty="0"/>
              <a:t>Apply the modified accrual basis of accounting in the recording of typical transactions of a General and special revenue fund</a:t>
            </a:r>
          </a:p>
          <a:p>
            <a:r>
              <a:rPr lang="en-US" altLang="en-US" sz="2600" dirty="0"/>
              <a:t>Prepare closing entries and classify fund balances</a:t>
            </a:r>
          </a:p>
          <a:p>
            <a:r>
              <a:rPr lang="en-US" altLang="en-US" sz="2600" dirty="0"/>
              <a:t>Prepare the fund-basis financial statements of a General and special revenue fund</a:t>
            </a:r>
            <a:endParaRPr lang="en-US" sz="2600" dirty="0"/>
          </a:p>
        </p:txBody>
      </p:sp>
    </p:spTree>
    <p:extLst>
      <p:ext uri="{BB962C8B-B14F-4D97-AF65-F5344CB8AC3E}">
        <p14:creationId xmlns:p14="http://schemas.microsoft.com/office/powerpoint/2010/main" val="1536778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Special Items</a:t>
            </a:r>
            <a:endParaRPr lang="en-US" dirty="0"/>
          </a:p>
        </p:txBody>
      </p:sp>
      <p:sp>
        <p:nvSpPr>
          <p:cNvPr id="8" name="Content Placeholder 7"/>
          <p:cNvSpPr>
            <a:spLocks noGrp="1"/>
          </p:cNvSpPr>
          <p:nvPr>
            <p:ph sz="quarter" idx="10"/>
          </p:nvPr>
        </p:nvSpPr>
        <p:spPr>
          <a:xfrm>
            <a:off x="457200" y="1676400"/>
            <a:ext cx="8229600" cy="2590800"/>
          </a:xfrm>
        </p:spPr>
        <p:txBody>
          <a:bodyPr/>
          <a:lstStyle/>
          <a:p>
            <a:r>
              <a:rPr lang="en-US" altLang="en-US" sz="2600" dirty="0"/>
              <a:t>Special items are significant transactions that are either unusual or infrequent but within the control of management.</a:t>
            </a:r>
          </a:p>
          <a:p>
            <a:pPr lvl="1"/>
            <a:r>
              <a:rPr lang="en-US" altLang="en-US" dirty="0"/>
              <a:t>Example: sale of a capital asset</a:t>
            </a:r>
          </a:p>
          <a:p>
            <a:pPr lvl="1"/>
            <a:r>
              <a:rPr lang="en-US" altLang="en-US" dirty="0"/>
              <a:t>The proceeds of capital assets are designated as special items:</a:t>
            </a:r>
            <a:endParaRPr lang="en-US" dirty="0"/>
          </a:p>
        </p:txBody>
      </p:sp>
      <p:pic>
        <p:nvPicPr>
          <p:cNvPr id="12290" name="Picture 2" descr="Cash, debit 77,000&#10;Special Item - Proceeds of sale of capital assets, credit 77,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4343400"/>
            <a:ext cx="7145655" cy="869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727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The Closing Process</a:t>
            </a:r>
            <a:endParaRPr lang="en-US" dirty="0"/>
          </a:p>
        </p:txBody>
      </p:sp>
      <p:sp>
        <p:nvSpPr>
          <p:cNvPr id="8" name="Content Placeholder 7"/>
          <p:cNvSpPr>
            <a:spLocks noGrp="1"/>
          </p:cNvSpPr>
          <p:nvPr>
            <p:ph sz="quarter" idx="10"/>
          </p:nvPr>
        </p:nvSpPr>
        <p:spPr>
          <a:xfrm>
            <a:off x="457200" y="1603062"/>
            <a:ext cx="8229600" cy="4645338"/>
          </a:xfrm>
        </p:spPr>
        <p:txBody>
          <a:bodyPr/>
          <a:lstStyle/>
          <a:p>
            <a:r>
              <a:rPr lang="en-US" altLang="en-US" sz="2600" dirty="0"/>
              <a:t>Closing process for government type funds needs to accomplish the following:</a:t>
            </a:r>
            <a:endParaRPr lang="en-US" altLang="en-US" sz="2600" b="1" dirty="0"/>
          </a:p>
          <a:p>
            <a:pPr lvl="1"/>
            <a:r>
              <a:rPr lang="en-US" altLang="en-US" dirty="0"/>
              <a:t>Close budgetary accounts</a:t>
            </a:r>
          </a:p>
          <a:p>
            <a:pPr lvl="1"/>
            <a:r>
              <a:rPr lang="en-US" altLang="en-US" dirty="0"/>
              <a:t>Close Revenues, expenditures, encumbrances, and related other financing sources or uses to Fund Balance</a:t>
            </a:r>
          </a:p>
          <a:p>
            <a:pPr lvl="2"/>
            <a:r>
              <a:rPr lang="en-US" altLang="en-US" dirty="0"/>
              <a:t>Special attention should be paid to encumbrance balances when they are closed in order to classify the commitment in determining fund balance classifications</a:t>
            </a:r>
          </a:p>
          <a:p>
            <a:pPr lvl="1"/>
            <a:r>
              <a:rPr lang="en-US" dirty="0"/>
              <a:t>Typically start with a pre-closing trial balance</a:t>
            </a:r>
          </a:p>
        </p:txBody>
      </p:sp>
    </p:spTree>
    <p:extLst>
      <p:ext uri="{BB962C8B-B14F-4D97-AF65-F5344CB8AC3E}">
        <p14:creationId xmlns:p14="http://schemas.microsoft.com/office/powerpoint/2010/main" val="2515896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Closing the Budget</a:t>
            </a:r>
            <a:endParaRPr lang="en-US" dirty="0"/>
          </a:p>
        </p:txBody>
      </p:sp>
      <p:sp>
        <p:nvSpPr>
          <p:cNvPr id="8" name="Content Placeholder 7"/>
          <p:cNvSpPr>
            <a:spLocks noGrp="1"/>
          </p:cNvSpPr>
          <p:nvPr>
            <p:ph sz="quarter" idx="10"/>
          </p:nvPr>
        </p:nvSpPr>
        <p:spPr>
          <a:xfrm>
            <a:off x="457200" y="1600200"/>
            <a:ext cx="8229600" cy="838200"/>
          </a:xfrm>
        </p:spPr>
        <p:txBody>
          <a:bodyPr/>
          <a:lstStyle/>
          <a:p>
            <a:r>
              <a:rPr lang="en-US" altLang="en-US" sz="2400" dirty="0"/>
              <a:t>The budgetary accounts (considering any budget revisions) are closed to </a:t>
            </a:r>
            <a:r>
              <a:rPr lang="en-US" altLang="en-US" sz="2400" i="1" dirty="0"/>
              <a:t>budgetary fund balance</a:t>
            </a:r>
            <a:endParaRPr lang="en-US" sz="2400" dirty="0"/>
          </a:p>
        </p:txBody>
      </p:sp>
      <p:pic>
        <p:nvPicPr>
          <p:cNvPr id="13314" name="Picture 2" descr="Appropriations, debit 11,700,000&#10;Estiamted Other FInancing Uses, debit 250,000&#10;Budgetary Fund Balance (in red font), debit 550,000&#10;Estimated Revenues, credit 12,000,000&#10;Estimated Other Financing Sources, credit 500,000&#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628900"/>
            <a:ext cx="7620000" cy="179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0324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8264" y="304800"/>
            <a:ext cx="8530936" cy="1143000"/>
          </a:xfrm>
        </p:spPr>
        <p:txBody>
          <a:bodyPr>
            <a:normAutofit/>
          </a:bodyPr>
          <a:lstStyle/>
          <a:p>
            <a:r>
              <a:rPr lang="en-US" altLang="en-US" dirty="0"/>
              <a:t>Closing Encumbrance Accounts</a:t>
            </a:r>
            <a:endParaRPr lang="en-US" dirty="0"/>
          </a:p>
        </p:txBody>
      </p:sp>
      <p:sp>
        <p:nvSpPr>
          <p:cNvPr id="8" name="Content Placeholder 7"/>
          <p:cNvSpPr>
            <a:spLocks noGrp="1"/>
          </p:cNvSpPr>
          <p:nvPr>
            <p:ph sz="quarter" idx="10"/>
          </p:nvPr>
        </p:nvSpPr>
        <p:spPr>
          <a:xfrm>
            <a:off x="457200" y="1676400"/>
            <a:ext cx="8229600" cy="1143000"/>
          </a:xfrm>
        </p:spPr>
        <p:txBody>
          <a:bodyPr/>
          <a:lstStyle/>
          <a:p>
            <a:r>
              <a:rPr lang="en-US" altLang="en-US" sz="2000" dirty="0"/>
              <a:t>Encumbrance accounts are closed at year end and re-established in the next year if it is the govt’s policy to do so. If not carried forward, the encumbrance “lapses.”</a:t>
            </a:r>
          </a:p>
        </p:txBody>
      </p:sp>
      <p:pic>
        <p:nvPicPr>
          <p:cNvPr id="14338" name="Picture 2" descr="December 31, Year 1&#10;Budgetary Fund Balance - Reserve for Encumbrances, debit 500,000&#10;Encumbrances, credit 500,000&#10;To close encumbrances at the end of Year 1&#10;&#10;January 1, Year 2&#10;Encumbrances, debit 500,000&#10;Budgetary Fund Balance - Reserve for Encumbrances, debit 500,000&#10;To re-establish encumbrances at the beginning of Year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275" y="2971800"/>
            <a:ext cx="7791450"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43533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Closing Activity Accounts</a:t>
            </a:r>
            <a:endParaRPr lang="en-US" dirty="0"/>
          </a:p>
        </p:txBody>
      </p:sp>
      <p:sp>
        <p:nvSpPr>
          <p:cNvPr id="8" name="Content Placeholder 7"/>
          <p:cNvSpPr>
            <a:spLocks noGrp="1"/>
          </p:cNvSpPr>
          <p:nvPr>
            <p:ph sz="quarter" idx="10"/>
          </p:nvPr>
        </p:nvSpPr>
        <p:spPr>
          <a:xfrm>
            <a:off x="457200" y="1600200"/>
            <a:ext cx="8229600" cy="2286000"/>
          </a:xfrm>
        </p:spPr>
        <p:txBody>
          <a:bodyPr/>
          <a:lstStyle/>
          <a:p>
            <a:r>
              <a:rPr lang="en-US" altLang="en-US" sz="2400" dirty="0"/>
              <a:t>Activity accounts are closed to fund balance</a:t>
            </a:r>
          </a:p>
          <a:p>
            <a:pPr lvl="1"/>
            <a:r>
              <a:rPr lang="en-US" sz="2000" dirty="0"/>
              <a:t>Fund balance acts like “retained earnings.” </a:t>
            </a:r>
          </a:p>
          <a:p>
            <a:pPr lvl="1"/>
            <a:r>
              <a:rPr lang="en-US" sz="2000" dirty="0"/>
              <a:t>No income summary step</a:t>
            </a:r>
          </a:p>
          <a:p>
            <a:pPr lvl="1"/>
            <a:r>
              <a:rPr lang="en-US" sz="2000" dirty="0"/>
              <a:t>The remaining Fund Balance represents the net resources of the Gen Fund available for future appropriations if unrestricted</a:t>
            </a:r>
          </a:p>
        </p:txBody>
      </p:sp>
      <p:pic>
        <p:nvPicPr>
          <p:cNvPr id="15362" name="Picture 2" descr="Revenues, debit 11,900,000&#10;Other Financing Sources, debit 223,000&#10;Special Item: Sale of Capital Assets, debit 77,000&#10;Fund Balance (in red font), credit 1,200,000&#10;Expenditures, credit 11,000,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204" y="3886200"/>
            <a:ext cx="8214360" cy="1980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8672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pPr eaLnBrk="1" hangingPunct="1"/>
            <a:r>
              <a:rPr lang="en-US" altLang="en-US" dirty="0"/>
              <a:t>Fund balance - Presentation</a:t>
            </a:r>
          </a:p>
        </p:txBody>
      </p:sp>
      <p:sp>
        <p:nvSpPr>
          <p:cNvPr id="30723" name="Content Placeholder 2"/>
          <p:cNvSpPr>
            <a:spLocks noGrp="1"/>
          </p:cNvSpPr>
          <p:nvPr>
            <p:ph sz="quarter" idx="10"/>
          </p:nvPr>
        </p:nvSpPr>
        <p:spPr>
          <a:xfrm>
            <a:off x="457200" y="1600200"/>
            <a:ext cx="8229600" cy="4724400"/>
          </a:xfrm>
        </p:spPr>
        <p:txBody>
          <a:bodyPr/>
          <a:lstStyle/>
          <a:p>
            <a:pPr eaLnBrk="1" hangingPunct="1">
              <a:defRPr/>
            </a:pPr>
            <a:r>
              <a:rPr lang="en-US" altLang="en-US" sz="2600" dirty="0"/>
              <a:t>Fund Balance is presented within the five categories of fund balance:</a:t>
            </a:r>
          </a:p>
          <a:p>
            <a:pPr lvl="1" eaLnBrk="1" hangingPunct="1">
              <a:defRPr/>
            </a:pPr>
            <a:r>
              <a:rPr lang="en-US" altLang="en-US" dirty="0" err="1"/>
              <a:t>Nonspendable</a:t>
            </a:r>
            <a:endParaRPr lang="en-US" altLang="en-US" dirty="0"/>
          </a:p>
          <a:p>
            <a:pPr lvl="1" eaLnBrk="1" hangingPunct="1">
              <a:defRPr/>
            </a:pPr>
            <a:r>
              <a:rPr lang="en-US" altLang="en-US" dirty="0"/>
              <a:t>Restricted</a:t>
            </a:r>
          </a:p>
          <a:p>
            <a:pPr lvl="1" eaLnBrk="1" hangingPunct="1">
              <a:defRPr/>
            </a:pPr>
            <a:r>
              <a:rPr lang="en-US" altLang="en-US" dirty="0"/>
              <a:t>Committed</a:t>
            </a:r>
          </a:p>
          <a:p>
            <a:pPr lvl="1" eaLnBrk="1" hangingPunct="1">
              <a:defRPr/>
            </a:pPr>
            <a:r>
              <a:rPr lang="en-US" altLang="en-US" dirty="0"/>
              <a:t>Assigned</a:t>
            </a:r>
          </a:p>
          <a:p>
            <a:pPr lvl="1" eaLnBrk="1" hangingPunct="1">
              <a:defRPr/>
            </a:pPr>
            <a:r>
              <a:rPr lang="en-US" altLang="en-US" dirty="0"/>
              <a:t>Unassigned (General Fund residual)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08264" y="304800"/>
            <a:ext cx="8530936" cy="762000"/>
          </a:xfrm>
        </p:spPr>
        <p:txBody>
          <a:bodyPr/>
          <a:lstStyle/>
          <a:p>
            <a:pPr eaLnBrk="1" hangingPunct="1"/>
            <a:r>
              <a:rPr lang="en-US" altLang="en-US" dirty="0"/>
              <a:t>Review: Fund Accounting</a:t>
            </a:r>
          </a:p>
        </p:txBody>
      </p:sp>
      <p:sp>
        <p:nvSpPr>
          <p:cNvPr id="8195" name="Content Placeholder 2"/>
          <p:cNvSpPr>
            <a:spLocks noGrp="1"/>
          </p:cNvSpPr>
          <p:nvPr>
            <p:ph sz="quarter" idx="10"/>
          </p:nvPr>
        </p:nvSpPr>
        <p:spPr>
          <a:xfrm>
            <a:off x="457200" y="1447800"/>
            <a:ext cx="8229600" cy="4800600"/>
          </a:xfrm>
        </p:spPr>
        <p:txBody>
          <a:bodyPr/>
          <a:lstStyle/>
          <a:p>
            <a:r>
              <a:rPr lang="en-US" altLang="en-US" sz="2600" dirty="0"/>
              <a:t>The purpose of fund accounting is to segregate those financial resources that have constraints/limitations on their use so that the government may demonstrate compliance with those limitations.</a:t>
            </a:r>
            <a:r>
              <a:rPr lang="en-US" altLang="en-US" sz="2600" i="1" dirty="0"/>
              <a:t> </a:t>
            </a:r>
          </a:p>
          <a:p>
            <a:r>
              <a:rPr lang="en-US" altLang="en-US" sz="2600" dirty="0"/>
              <a:t>Every general-purpose government will have one, </a:t>
            </a:r>
            <a:r>
              <a:rPr lang="en-US" altLang="en-US" sz="2600" b="1" dirty="0"/>
              <a:t>and only one</a:t>
            </a:r>
            <a:r>
              <a:rPr lang="en-US" altLang="en-US" sz="2600" dirty="0"/>
              <a:t>, General Fund.</a:t>
            </a:r>
            <a:endParaRPr lang="en-US" altLang="en-US" sz="2600" i="1" dirty="0"/>
          </a:p>
          <a:p>
            <a:pPr lvl="1"/>
            <a:r>
              <a:rPr lang="en-US" altLang="en-US" sz="2000" dirty="0"/>
              <a:t>The General Fund is used to account for and report all financial resources not accounted for and reported in another fund. If there are no limitations and the monies do not require segregation, they are found in the General Fund</a:t>
            </a:r>
            <a:r>
              <a:rPr lang="en-US" altLang="en-US" sz="1800" dirty="0"/>
              <a:t>. 	</a:t>
            </a:r>
          </a:p>
          <a:p>
            <a:pPr lvl="1"/>
            <a:endParaRPr lang="en-US" sz="2200" dirty="0"/>
          </a:p>
          <a:p>
            <a:pPr eaLnBrk="1" hangingPunct="1"/>
            <a:endParaRPr lang="en-US" altLang="en-US"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8264" y="255270"/>
            <a:ext cx="8530936" cy="1089660"/>
          </a:xfrm>
        </p:spPr>
        <p:txBody>
          <a:bodyPr>
            <a:noAutofit/>
          </a:bodyPr>
          <a:lstStyle/>
          <a:p>
            <a:r>
              <a:rPr lang="en-US" altLang="en-US" dirty="0"/>
              <a:t>GASB – Fund Definitions Special Revenue Funds</a:t>
            </a:r>
            <a:endParaRPr lang="en-US" dirty="0"/>
          </a:p>
        </p:txBody>
      </p:sp>
      <p:sp>
        <p:nvSpPr>
          <p:cNvPr id="8" name="Content Placeholder 7"/>
          <p:cNvSpPr>
            <a:spLocks noGrp="1"/>
          </p:cNvSpPr>
          <p:nvPr>
            <p:ph sz="quarter" idx="10"/>
          </p:nvPr>
        </p:nvSpPr>
        <p:spPr>
          <a:xfrm>
            <a:off x="457200" y="1603062"/>
            <a:ext cx="8229600" cy="4721538"/>
          </a:xfrm>
        </p:spPr>
        <p:txBody>
          <a:bodyPr/>
          <a:lstStyle/>
          <a:p>
            <a:r>
              <a:rPr lang="en-US" altLang="en-US" sz="2600" dirty="0"/>
              <a:t>Account for and report the proceeds of specific revenue sources that are </a:t>
            </a:r>
            <a:r>
              <a:rPr lang="en-US" altLang="en-US" sz="2600" i="1" dirty="0"/>
              <a:t>restricted or committed</a:t>
            </a:r>
            <a:r>
              <a:rPr lang="en-US" altLang="en-US" sz="2600" dirty="0"/>
              <a:t> </a:t>
            </a:r>
            <a:r>
              <a:rPr lang="en-US" altLang="en-US" sz="2600" b="1" dirty="0"/>
              <a:t>(does not include </a:t>
            </a:r>
            <a:r>
              <a:rPr lang="en-US" altLang="en-US" sz="2600" b="1" i="1" dirty="0"/>
              <a:t>assigned</a:t>
            </a:r>
            <a:r>
              <a:rPr lang="en-US" altLang="en-US" sz="2600" b="1" dirty="0"/>
              <a:t>) </a:t>
            </a:r>
            <a:r>
              <a:rPr lang="en-US" altLang="en-US" sz="2600" dirty="0"/>
              <a:t>to expenditure for specified purpose other than debt service or capital projects.</a:t>
            </a:r>
          </a:p>
          <a:p>
            <a:pPr lvl="1"/>
            <a:r>
              <a:rPr lang="en-US" sz="2200" dirty="0"/>
              <a:t>Restricted – Limits imposed by external parties or the law</a:t>
            </a:r>
          </a:p>
          <a:p>
            <a:pPr lvl="2"/>
            <a:r>
              <a:rPr lang="en-US" sz="2000" dirty="0"/>
              <a:t>If reimbursement-based, eligibility requirements are satisfied when qualified expenditures are incurred</a:t>
            </a:r>
          </a:p>
          <a:p>
            <a:pPr lvl="1"/>
            <a:r>
              <a:rPr lang="en-US" sz="2200" dirty="0"/>
              <a:t>Committed – Limits imposed internally through ordinance or resolution by the govt’s highest level of authority</a:t>
            </a:r>
          </a:p>
        </p:txBody>
      </p:sp>
    </p:spTree>
    <p:extLst>
      <p:ext uri="{BB962C8B-B14F-4D97-AF65-F5344CB8AC3E}">
        <p14:creationId xmlns:p14="http://schemas.microsoft.com/office/powerpoint/2010/main" val="1024091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08264" y="281940"/>
            <a:ext cx="8530936" cy="1089660"/>
          </a:xfrm>
        </p:spPr>
        <p:txBody>
          <a:bodyPr>
            <a:noAutofit/>
          </a:bodyPr>
          <a:lstStyle/>
          <a:p>
            <a:pPr eaLnBrk="1" hangingPunct="1"/>
            <a:r>
              <a:rPr lang="en-US" altLang="en-US" dirty="0"/>
              <a:t>Special Revenue Funds Received Particular Guidance from GASB:</a:t>
            </a:r>
          </a:p>
        </p:txBody>
      </p:sp>
      <p:sp>
        <p:nvSpPr>
          <p:cNvPr id="18435" name="Content Placeholder 2"/>
          <p:cNvSpPr>
            <a:spLocks noGrp="1"/>
          </p:cNvSpPr>
          <p:nvPr>
            <p:ph sz="quarter" idx="10"/>
          </p:nvPr>
        </p:nvSpPr>
        <p:spPr>
          <a:xfrm>
            <a:off x="472440" y="1550008"/>
            <a:ext cx="8214360" cy="4774592"/>
          </a:xfrm>
        </p:spPr>
        <p:txBody>
          <a:bodyPr/>
          <a:lstStyle/>
          <a:p>
            <a:pPr eaLnBrk="1" hangingPunct="1"/>
            <a:r>
              <a:rPr lang="en-US" altLang="en-US" sz="2600" dirty="0"/>
              <a:t>Although other resources may supplement a special revenue fund, </a:t>
            </a:r>
            <a:r>
              <a:rPr lang="en-US" altLang="en-US" sz="2600" u="sng" dirty="0"/>
              <a:t>assignment </a:t>
            </a:r>
            <a:r>
              <a:rPr lang="en-US" altLang="en-US" sz="2600" dirty="0"/>
              <a:t>of resources </a:t>
            </a:r>
            <a:r>
              <a:rPr lang="en-US" altLang="en-US" sz="2600" u="sng" dirty="0"/>
              <a:t>is not sufficient </a:t>
            </a:r>
            <a:r>
              <a:rPr lang="en-US" altLang="en-US" sz="2600" dirty="0"/>
              <a:t>for the establishment of a special revenue fund.</a:t>
            </a:r>
          </a:p>
          <a:p>
            <a:pPr lvl="1"/>
            <a:r>
              <a:rPr lang="en-US" altLang="en-US" dirty="0"/>
              <a:t>Further, if the government expects that a substantial portion of the resources supporting a special revenue fund’s activities will no longer be derived from restricted and committed revenue sources, the government should </a:t>
            </a:r>
            <a:r>
              <a:rPr lang="en-US" altLang="en-US" u="sng" dirty="0"/>
              <a:t>discontinue the use of a special revenue fund </a:t>
            </a:r>
            <a:r>
              <a:rPr lang="en-US" altLang="en-US" dirty="0"/>
              <a:t>and report the fund’s remaining resources in the General Fund.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8264" y="304800"/>
            <a:ext cx="8530936" cy="1066800"/>
          </a:xfrm>
        </p:spPr>
        <p:txBody>
          <a:bodyPr>
            <a:noAutofit/>
          </a:bodyPr>
          <a:lstStyle/>
          <a:p>
            <a:r>
              <a:rPr lang="en-US" altLang="en-US" dirty="0"/>
              <a:t>Review: Modified Accrual versus Accrual (1 of 2)</a:t>
            </a:r>
            <a:endParaRPr lang="en-US" dirty="0"/>
          </a:p>
        </p:txBody>
      </p:sp>
      <p:sp>
        <p:nvSpPr>
          <p:cNvPr id="8" name="Content Placeholder 7"/>
          <p:cNvSpPr>
            <a:spLocks noGrp="1"/>
          </p:cNvSpPr>
          <p:nvPr>
            <p:ph sz="quarter" idx="10"/>
          </p:nvPr>
        </p:nvSpPr>
        <p:spPr>
          <a:xfrm>
            <a:off x="457200" y="1603062"/>
            <a:ext cx="8229600" cy="4645338"/>
          </a:xfrm>
        </p:spPr>
        <p:txBody>
          <a:bodyPr/>
          <a:lstStyle/>
          <a:p>
            <a:r>
              <a:rPr lang="en-US" altLang="en-US" sz="2400" dirty="0"/>
              <a:t>Accrual</a:t>
            </a:r>
          </a:p>
          <a:p>
            <a:pPr lvl="1"/>
            <a:r>
              <a:rPr lang="en-US" altLang="en-US" sz="2000" dirty="0"/>
              <a:t>Recognize revenues when earned</a:t>
            </a:r>
          </a:p>
          <a:p>
            <a:pPr lvl="1"/>
            <a:r>
              <a:rPr lang="en-US" altLang="en-US" sz="2000" dirty="0"/>
              <a:t>Match expenses against the revenues when resources or services are used.</a:t>
            </a:r>
          </a:p>
          <a:p>
            <a:r>
              <a:rPr lang="en-US" altLang="en-US" sz="2400" dirty="0"/>
              <a:t>Modified Accrual</a:t>
            </a:r>
          </a:p>
          <a:p>
            <a:pPr lvl="1"/>
            <a:r>
              <a:rPr lang="en-US" altLang="en-US" sz="2000" dirty="0"/>
              <a:t>Recognize revenues when measurable and available</a:t>
            </a:r>
          </a:p>
          <a:p>
            <a:pPr lvl="3"/>
            <a:r>
              <a:rPr lang="en-US" altLang="en-US" sz="1600" dirty="0"/>
              <a:t>Measurable – Able to determine or reasonably estimate the amount.</a:t>
            </a:r>
          </a:p>
          <a:p>
            <a:pPr lvl="3"/>
            <a:r>
              <a:rPr lang="en-US" altLang="en-US" sz="1800" dirty="0"/>
              <a:t>Available – Able to collect within the current period or within 60 days of year end. </a:t>
            </a:r>
          </a:p>
          <a:p>
            <a:pPr lvl="4"/>
            <a:r>
              <a:rPr lang="en-US" altLang="en-US" sz="1800" dirty="0"/>
              <a:t>(available to pay this year’s bills— for example, property taxes received within 60 days of year end)</a:t>
            </a:r>
          </a:p>
          <a:p>
            <a:pPr lvl="3"/>
            <a:endParaRPr lang="en-US" altLang="en-US" sz="1800" dirty="0"/>
          </a:p>
        </p:txBody>
      </p:sp>
    </p:spTree>
    <p:extLst>
      <p:ext uri="{BB962C8B-B14F-4D97-AF65-F5344CB8AC3E}">
        <p14:creationId xmlns:p14="http://schemas.microsoft.com/office/powerpoint/2010/main" val="3589805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8264" y="249174"/>
            <a:ext cx="8530936" cy="1198626"/>
          </a:xfrm>
        </p:spPr>
        <p:txBody>
          <a:bodyPr>
            <a:noAutofit/>
          </a:bodyPr>
          <a:lstStyle/>
          <a:p>
            <a:r>
              <a:rPr lang="en-US" altLang="en-US" dirty="0"/>
              <a:t>Review: Modified Accrual versus Accrual (2 of 2)</a:t>
            </a:r>
            <a:endParaRPr lang="en-US" dirty="0"/>
          </a:p>
        </p:txBody>
      </p:sp>
      <p:sp>
        <p:nvSpPr>
          <p:cNvPr id="8" name="Content Placeholder 7"/>
          <p:cNvSpPr>
            <a:spLocks noGrp="1"/>
          </p:cNvSpPr>
          <p:nvPr>
            <p:ph sz="quarter" idx="10"/>
          </p:nvPr>
        </p:nvSpPr>
        <p:spPr>
          <a:xfrm>
            <a:off x="563880" y="1600200"/>
            <a:ext cx="7970520" cy="4648200"/>
          </a:xfrm>
        </p:spPr>
        <p:txBody>
          <a:bodyPr vert="horz" lIns="91440" tIns="45720" rIns="91440" bIns="45720" rtlCol="0">
            <a:noAutofit/>
          </a:bodyPr>
          <a:lstStyle/>
          <a:p>
            <a:pPr lvl="1"/>
            <a:r>
              <a:rPr lang="en-US" altLang="en-US" dirty="0"/>
              <a:t>Recognize expenditures when the liability is incurred — no attempt to match to revenues, match to period of occurrence only</a:t>
            </a:r>
          </a:p>
          <a:p>
            <a:pPr lvl="2"/>
            <a:r>
              <a:rPr lang="en-US" sz="2100" dirty="0"/>
              <a:t>Expenditures are recorded and fund liabilities are recognized when goods and services are received, regardless of whether resources are available in the fund. As a result, many expenditures are accrued, even in governmental funds.</a:t>
            </a:r>
            <a:endParaRPr lang="en-US" altLang="en-US" sz="2100" dirty="0"/>
          </a:p>
          <a:p>
            <a:pPr lvl="2"/>
            <a:r>
              <a:rPr lang="en-US" altLang="en-US" sz="2100" dirty="0"/>
              <a:t>Exception — recognize interest and principal payments as expenditures when DUE and are not accrued.</a:t>
            </a:r>
          </a:p>
        </p:txBody>
      </p:sp>
    </p:spTree>
    <p:extLst>
      <p:ext uri="{BB962C8B-B14F-4D97-AF65-F5344CB8AC3E}">
        <p14:creationId xmlns:p14="http://schemas.microsoft.com/office/powerpoint/2010/main" val="118391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33400" y="304800"/>
            <a:ext cx="8077200" cy="1143000"/>
          </a:xfrm>
        </p:spPr>
        <p:txBody>
          <a:bodyPr>
            <a:noAutofit/>
          </a:bodyPr>
          <a:lstStyle/>
          <a:p>
            <a:r>
              <a:rPr lang="en-US" altLang="en-US" dirty="0"/>
              <a:t>Modified Accrual Revenue Cycle</a:t>
            </a:r>
            <a:endParaRPr lang="en-US" dirty="0"/>
          </a:p>
        </p:txBody>
      </p:sp>
      <p:sp>
        <p:nvSpPr>
          <p:cNvPr id="8" name="Content Placeholder 7"/>
          <p:cNvSpPr>
            <a:spLocks noGrp="1"/>
          </p:cNvSpPr>
          <p:nvPr>
            <p:ph sz="quarter" idx="10"/>
          </p:nvPr>
        </p:nvSpPr>
        <p:spPr>
          <a:xfrm>
            <a:off x="457200" y="1676400"/>
            <a:ext cx="8229600" cy="3276600"/>
          </a:xfrm>
        </p:spPr>
        <p:txBody>
          <a:bodyPr/>
          <a:lstStyle/>
          <a:p>
            <a:r>
              <a:rPr lang="en-US" altLang="en-US" sz="2400" dirty="0"/>
              <a:t>Assume</a:t>
            </a:r>
          </a:p>
          <a:p>
            <a:pPr lvl="1"/>
            <a:r>
              <a:rPr lang="en-US" altLang="en-US" sz="2200" dirty="0" err="1"/>
              <a:t>Yr</a:t>
            </a:r>
            <a:r>
              <a:rPr lang="en-US" altLang="en-US" sz="2200" dirty="0"/>
              <a:t> 1  Property tax levied $1,000,000 </a:t>
            </a:r>
          </a:p>
          <a:p>
            <a:pPr lvl="1"/>
            <a:r>
              <a:rPr lang="en-US" altLang="en-US" sz="2200" dirty="0" err="1"/>
              <a:t>Yr</a:t>
            </a:r>
            <a:r>
              <a:rPr lang="en-US" altLang="en-US" sz="2200" dirty="0"/>
              <a:t> 1 $800,000 is collected</a:t>
            </a:r>
          </a:p>
          <a:p>
            <a:pPr lvl="1"/>
            <a:endParaRPr lang="en-US" altLang="en-US" sz="2200" b="1" dirty="0"/>
          </a:p>
          <a:p>
            <a:pPr lvl="1"/>
            <a:r>
              <a:rPr lang="en-US" altLang="en-US" sz="2200" dirty="0" err="1"/>
              <a:t>Yr</a:t>
            </a:r>
            <a:r>
              <a:rPr lang="en-US" altLang="en-US" sz="2200" dirty="0"/>
              <a:t> 2 $120,000 collected in January and February (within 60 days) </a:t>
            </a:r>
          </a:p>
          <a:p>
            <a:pPr lvl="1"/>
            <a:r>
              <a:rPr lang="en-US" altLang="en-US" sz="2200" dirty="0" err="1"/>
              <a:t>Yr</a:t>
            </a:r>
            <a:r>
              <a:rPr lang="en-US" altLang="en-US" sz="2200" dirty="0"/>
              <a:t> 2 $80,000 collected in March and April (after 60 days)</a:t>
            </a:r>
          </a:p>
        </p:txBody>
      </p:sp>
    </p:spTree>
    <p:extLst>
      <p:ext uri="{BB962C8B-B14F-4D97-AF65-F5344CB8AC3E}">
        <p14:creationId xmlns:p14="http://schemas.microsoft.com/office/powerpoint/2010/main" val="676416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480F2C8-F964-423B-8C81-C45E4AA8740C}"/>
              </a:ext>
            </a:extLst>
          </p:cNvPr>
          <p:cNvPicPr>
            <a:picLocks noChangeAspect="1"/>
          </p:cNvPicPr>
          <p:nvPr/>
        </p:nvPicPr>
        <p:blipFill>
          <a:blip r:embed="rId2"/>
          <a:stretch>
            <a:fillRect/>
          </a:stretch>
        </p:blipFill>
        <p:spPr>
          <a:xfrm>
            <a:off x="76486" y="533400"/>
            <a:ext cx="8991029" cy="5760720"/>
          </a:xfrm>
          <a:prstGeom prst="rect">
            <a:avLst/>
          </a:prstGeom>
        </p:spPr>
      </p:pic>
    </p:spTree>
    <p:extLst>
      <p:ext uri="{BB962C8B-B14F-4D97-AF65-F5344CB8AC3E}">
        <p14:creationId xmlns:p14="http://schemas.microsoft.com/office/powerpoint/2010/main" val="11856042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3203</TotalTime>
  <Words>1190</Words>
  <Application>Microsoft Office PowerPoint</Application>
  <PresentationFormat>On-screen Show (4:3)</PresentationFormat>
  <Paragraphs>108</Paragraphs>
  <Slides>25</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Courier New</vt:lpstr>
      <vt:lpstr>Verdana</vt:lpstr>
      <vt:lpstr>Wingdings</vt:lpstr>
      <vt:lpstr>Office Theme</vt:lpstr>
      <vt:lpstr>Essentials of Accounting for Governmental and Not-for-Profit Organizations</vt:lpstr>
      <vt:lpstr>Learning Objectives</vt:lpstr>
      <vt:lpstr>Review: Fund Accounting</vt:lpstr>
      <vt:lpstr>GASB – Fund Definitions Special Revenue Funds</vt:lpstr>
      <vt:lpstr>Special Revenue Funds Received Particular Guidance from GASB:</vt:lpstr>
      <vt:lpstr>Review: Modified Accrual versus Accrual (1 of 2)</vt:lpstr>
      <vt:lpstr>Review: Modified Accrual versus Accrual (2 of 2)</vt:lpstr>
      <vt:lpstr>Modified Accrual Revenue Cycle</vt:lpstr>
      <vt:lpstr>PowerPoint Presentation</vt:lpstr>
      <vt:lpstr>Uncollectible Amounts</vt:lpstr>
      <vt:lpstr>Write-offs of Uncollectible Amounts</vt:lpstr>
      <vt:lpstr>Modified Accrual Expenditure Cycle (1 of 2)</vt:lpstr>
      <vt:lpstr>Modified Accrual Expenditure Cycle (2 of 2)</vt:lpstr>
      <vt:lpstr>Short-term Borrowing</vt:lpstr>
      <vt:lpstr>Repayment of Short-term Borrowing</vt:lpstr>
      <vt:lpstr>Interfund Transactions</vt:lpstr>
      <vt:lpstr>Interfund Transactions - Types</vt:lpstr>
      <vt:lpstr>PowerPoint Presentation</vt:lpstr>
      <vt:lpstr>Transfers</vt:lpstr>
      <vt:lpstr>Special Items</vt:lpstr>
      <vt:lpstr>The Closing Process</vt:lpstr>
      <vt:lpstr>Closing the Budget</vt:lpstr>
      <vt:lpstr>Closing Encumbrance Accounts</vt:lpstr>
      <vt:lpstr>Closing Activity Accounts</vt:lpstr>
      <vt:lpstr>Fund balance - Presentation</vt:lpstr>
    </vt:vector>
  </TitlesOfParts>
  <Company>James Madison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Accounting for the General and Special Revenue Funds</dc:title>
  <dc:creator>Copley</dc:creator>
  <cp:keywords>Essentials of Accounting for Governmental and Not-for-Profit Organizations</cp:keywords>
  <cp:lastModifiedBy>Lynch, Christy</cp:lastModifiedBy>
  <cp:revision>193</cp:revision>
  <cp:lastPrinted>2019-09-17T14:58:57Z</cp:lastPrinted>
  <dcterms:created xsi:type="dcterms:W3CDTF">2007-09-08T16:23:15Z</dcterms:created>
  <dcterms:modified xsi:type="dcterms:W3CDTF">2020-09-03T21:53:44Z</dcterms:modified>
</cp:coreProperties>
</file>