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90" r:id="rId3"/>
    <p:sldId id="257" r:id="rId4"/>
    <p:sldId id="258" r:id="rId5"/>
    <p:sldId id="289" r:id="rId6"/>
    <p:sldId id="291" r:id="rId7"/>
    <p:sldId id="259" r:id="rId8"/>
    <p:sldId id="260" r:id="rId9"/>
    <p:sldId id="261" r:id="rId10"/>
    <p:sldId id="262" r:id="rId11"/>
    <p:sldId id="264" r:id="rId12"/>
    <p:sldId id="265" r:id="rId13"/>
    <p:sldId id="266" r:id="rId14"/>
    <p:sldId id="263" r:id="rId15"/>
    <p:sldId id="267" r:id="rId16"/>
    <p:sldId id="268" r:id="rId17"/>
    <p:sldId id="269" r:id="rId18"/>
    <p:sldId id="270" r:id="rId19"/>
    <p:sldId id="271" r:id="rId20"/>
    <p:sldId id="272" r:id="rId21"/>
    <p:sldId id="273" r:id="rId22"/>
    <p:sldId id="274" r:id="rId23"/>
    <p:sldId id="275" r:id="rId24"/>
    <p:sldId id="276" r:id="rId25"/>
    <p:sldId id="277" r:id="rId26"/>
    <p:sldId id="284" r:id="rId27"/>
    <p:sldId id="283" r:id="rId28"/>
    <p:sldId id="282" r:id="rId29"/>
    <p:sldId id="286" r:id="rId30"/>
    <p:sldId id="287" r:id="rId31"/>
    <p:sldId id="288" r:id="rId32"/>
    <p:sldId id="297" r:id="rId33"/>
    <p:sldId id="292" r:id="rId34"/>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85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2AE41EFA-894B-4C67-AA7D-210C9D60919D}" type="datetimeFigureOut">
              <a:rPr lang="en-US" smtClean="0"/>
              <a:t>11/17/2020</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0426215B-CE7A-4C81-8DEC-D2833A563296}" type="slidenum">
              <a:rPr lang="en-US" smtClean="0"/>
              <a:t>‹#›</a:t>
            </a:fld>
            <a:endParaRPr lang="en-US"/>
          </a:p>
        </p:txBody>
      </p:sp>
    </p:spTree>
    <p:extLst>
      <p:ext uri="{BB962C8B-B14F-4D97-AF65-F5344CB8AC3E}">
        <p14:creationId xmlns:p14="http://schemas.microsoft.com/office/powerpoint/2010/main" val="327284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a:t>
            </a:fld>
            <a:endParaRPr lang="en-US"/>
          </a:p>
        </p:txBody>
      </p:sp>
    </p:spTree>
    <p:extLst>
      <p:ext uri="{BB962C8B-B14F-4D97-AF65-F5344CB8AC3E}">
        <p14:creationId xmlns:p14="http://schemas.microsoft.com/office/powerpoint/2010/main" val="286349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13</a:t>
            </a:fld>
            <a:endParaRPr lang="en-US"/>
          </a:p>
        </p:txBody>
      </p:sp>
    </p:spTree>
    <p:extLst>
      <p:ext uri="{BB962C8B-B14F-4D97-AF65-F5344CB8AC3E}">
        <p14:creationId xmlns:p14="http://schemas.microsoft.com/office/powerpoint/2010/main" val="293739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14</a:t>
            </a:fld>
            <a:endParaRPr lang="en-US"/>
          </a:p>
        </p:txBody>
      </p:sp>
    </p:spTree>
    <p:extLst>
      <p:ext uri="{BB962C8B-B14F-4D97-AF65-F5344CB8AC3E}">
        <p14:creationId xmlns:p14="http://schemas.microsoft.com/office/powerpoint/2010/main" val="3117255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15</a:t>
            </a:fld>
            <a:endParaRPr lang="en-US"/>
          </a:p>
        </p:txBody>
      </p:sp>
    </p:spTree>
    <p:extLst>
      <p:ext uri="{BB962C8B-B14F-4D97-AF65-F5344CB8AC3E}">
        <p14:creationId xmlns:p14="http://schemas.microsoft.com/office/powerpoint/2010/main" val="127134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16</a:t>
            </a:fld>
            <a:endParaRPr lang="en-US"/>
          </a:p>
        </p:txBody>
      </p:sp>
    </p:spTree>
    <p:extLst>
      <p:ext uri="{BB962C8B-B14F-4D97-AF65-F5344CB8AC3E}">
        <p14:creationId xmlns:p14="http://schemas.microsoft.com/office/powerpoint/2010/main" val="845407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17</a:t>
            </a:fld>
            <a:endParaRPr lang="en-US"/>
          </a:p>
        </p:txBody>
      </p:sp>
    </p:spTree>
    <p:extLst>
      <p:ext uri="{BB962C8B-B14F-4D97-AF65-F5344CB8AC3E}">
        <p14:creationId xmlns:p14="http://schemas.microsoft.com/office/powerpoint/2010/main" val="870427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18</a:t>
            </a:fld>
            <a:endParaRPr lang="en-US"/>
          </a:p>
        </p:txBody>
      </p:sp>
    </p:spTree>
    <p:extLst>
      <p:ext uri="{BB962C8B-B14F-4D97-AF65-F5344CB8AC3E}">
        <p14:creationId xmlns:p14="http://schemas.microsoft.com/office/powerpoint/2010/main" val="3869287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19</a:t>
            </a:fld>
            <a:endParaRPr lang="en-US"/>
          </a:p>
        </p:txBody>
      </p:sp>
    </p:spTree>
    <p:extLst>
      <p:ext uri="{BB962C8B-B14F-4D97-AF65-F5344CB8AC3E}">
        <p14:creationId xmlns:p14="http://schemas.microsoft.com/office/powerpoint/2010/main" val="365163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20</a:t>
            </a:fld>
            <a:endParaRPr lang="en-US"/>
          </a:p>
        </p:txBody>
      </p:sp>
    </p:spTree>
    <p:extLst>
      <p:ext uri="{BB962C8B-B14F-4D97-AF65-F5344CB8AC3E}">
        <p14:creationId xmlns:p14="http://schemas.microsoft.com/office/powerpoint/2010/main" val="253206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21</a:t>
            </a:fld>
            <a:endParaRPr lang="en-US"/>
          </a:p>
        </p:txBody>
      </p:sp>
    </p:spTree>
    <p:extLst>
      <p:ext uri="{BB962C8B-B14F-4D97-AF65-F5344CB8AC3E}">
        <p14:creationId xmlns:p14="http://schemas.microsoft.com/office/powerpoint/2010/main" val="673558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22</a:t>
            </a:fld>
            <a:endParaRPr lang="en-US"/>
          </a:p>
        </p:txBody>
      </p:sp>
    </p:spTree>
    <p:extLst>
      <p:ext uri="{BB962C8B-B14F-4D97-AF65-F5344CB8AC3E}">
        <p14:creationId xmlns:p14="http://schemas.microsoft.com/office/powerpoint/2010/main" val="235632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3</a:t>
            </a:fld>
            <a:endParaRPr lang="en-US"/>
          </a:p>
        </p:txBody>
      </p:sp>
    </p:spTree>
    <p:extLst>
      <p:ext uri="{BB962C8B-B14F-4D97-AF65-F5344CB8AC3E}">
        <p14:creationId xmlns:p14="http://schemas.microsoft.com/office/powerpoint/2010/main" val="3270253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23</a:t>
            </a:fld>
            <a:endParaRPr lang="en-US"/>
          </a:p>
        </p:txBody>
      </p:sp>
    </p:spTree>
    <p:extLst>
      <p:ext uri="{BB962C8B-B14F-4D97-AF65-F5344CB8AC3E}">
        <p14:creationId xmlns:p14="http://schemas.microsoft.com/office/powerpoint/2010/main" val="3696286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24</a:t>
            </a:fld>
            <a:endParaRPr lang="en-US"/>
          </a:p>
        </p:txBody>
      </p:sp>
    </p:spTree>
    <p:extLst>
      <p:ext uri="{BB962C8B-B14F-4D97-AF65-F5344CB8AC3E}">
        <p14:creationId xmlns:p14="http://schemas.microsoft.com/office/powerpoint/2010/main" val="2424628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25</a:t>
            </a:fld>
            <a:endParaRPr lang="en-US"/>
          </a:p>
        </p:txBody>
      </p:sp>
    </p:spTree>
    <p:extLst>
      <p:ext uri="{BB962C8B-B14F-4D97-AF65-F5344CB8AC3E}">
        <p14:creationId xmlns:p14="http://schemas.microsoft.com/office/powerpoint/2010/main" val="2558996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26</a:t>
            </a:fld>
            <a:endParaRPr lang="en-US"/>
          </a:p>
        </p:txBody>
      </p:sp>
    </p:spTree>
    <p:extLst>
      <p:ext uri="{BB962C8B-B14F-4D97-AF65-F5344CB8AC3E}">
        <p14:creationId xmlns:p14="http://schemas.microsoft.com/office/powerpoint/2010/main" val="2288138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27</a:t>
            </a:fld>
            <a:endParaRPr lang="en-US"/>
          </a:p>
        </p:txBody>
      </p:sp>
    </p:spTree>
    <p:extLst>
      <p:ext uri="{BB962C8B-B14F-4D97-AF65-F5344CB8AC3E}">
        <p14:creationId xmlns:p14="http://schemas.microsoft.com/office/powerpoint/2010/main" val="2382308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28</a:t>
            </a:fld>
            <a:endParaRPr lang="en-US"/>
          </a:p>
        </p:txBody>
      </p:sp>
    </p:spTree>
    <p:extLst>
      <p:ext uri="{BB962C8B-B14F-4D97-AF65-F5344CB8AC3E}">
        <p14:creationId xmlns:p14="http://schemas.microsoft.com/office/powerpoint/2010/main" val="1333672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29</a:t>
            </a:fld>
            <a:endParaRPr lang="en-US"/>
          </a:p>
        </p:txBody>
      </p:sp>
    </p:spTree>
    <p:extLst>
      <p:ext uri="{BB962C8B-B14F-4D97-AF65-F5344CB8AC3E}">
        <p14:creationId xmlns:p14="http://schemas.microsoft.com/office/powerpoint/2010/main" val="2291698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30</a:t>
            </a:fld>
            <a:endParaRPr lang="en-US"/>
          </a:p>
        </p:txBody>
      </p:sp>
    </p:spTree>
    <p:extLst>
      <p:ext uri="{BB962C8B-B14F-4D97-AF65-F5344CB8AC3E}">
        <p14:creationId xmlns:p14="http://schemas.microsoft.com/office/powerpoint/2010/main" val="856396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31</a:t>
            </a:fld>
            <a:endParaRPr lang="en-US"/>
          </a:p>
        </p:txBody>
      </p:sp>
    </p:spTree>
    <p:extLst>
      <p:ext uri="{BB962C8B-B14F-4D97-AF65-F5344CB8AC3E}">
        <p14:creationId xmlns:p14="http://schemas.microsoft.com/office/powerpoint/2010/main" val="67691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4</a:t>
            </a:fld>
            <a:endParaRPr lang="en-US"/>
          </a:p>
        </p:txBody>
      </p:sp>
    </p:spTree>
    <p:extLst>
      <p:ext uri="{BB962C8B-B14F-4D97-AF65-F5344CB8AC3E}">
        <p14:creationId xmlns:p14="http://schemas.microsoft.com/office/powerpoint/2010/main" val="194836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7</a:t>
            </a:fld>
            <a:endParaRPr lang="en-US"/>
          </a:p>
        </p:txBody>
      </p:sp>
    </p:spTree>
    <p:extLst>
      <p:ext uri="{BB962C8B-B14F-4D97-AF65-F5344CB8AC3E}">
        <p14:creationId xmlns:p14="http://schemas.microsoft.com/office/powerpoint/2010/main" val="3276992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8</a:t>
            </a:fld>
            <a:endParaRPr lang="en-US"/>
          </a:p>
        </p:txBody>
      </p:sp>
    </p:spTree>
    <p:extLst>
      <p:ext uri="{BB962C8B-B14F-4D97-AF65-F5344CB8AC3E}">
        <p14:creationId xmlns:p14="http://schemas.microsoft.com/office/powerpoint/2010/main" val="2215510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9</a:t>
            </a:fld>
            <a:endParaRPr lang="en-US"/>
          </a:p>
        </p:txBody>
      </p:sp>
    </p:spTree>
    <p:extLst>
      <p:ext uri="{BB962C8B-B14F-4D97-AF65-F5344CB8AC3E}">
        <p14:creationId xmlns:p14="http://schemas.microsoft.com/office/powerpoint/2010/main" val="317842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10</a:t>
            </a:fld>
            <a:endParaRPr lang="en-US"/>
          </a:p>
        </p:txBody>
      </p:sp>
    </p:spTree>
    <p:extLst>
      <p:ext uri="{BB962C8B-B14F-4D97-AF65-F5344CB8AC3E}">
        <p14:creationId xmlns:p14="http://schemas.microsoft.com/office/powerpoint/2010/main" val="136092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11</a:t>
            </a:fld>
            <a:endParaRPr lang="en-US"/>
          </a:p>
        </p:txBody>
      </p:sp>
    </p:spTree>
    <p:extLst>
      <p:ext uri="{BB962C8B-B14F-4D97-AF65-F5344CB8AC3E}">
        <p14:creationId xmlns:p14="http://schemas.microsoft.com/office/powerpoint/2010/main" val="4099078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12</a:t>
            </a:fld>
            <a:endParaRPr lang="en-US"/>
          </a:p>
        </p:txBody>
      </p:sp>
    </p:spTree>
    <p:extLst>
      <p:ext uri="{BB962C8B-B14F-4D97-AF65-F5344CB8AC3E}">
        <p14:creationId xmlns:p14="http://schemas.microsoft.com/office/powerpoint/2010/main" val="3381111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777E775-35F9-421C-A70D-859318BDB2F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26729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7E775-35F9-421C-A70D-859318BDB2F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95800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7E775-35F9-421C-A70D-859318BDB2F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256265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77E775-35F9-421C-A70D-859318BDB2F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145326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7E775-35F9-421C-A70D-859318BDB2F3}"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3561663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77E775-35F9-421C-A70D-859318BDB2F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409317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77E775-35F9-421C-A70D-859318BDB2F3}"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70364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77E775-35F9-421C-A70D-859318BDB2F3}"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12727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7E775-35F9-421C-A70D-859318BDB2F3}"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354022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777E775-35F9-421C-A70D-859318BDB2F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195849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777E775-35F9-421C-A70D-859318BDB2F3}"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93386-1563-4A8E-95A6-97399340BE0A}" type="slidenum">
              <a:rPr lang="en-US" smtClean="0"/>
              <a:t>‹#›</a:t>
            </a:fld>
            <a:endParaRPr lang="en-US"/>
          </a:p>
        </p:txBody>
      </p:sp>
    </p:spTree>
    <p:extLst>
      <p:ext uri="{BB962C8B-B14F-4D97-AF65-F5344CB8AC3E}">
        <p14:creationId xmlns:p14="http://schemas.microsoft.com/office/powerpoint/2010/main" val="280173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777E775-35F9-421C-A70D-859318BDB2F3}" type="datetimeFigureOut">
              <a:rPr lang="en-US" smtClean="0"/>
              <a:t>11/17/2020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D93386-1563-4A8E-95A6-97399340BE0A}" type="slidenum">
              <a:rPr lang="en-US" smtClean="0"/>
              <a:t>‹#›</a:t>
            </a:fld>
            <a:endParaRPr lang="en-US"/>
          </a:p>
        </p:txBody>
      </p:sp>
    </p:spTree>
    <p:extLst>
      <p:ext uri="{BB962C8B-B14F-4D97-AF65-F5344CB8AC3E}">
        <p14:creationId xmlns:p14="http://schemas.microsoft.com/office/powerpoint/2010/main" val="35602199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2.emf"/></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11.emf"/><Relationship Id="rId4" Type="http://schemas.openxmlformats.org/officeDocument/2006/relationships/image" Target="../media/image12.emf"/></Relationships>
</file>

<file path=ppt/slides/_rels/slide2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image" Target="../media/image14.emf"/></Relationships>
</file>

<file path=ppt/slides/_rels/slide2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5.emf"/></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5.emf"/></Relationships>
</file>

<file path=ppt/slides/_rels/slide2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5.emf"/></Relationships>
</file>

<file path=ppt/slides/_rels/slide2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15.emf"/></Relationships>
</file>

<file path=ppt/slides/_rels/slide2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18.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18.emf"/></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alibri" panose="020F0502020204030204" pitchFamily="34" charset="0"/>
                <a:cs typeface="Calibri" panose="020F0502020204030204" pitchFamily="34" charset="0"/>
              </a:rPr>
              <a:t>Statement of Cash Flows</a:t>
            </a:r>
            <a:br>
              <a:rPr lang="en-US" dirty="0"/>
            </a:br>
            <a:endParaRPr lang="en-US" dirty="0"/>
          </a:p>
        </p:txBody>
      </p:sp>
      <p:sp>
        <p:nvSpPr>
          <p:cNvPr id="3" name="Subtitle 2"/>
          <p:cNvSpPr>
            <a:spLocks noGrp="1"/>
          </p:cNvSpPr>
          <p:nvPr>
            <p:ph type="subTitle" idx="1"/>
          </p:nvPr>
        </p:nvSpPr>
        <p:spPr>
          <a:xfrm>
            <a:off x="1371600" y="2819400"/>
            <a:ext cx="6400800" cy="2362200"/>
          </a:xfrm>
        </p:spPr>
        <p:txBody>
          <a:bodyPr>
            <a:normAutofit/>
          </a:bodyPr>
          <a:lstStyle/>
          <a:p>
            <a:r>
              <a:rPr lang="en-US" dirty="0">
                <a:latin typeface="Calibri" panose="020F0502020204030204" pitchFamily="34" charset="0"/>
                <a:cs typeface="Calibri" panose="020F0502020204030204" pitchFamily="34" charset="0"/>
              </a:rPr>
              <a:t>The Statement of Cash flows</a:t>
            </a:r>
          </a:p>
          <a:p>
            <a:r>
              <a:rPr lang="en-US" dirty="0">
                <a:latin typeface="Calibri" panose="020F0502020204030204" pitchFamily="34" charset="0"/>
                <a:cs typeface="Calibri" panose="020F0502020204030204" pitchFamily="34" charset="0"/>
              </a:rPr>
              <a:t>Provides managers </a:t>
            </a:r>
          </a:p>
          <a:p>
            <a:r>
              <a:rPr lang="en-US" dirty="0">
                <a:latin typeface="Calibri" panose="020F0502020204030204" pitchFamily="34" charset="0"/>
                <a:cs typeface="Calibri" panose="020F0502020204030204" pitchFamily="34" charset="0"/>
              </a:rPr>
              <a:t>and </a:t>
            </a:r>
          </a:p>
          <a:p>
            <a:r>
              <a:rPr lang="en-US" dirty="0">
                <a:latin typeface="Calibri" panose="020F0502020204030204" pitchFamily="34" charset="0"/>
                <a:cs typeface="Calibri" panose="020F0502020204030204" pitchFamily="34" charset="0"/>
              </a:rPr>
              <a:t>external readers of the financial statements</a:t>
            </a:r>
          </a:p>
          <a:p>
            <a:r>
              <a:rPr lang="en-US" dirty="0">
                <a:latin typeface="Calibri" panose="020F0502020204030204" pitchFamily="34" charset="0"/>
                <a:cs typeface="Calibri" panose="020F0502020204030204" pitchFamily="34" charset="0"/>
              </a:rPr>
              <a:t>With information to determine</a:t>
            </a:r>
          </a:p>
          <a:p>
            <a:r>
              <a:rPr lang="en-US" dirty="0">
                <a:latin typeface="Calibri" panose="020F0502020204030204" pitchFamily="34" charset="0"/>
                <a:cs typeface="Calibri" panose="020F0502020204030204" pitchFamily="34" charset="0"/>
              </a:rPr>
              <a:t>What has caused cash to increase or decrease</a:t>
            </a:r>
          </a:p>
        </p:txBody>
      </p:sp>
    </p:spTree>
    <p:extLst>
      <p:ext uri="{BB962C8B-B14F-4D97-AF65-F5344CB8AC3E}">
        <p14:creationId xmlns:p14="http://schemas.microsoft.com/office/powerpoint/2010/main" val="214041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Income Statement</a:t>
            </a:r>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981075" y="1977231"/>
            <a:ext cx="31813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843462" y="2944019"/>
            <a:ext cx="34575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4114800" y="2819400"/>
            <a:ext cx="4191000" cy="304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41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Income Statement</a:t>
            </a:r>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981075" y="1977231"/>
            <a:ext cx="31813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843462" y="2944019"/>
            <a:ext cx="34575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endCxn id="4098" idx="3"/>
          </p:cNvCxnSpPr>
          <p:nvPr/>
        </p:nvCxnSpPr>
        <p:spPr>
          <a:xfrm flipH="1" flipV="1">
            <a:off x="4163551" y="3712369"/>
            <a:ext cx="4142249" cy="2500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922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Income Statement</a:t>
            </a:r>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981075" y="1977231"/>
            <a:ext cx="31813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843462" y="2944019"/>
            <a:ext cx="34575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4163551" y="4114800"/>
            <a:ext cx="41422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646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Income Statement</a:t>
            </a:r>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981075" y="1977231"/>
            <a:ext cx="3181350"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843462" y="2944019"/>
            <a:ext cx="3457575"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flipV="1">
            <a:off x="4163551" y="4572000"/>
            <a:ext cx="3989849"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239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flipV="1">
            <a:off x="4038600" y="2667000"/>
            <a:ext cx="426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225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4038600" y="2819400"/>
            <a:ext cx="419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61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flipV="1">
            <a:off x="4038600" y="2971800"/>
            <a:ext cx="419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79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a:off x="3962400" y="3733800"/>
            <a:ext cx="4343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401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Arrow Connector 11"/>
          <p:cNvCxnSpPr/>
          <p:nvPr/>
        </p:nvCxnSpPr>
        <p:spPr>
          <a:xfrm flipH="1">
            <a:off x="4038600" y="4191000"/>
            <a:ext cx="426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364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Operating Section and the Balance Sheet</a:t>
            </a:r>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629150" y="2582523"/>
            <a:ext cx="3886200" cy="2837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Arrow Connector 13"/>
          <p:cNvCxnSpPr/>
          <p:nvPr/>
        </p:nvCxnSpPr>
        <p:spPr>
          <a:xfrm flipH="1">
            <a:off x="4038600" y="4343400"/>
            <a:ext cx="426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7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BF3B4-3966-412B-92F7-1DCA7F1C154E}"/>
              </a:ext>
            </a:extLst>
          </p:cNvPr>
          <p:cNvSpPr>
            <a:spLocks noGrp="1"/>
          </p:cNvSpPr>
          <p:nvPr>
            <p:ph type="title"/>
          </p:nvPr>
        </p:nvSpPr>
        <p:spPr/>
        <p:txBody>
          <a:bodyPr/>
          <a:lstStyle/>
          <a:p>
            <a:r>
              <a:rPr lang="en-US" dirty="0"/>
              <a:t>Cash and Cash Equivalents</a:t>
            </a:r>
          </a:p>
        </p:txBody>
      </p:sp>
      <p:sp>
        <p:nvSpPr>
          <p:cNvPr id="3" name="Content Placeholder 2">
            <a:extLst>
              <a:ext uri="{FF2B5EF4-FFF2-40B4-BE49-F238E27FC236}">
                <a16:creationId xmlns:a16="http://schemas.microsoft.com/office/drawing/2014/main" id="{7F0D4DAD-7839-451B-AD01-46852B70C0B4}"/>
              </a:ext>
            </a:extLst>
          </p:cNvPr>
          <p:cNvSpPr>
            <a:spLocks noGrp="1"/>
          </p:cNvSpPr>
          <p:nvPr>
            <p:ph idx="1"/>
          </p:nvPr>
        </p:nvSpPr>
        <p:spPr/>
        <p:txBody>
          <a:bodyPr/>
          <a:lstStyle/>
          <a:p>
            <a:pPr algn="just"/>
            <a:r>
              <a:rPr lang="en-US" dirty="0"/>
              <a:t>Cash on the balance sheet includes both cash and cash equivalents</a:t>
            </a:r>
          </a:p>
          <a:p>
            <a:pPr lvl="1" algn="just"/>
            <a:r>
              <a:rPr lang="en-US" dirty="0"/>
              <a:t>Cash equivalents are short-term, highly liquid investment instruments which can be:</a:t>
            </a:r>
          </a:p>
          <a:p>
            <a:pPr lvl="2" algn="just"/>
            <a:r>
              <a:rPr lang="en-US" dirty="0"/>
              <a:t>Readily converted to a known amount of cash </a:t>
            </a:r>
            <a:r>
              <a:rPr lang="en-US" b="1" dirty="0"/>
              <a:t>and</a:t>
            </a:r>
          </a:p>
          <a:p>
            <a:pPr lvl="2" algn="just"/>
            <a:r>
              <a:rPr lang="en-US" dirty="0"/>
              <a:t>Are sufficiently close to their due date (maturity) so its market value will not change (are unaffected by any changes in interest rates).  Usually investments within three (3) months of their due date meet these criteria.</a:t>
            </a:r>
          </a:p>
          <a:p>
            <a:pPr lvl="2" algn="just"/>
            <a:endParaRPr lang="en-US" dirty="0"/>
          </a:p>
          <a:p>
            <a:pPr lvl="2" algn="just"/>
            <a:r>
              <a:rPr lang="en-US" dirty="0"/>
              <a:t>Examples: US T Bills and money market funds</a:t>
            </a:r>
          </a:p>
        </p:txBody>
      </p:sp>
    </p:spTree>
    <p:extLst>
      <p:ext uri="{BB962C8B-B14F-4D97-AF65-F5344CB8AC3E}">
        <p14:creationId xmlns:p14="http://schemas.microsoft.com/office/powerpoint/2010/main" val="3095195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648200" y="16002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695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6172200" y="1828800"/>
            <a:ext cx="2095500" cy="358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938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H="1">
            <a:off x="7010400" y="2057400"/>
            <a:ext cx="16764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124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2026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3962400" y="3429000"/>
            <a:ext cx="1981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962400" y="3429000"/>
            <a:ext cx="266700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562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Financing Section and the Balance Sheet</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bwMode="auto">
          <a:xfrm>
            <a:off x="5105400" y="914400"/>
            <a:ext cx="40386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380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Financing Section and the Balance Sheet</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a:off x="3429000" y="3657600"/>
            <a:ext cx="2667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505200" y="4229100"/>
            <a:ext cx="2057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594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Financing Section and the Balance Sheet</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6553200" y="1443831"/>
            <a:ext cx="1447800" cy="3204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942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Financing Section and the Balance Sheet</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3505200" y="1219200"/>
            <a:ext cx="449580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5984150" y="1219200"/>
            <a:ext cx="2016850" cy="411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257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Financing Section and the Balance Sheet</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6553200" y="1676400"/>
            <a:ext cx="1524000" cy="457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78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Statement of Cash Flows</a:t>
            </a:r>
          </a:p>
        </p:txBody>
      </p:sp>
      <p:pic>
        <p:nvPicPr>
          <p:cNvPr id="3076"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107723" y="1825625"/>
            <a:ext cx="2928053"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923751" y="1825625"/>
            <a:ext cx="3296997"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flipV="1">
            <a:off x="4038600" y="2514600"/>
            <a:ext cx="4267200" cy="342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542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caused cash to increase or decrease?</a:t>
            </a:r>
          </a:p>
        </p:txBody>
      </p:sp>
      <p:sp>
        <p:nvSpPr>
          <p:cNvPr id="3" name="Content Placeholder 2"/>
          <p:cNvSpPr>
            <a:spLocks noGrp="1"/>
          </p:cNvSpPr>
          <p:nvPr>
            <p:ph idx="1"/>
          </p:nvPr>
        </p:nvSpPr>
        <p:spPr/>
        <p:txBody>
          <a:bodyPr>
            <a:normAutofit fontScale="70000" lnSpcReduction="20000"/>
          </a:bodyPr>
          <a:lstStyle/>
          <a:p>
            <a:pPr algn="just"/>
            <a:endParaRPr lang="en-US" sz="3100" dirty="0"/>
          </a:p>
          <a:p>
            <a:pPr algn="just"/>
            <a:r>
              <a:rPr lang="en-US" sz="3100" dirty="0"/>
              <a:t>Cash is important to any healthy business and demonstrates an ability for the company to meet obligations, expand, and invest</a:t>
            </a:r>
          </a:p>
          <a:p>
            <a:pPr algn="just"/>
            <a:r>
              <a:rPr lang="en-US" sz="3100" dirty="0"/>
              <a:t>There are three sections to the Statement of Cash Flows (SCF)</a:t>
            </a:r>
          </a:p>
          <a:p>
            <a:pPr lvl="1" algn="just"/>
            <a:r>
              <a:rPr lang="en-US" sz="2600" dirty="0"/>
              <a:t>The operating section (cash from or used by the company’s business)</a:t>
            </a:r>
          </a:p>
          <a:p>
            <a:pPr lvl="1" algn="just"/>
            <a:r>
              <a:rPr lang="en-US" sz="2600" dirty="0"/>
              <a:t>The investing section (cash from or used by the company’s investments in long-term assets or investments in long-term equity or debt [stocks and bonds] of other companies)</a:t>
            </a:r>
          </a:p>
          <a:p>
            <a:pPr lvl="1" algn="just"/>
            <a:r>
              <a:rPr lang="en-US" sz="2600" dirty="0"/>
              <a:t>The financing section (cash from or used by borrowing or from issuing of shares)</a:t>
            </a:r>
          </a:p>
          <a:p>
            <a:pPr algn="just"/>
            <a:r>
              <a:rPr lang="en-US" sz="3100" dirty="0"/>
              <a:t>If a company is generating cash from operations, it is more desirable than if it is generating the lion’s share of its cash from selling off investments, borrowing from banks or issuing shares of its stock. Although selling property, plant and equipment, borrowing, or issuing stock are great ways to raise cash for expansion, the company must be able to meet its day-to-day obligations from its operations.  </a:t>
            </a:r>
          </a:p>
          <a:p>
            <a:pPr lvl="1"/>
            <a:endParaRPr lang="en-US" dirty="0"/>
          </a:p>
          <a:p>
            <a:pPr lvl="1"/>
            <a:endParaRPr lang="en-US" dirty="0"/>
          </a:p>
        </p:txBody>
      </p:sp>
    </p:spTree>
    <p:extLst>
      <p:ext uri="{BB962C8B-B14F-4D97-AF65-F5344CB8AC3E}">
        <p14:creationId xmlns:p14="http://schemas.microsoft.com/office/powerpoint/2010/main" val="2325970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Statement of Cash Flows</a:t>
            </a:r>
          </a:p>
        </p:txBody>
      </p:sp>
      <p:pic>
        <p:nvPicPr>
          <p:cNvPr id="3076"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107723" y="1825625"/>
            <a:ext cx="2928053"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923751" y="1825625"/>
            <a:ext cx="3296997"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3429000" y="2514600"/>
            <a:ext cx="4876800" cy="365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578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Statement of Cash Flows</a:t>
            </a:r>
          </a:p>
        </p:txBody>
      </p:sp>
      <p:pic>
        <p:nvPicPr>
          <p:cNvPr id="3076" name="Picture 4"/>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107723" y="1825625"/>
            <a:ext cx="2928053"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4923751" y="1825625"/>
            <a:ext cx="3296997"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flipV="1">
            <a:off x="2819400" y="2514600"/>
            <a:ext cx="548640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926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5AF5E7-D899-4C43-B609-B486F8579B40}"/>
              </a:ext>
            </a:extLst>
          </p:cNvPr>
          <p:cNvPicPr>
            <a:picLocks noChangeAspect="1"/>
          </p:cNvPicPr>
          <p:nvPr/>
        </p:nvPicPr>
        <p:blipFill>
          <a:blip r:embed="rId2"/>
          <a:stretch>
            <a:fillRect/>
          </a:stretch>
        </p:blipFill>
        <p:spPr>
          <a:xfrm>
            <a:off x="304800" y="76200"/>
            <a:ext cx="4229100" cy="4248150"/>
          </a:xfrm>
          <a:prstGeom prst="rect">
            <a:avLst/>
          </a:prstGeom>
        </p:spPr>
      </p:pic>
      <p:pic>
        <p:nvPicPr>
          <p:cNvPr id="4" name="Picture 3">
            <a:extLst>
              <a:ext uri="{FF2B5EF4-FFF2-40B4-BE49-F238E27FC236}">
                <a16:creationId xmlns:a16="http://schemas.microsoft.com/office/drawing/2014/main" id="{33198146-735B-4E12-98C8-3D0F4B3CE221}"/>
              </a:ext>
            </a:extLst>
          </p:cNvPr>
          <p:cNvPicPr>
            <a:picLocks noChangeAspect="1"/>
          </p:cNvPicPr>
          <p:nvPr/>
        </p:nvPicPr>
        <p:blipFill>
          <a:blip r:embed="rId3"/>
          <a:stretch>
            <a:fillRect/>
          </a:stretch>
        </p:blipFill>
        <p:spPr>
          <a:xfrm>
            <a:off x="4800600" y="304800"/>
            <a:ext cx="4200525" cy="3162300"/>
          </a:xfrm>
          <a:prstGeom prst="rect">
            <a:avLst/>
          </a:prstGeom>
        </p:spPr>
      </p:pic>
    </p:spTree>
    <p:extLst>
      <p:ext uri="{BB962C8B-B14F-4D97-AF65-F5344CB8AC3E}">
        <p14:creationId xmlns:p14="http://schemas.microsoft.com/office/powerpoint/2010/main" val="2027590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091844" y="381000"/>
            <a:ext cx="3882618" cy="2302164"/>
          </a:xfrm>
          <a:prstGeom prst="rect">
            <a:avLst/>
          </a:prstGeom>
        </p:spPr>
      </p:pic>
      <p:pic>
        <p:nvPicPr>
          <p:cNvPr id="2" name="Picture 1">
            <a:extLst>
              <a:ext uri="{FF2B5EF4-FFF2-40B4-BE49-F238E27FC236}">
                <a16:creationId xmlns:a16="http://schemas.microsoft.com/office/drawing/2014/main" id="{66B774BC-1C28-46D3-A114-329B0F784D65}"/>
              </a:ext>
            </a:extLst>
          </p:cNvPr>
          <p:cNvPicPr>
            <a:picLocks noChangeAspect="1"/>
          </p:cNvPicPr>
          <p:nvPr/>
        </p:nvPicPr>
        <p:blipFill>
          <a:blip r:embed="rId3"/>
          <a:stretch>
            <a:fillRect/>
          </a:stretch>
        </p:blipFill>
        <p:spPr>
          <a:xfrm>
            <a:off x="609600" y="0"/>
            <a:ext cx="4081462" cy="5185858"/>
          </a:xfrm>
          <a:prstGeom prst="rect">
            <a:avLst/>
          </a:prstGeom>
        </p:spPr>
      </p:pic>
      <p:sp>
        <p:nvSpPr>
          <p:cNvPr id="3" name="TextBox 2">
            <a:extLst>
              <a:ext uri="{FF2B5EF4-FFF2-40B4-BE49-F238E27FC236}">
                <a16:creationId xmlns:a16="http://schemas.microsoft.com/office/drawing/2014/main" id="{0AEE8B26-999F-46F4-8086-84A3C54361B1}"/>
              </a:ext>
            </a:extLst>
          </p:cNvPr>
          <p:cNvSpPr txBox="1"/>
          <p:nvPr/>
        </p:nvSpPr>
        <p:spPr>
          <a:xfrm>
            <a:off x="5486400" y="2819401"/>
            <a:ext cx="3124200" cy="738664"/>
          </a:xfrm>
          <a:prstGeom prst="rect">
            <a:avLst/>
          </a:prstGeom>
          <a:noFill/>
        </p:spPr>
        <p:txBody>
          <a:bodyPr wrap="square" rtlCol="0">
            <a:spAutoFit/>
          </a:bodyPr>
          <a:lstStyle/>
          <a:p>
            <a:r>
              <a:rPr lang="en-US" sz="1400" dirty="0"/>
              <a:t>What if there were Paid in Capital in Excess of Common Stock?  How does that affect cash from stock sales?</a:t>
            </a:r>
          </a:p>
        </p:txBody>
      </p:sp>
      <p:pic>
        <p:nvPicPr>
          <p:cNvPr id="8" name="Picture 7">
            <a:extLst>
              <a:ext uri="{FF2B5EF4-FFF2-40B4-BE49-F238E27FC236}">
                <a16:creationId xmlns:a16="http://schemas.microsoft.com/office/drawing/2014/main" id="{A5986C5D-1F66-4B6E-ADD7-07B16DAB0E24}"/>
              </a:ext>
            </a:extLst>
          </p:cNvPr>
          <p:cNvPicPr>
            <a:picLocks noChangeAspect="1"/>
          </p:cNvPicPr>
          <p:nvPr/>
        </p:nvPicPr>
        <p:blipFill>
          <a:blip r:embed="rId4"/>
          <a:stretch>
            <a:fillRect/>
          </a:stretch>
        </p:blipFill>
        <p:spPr>
          <a:xfrm>
            <a:off x="1066800" y="5486400"/>
            <a:ext cx="6315075" cy="1047750"/>
          </a:xfrm>
          <a:prstGeom prst="rect">
            <a:avLst/>
          </a:prstGeom>
        </p:spPr>
      </p:pic>
      <p:sp>
        <p:nvSpPr>
          <p:cNvPr id="9" name="TextBox 8">
            <a:extLst>
              <a:ext uri="{FF2B5EF4-FFF2-40B4-BE49-F238E27FC236}">
                <a16:creationId xmlns:a16="http://schemas.microsoft.com/office/drawing/2014/main" id="{1C675BA4-790C-4DA5-8AA4-10FEBFC48FA4}"/>
              </a:ext>
            </a:extLst>
          </p:cNvPr>
          <p:cNvSpPr txBox="1"/>
          <p:nvPr/>
        </p:nvSpPr>
        <p:spPr>
          <a:xfrm>
            <a:off x="5410200" y="3733800"/>
            <a:ext cx="3429000" cy="1815882"/>
          </a:xfrm>
          <a:prstGeom prst="rect">
            <a:avLst/>
          </a:prstGeom>
          <a:noFill/>
        </p:spPr>
        <p:txBody>
          <a:bodyPr wrap="square" rtlCol="0">
            <a:spAutoFit/>
          </a:bodyPr>
          <a:lstStyle/>
          <a:p>
            <a:r>
              <a:rPr lang="en-US" sz="1400" dirty="0"/>
              <a:t>To calculate the cash from the equipment sale, calculate the change in accumulated depreciation after considering the current year’s deprecation expense. Also consider the gain on the equipment sale. </a:t>
            </a:r>
          </a:p>
          <a:p>
            <a:endParaRPr lang="en-US" sz="1400" dirty="0"/>
          </a:p>
          <a:p>
            <a:r>
              <a:rPr lang="en-US" sz="1400" dirty="0"/>
              <a:t>To calculate dividends, construct a Statement of Retained Earnings</a:t>
            </a:r>
          </a:p>
        </p:txBody>
      </p:sp>
    </p:spTree>
    <p:extLst>
      <p:ext uri="{BB962C8B-B14F-4D97-AF65-F5344CB8AC3E}">
        <p14:creationId xmlns:p14="http://schemas.microsoft.com/office/powerpoint/2010/main" val="4265394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Information from the Income Statement and </a:t>
            </a:r>
            <a:r>
              <a:rPr lang="en-US" sz="2000" b="1" dirty="0"/>
              <a:t>Comparative </a:t>
            </a:r>
            <a:r>
              <a:rPr lang="en-US" sz="2000" dirty="0"/>
              <a:t>Balance Sheet </a:t>
            </a:r>
            <a:br>
              <a:rPr lang="en-US" sz="2000" dirty="0"/>
            </a:br>
            <a:r>
              <a:rPr lang="en-US" sz="2000" dirty="0"/>
              <a:t>Are Used to Prepare the SCF as well as other GL information provided</a:t>
            </a:r>
          </a:p>
        </p:txBody>
      </p:sp>
      <p:sp>
        <p:nvSpPr>
          <p:cNvPr id="3" name="Content Placeholder 2"/>
          <p:cNvSpPr>
            <a:spLocks noGrp="1"/>
          </p:cNvSpPr>
          <p:nvPr>
            <p:ph idx="1"/>
          </p:nvPr>
        </p:nvSpPr>
        <p:spPr/>
        <p:txBody>
          <a:bodyPr>
            <a:normAutofit/>
          </a:bodyPr>
          <a:lstStyle/>
          <a:p>
            <a:r>
              <a:rPr lang="en-US" dirty="0"/>
              <a:t>Operating Section – Uses information from the income statement and current asset and liability section of the balance sheet</a:t>
            </a:r>
          </a:p>
          <a:p>
            <a:r>
              <a:rPr lang="en-US" dirty="0"/>
              <a:t>Investing Section – Uses information from the long-term asset section of the balance sheet</a:t>
            </a:r>
          </a:p>
          <a:p>
            <a:pPr lvl="1"/>
            <a:r>
              <a:rPr lang="en-US" dirty="0"/>
              <a:t>Property Plant and Equipment</a:t>
            </a:r>
          </a:p>
          <a:p>
            <a:pPr lvl="1"/>
            <a:r>
              <a:rPr lang="en-US" dirty="0"/>
              <a:t>Long-Term Investments in debt and equity instruments of other companies</a:t>
            </a:r>
          </a:p>
          <a:p>
            <a:r>
              <a:rPr lang="en-US" dirty="0"/>
              <a:t>Financing Section – Uses information from the long-term liabilities and equity section of the balance sheet</a:t>
            </a:r>
          </a:p>
          <a:p>
            <a:pPr lvl="1"/>
            <a:r>
              <a:rPr lang="en-US" dirty="0"/>
              <a:t>Bank Loans</a:t>
            </a:r>
          </a:p>
          <a:p>
            <a:pPr lvl="1"/>
            <a:r>
              <a:rPr lang="en-US" dirty="0"/>
              <a:t>Issuing shares of the company’s stock</a:t>
            </a:r>
          </a:p>
          <a:p>
            <a:pPr lvl="1"/>
            <a:r>
              <a:rPr lang="en-US" dirty="0"/>
              <a:t>Payment of dividends</a:t>
            </a:r>
          </a:p>
        </p:txBody>
      </p:sp>
    </p:spTree>
    <p:extLst>
      <p:ext uri="{BB962C8B-B14F-4D97-AF65-F5344CB8AC3E}">
        <p14:creationId xmlns:p14="http://schemas.microsoft.com/office/powerpoint/2010/main" val="261334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8484-4236-44C0-90D9-DFB26DF2AADA}"/>
              </a:ext>
            </a:extLst>
          </p:cNvPr>
          <p:cNvSpPr>
            <a:spLocks noGrp="1"/>
          </p:cNvSpPr>
          <p:nvPr>
            <p:ph type="title"/>
          </p:nvPr>
        </p:nvSpPr>
        <p:spPr/>
        <p:txBody>
          <a:bodyPr/>
          <a:lstStyle/>
          <a:p>
            <a:r>
              <a:rPr lang="en-US" dirty="0"/>
              <a:t>SCF Categories</a:t>
            </a:r>
          </a:p>
        </p:txBody>
      </p:sp>
      <p:sp>
        <p:nvSpPr>
          <p:cNvPr id="3" name="Content Placeholder 2">
            <a:extLst>
              <a:ext uri="{FF2B5EF4-FFF2-40B4-BE49-F238E27FC236}">
                <a16:creationId xmlns:a16="http://schemas.microsoft.com/office/drawing/2014/main" id="{4642CE23-9C99-4931-8EF3-964D9FDBCBFD}"/>
              </a:ext>
            </a:extLst>
          </p:cNvPr>
          <p:cNvSpPr>
            <a:spLocks noGrp="1"/>
          </p:cNvSpPr>
          <p:nvPr>
            <p:ph idx="1"/>
          </p:nvPr>
        </p:nvSpPr>
        <p:spPr/>
        <p:txBody>
          <a:bodyPr>
            <a:normAutofit fontScale="55000" lnSpcReduction="20000"/>
          </a:bodyPr>
          <a:lstStyle/>
          <a:p>
            <a:r>
              <a:rPr lang="en-US" sz="2600" dirty="0"/>
              <a:t>Operations – (Income statement and Current Assets/Liabilities from Balance Sheet as well as all interest)</a:t>
            </a:r>
          </a:p>
          <a:p>
            <a:pPr lvl="1"/>
            <a:r>
              <a:rPr lang="en-US" sz="2000" dirty="0"/>
              <a:t>Receipt of cash from customers </a:t>
            </a:r>
          </a:p>
          <a:p>
            <a:pPr lvl="1"/>
            <a:r>
              <a:rPr lang="en-US" sz="2000" dirty="0"/>
              <a:t>Payment of cash for wages and salaries</a:t>
            </a:r>
          </a:p>
          <a:p>
            <a:pPr lvl="1"/>
            <a:r>
              <a:rPr lang="en-US" sz="2000" dirty="0"/>
              <a:t>Paid cash to purchase inventories</a:t>
            </a:r>
          </a:p>
          <a:p>
            <a:pPr lvl="1"/>
            <a:r>
              <a:rPr lang="en-US" sz="2000" dirty="0"/>
              <a:t>Receipt of cash </a:t>
            </a:r>
            <a:r>
              <a:rPr lang="en-US" sz="2000" b="1" dirty="0"/>
              <a:t>interest</a:t>
            </a:r>
            <a:r>
              <a:rPr lang="en-US" sz="2000" dirty="0"/>
              <a:t> on outstanding note</a:t>
            </a:r>
          </a:p>
          <a:p>
            <a:pPr lvl="1"/>
            <a:r>
              <a:rPr lang="en-US" sz="2000" dirty="0"/>
              <a:t>Paid cash </a:t>
            </a:r>
            <a:r>
              <a:rPr lang="en-US" sz="2000" b="1" dirty="0"/>
              <a:t>interest</a:t>
            </a:r>
            <a:r>
              <a:rPr lang="en-US" sz="2000" dirty="0"/>
              <a:t> on outstanding note</a:t>
            </a:r>
          </a:p>
          <a:p>
            <a:pPr lvl="1"/>
            <a:r>
              <a:rPr lang="en-US" sz="2000" dirty="0"/>
              <a:t>Paid cash for property taxes</a:t>
            </a:r>
          </a:p>
          <a:p>
            <a:pPr lvl="1"/>
            <a:r>
              <a:rPr lang="en-US" sz="2000" dirty="0"/>
              <a:t>Paid cash on accounts payable</a:t>
            </a:r>
          </a:p>
          <a:p>
            <a:pPr lvl="1"/>
            <a:r>
              <a:rPr lang="en-US" sz="2000" dirty="0"/>
              <a:t>Paid cash for prepaid assets</a:t>
            </a:r>
          </a:p>
          <a:p>
            <a:pPr lvl="1"/>
            <a:r>
              <a:rPr lang="en-US" sz="2000" dirty="0"/>
              <a:t>Changes in current assets such as prepaids, accounts receivable, inventory</a:t>
            </a:r>
          </a:p>
          <a:p>
            <a:pPr lvl="1"/>
            <a:r>
              <a:rPr lang="en-US" sz="2000" dirty="0"/>
              <a:t>Changes in current liabilities such as accounts payable, wage/salaries payable, income taxes payable</a:t>
            </a:r>
          </a:p>
          <a:p>
            <a:r>
              <a:rPr lang="en-US" sz="2600" dirty="0"/>
              <a:t>Investing (Long-Term Assets only)</a:t>
            </a:r>
          </a:p>
          <a:p>
            <a:pPr lvl="1"/>
            <a:r>
              <a:rPr lang="en-US" sz="2000" dirty="0"/>
              <a:t>Sold stock </a:t>
            </a:r>
            <a:r>
              <a:rPr lang="en-US" sz="2000" b="1" dirty="0"/>
              <a:t>investments</a:t>
            </a:r>
            <a:r>
              <a:rPr lang="en-US" sz="2000" dirty="0"/>
              <a:t> for cash</a:t>
            </a:r>
          </a:p>
          <a:p>
            <a:pPr lvl="1"/>
            <a:r>
              <a:rPr lang="en-US" sz="2000" dirty="0"/>
              <a:t>Receipt of cash from sale of plant assets and/or land</a:t>
            </a:r>
          </a:p>
          <a:p>
            <a:pPr lvl="1"/>
            <a:r>
              <a:rPr lang="en-US" sz="2000" dirty="0"/>
              <a:t>Paid cash to acquire a patent</a:t>
            </a:r>
          </a:p>
          <a:p>
            <a:r>
              <a:rPr lang="en-US" sz="2600" dirty="0"/>
              <a:t>Financing (Long-Term Liabilities and Equity as well as any borrowings other than Accts Payable)</a:t>
            </a:r>
          </a:p>
          <a:p>
            <a:pPr lvl="1"/>
            <a:r>
              <a:rPr lang="en-US" sz="2000" dirty="0"/>
              <a:t>Sold stock for cash</a:t>
            </a:r>
          </a:p>
          <a:p>
            <a:pPr lvl="1"/>
            <a:r>
              <a:rPr lang="en-US" sz="2000" dirty="0"/>
              <a:t>Paid cash dividends</a:t>
            </a:r>
          </a:p>
          <a:p>
            <a:pPr lvl="1"/>
            <a:r>
              <a:rPr lang="en-US" sz="2000" dirty="0"/>
              <a:t>Paid cash to settle </a:t>
            </a:r>
            <a:r>
              <a:rPr lang="en-US" sz="2000" b="1" dirty="0"/>
              <a:t>long-term</a:t>
            </a:r>
            <a:r>
              <a:rPr lang="en-US" sz="2000" dirty="0"/>
              <a:t> note payable</a:t>
            </a:r>
          </a:p>
          <a:p>
            <a:pPr lvl="1"/>
            <a:r>
              <a:rPr lang="en-US" sz="2000" dirty="0"/>
              <a:t>Paid cash to acquire treasury stock</a:t>
            </a:r>
          </a:p>
          <a:p>
            <a:pPr lvl="1"/>
            <a:r>
              <a:rPr lang="en-US" sz="2000" b="1" dirty="0"/>
              <a:t>Borrowed money from bank for a short or long-term period</a:t>
            </a:r>
          </a:p>
          <a:p>
            <a:pPr lvl="1"/>
            <a:endParaRPr lang="en-US" dirty="0"/>
          </a:p>
          <a:p>
            <a:pPr lvl="1"/>
            <a:endParaRPr lang="en-US" dirty="0"/>
          </a:p>
        </p:txBody>
      </p:sp>
    </p:spTree>
    <p:extLst>
      <p:ext uri="{BB962C8B-B14F-4D97-AF65-F5344CB8AC3E}">
        <p14:creationId xmlns:p14="http://schemas.microsoft.com/office/powerpoint/2010/main" val="302426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3B4F6-B8C6-442E-948C-546D0450E122}"/>
              </a:ext>
            </a:extLst>
          </p:cNvPr>
          <p:cNvSpPr>
            <a:spLocks noGrp="1"/>
          </p:cNvSpPr>
          <p:nvPr>
            <p:ph type="title"/>
          </p:nvPr>
        </p:nvSpPr>
        <p:spPr/>
        <p:txBody>
          <a:bodyPr/>
          <a:lstStyle/>
          <a:p>
            <a:r>
              <a:rPr lang="en-US" dirty="0" err="1"/>
              <a:t>NonCash</a:t>
            </a:r>
            <a:r>
              <a:rPr lang="en-US" dirty="0"/>
              <a:t> Transactions</a:t>
            </a:r>
          </a:p>
        </p:txBody>
      </p:sp>
      <p:sp>
        <p:nvSpPr>
          <p:cNvPr id="3" name="Content Placeholder 2">
            <a:extLst>
              <a:ext uri="{FF2B5EF4-FFF2-40B4-BE49-F238E27FC236}">
                <a16:creationId xmlns:a16="http://schemas.microsoft.com/office/drawing/2014/main" id="{FC013C31-9BD0-4626-BD53-535478754399}"/>
              </a:ext>
            </a:extLst>
          </p:cNvPr>
          <p:cNvSpPr>
            <a:spLocks noGrp="1"/>
          </p:cNvSpPr>
          <p:nvPr>
            <p:ph idx="1"/>
          </p:nvPr>
        </p:nvSpPr>
        <p:spPr/>
        <p:txBody>
          <a:bodyPr>
            <a:normAutofit/>
          </a:bodyPr>
          <a:lstStyle/>
          <a:p>
            <a:pPr algn="just"/>
            <a:r>
              <a:rPr lang="en-US" dirty="0"/>
              <a:t>Companies can buy a long-term asset with a long-term note payable.  This transaction does not affect cash and is considered a non-cash transaction. </a:t>
            </a:r>
          </a:p>
          <a:p>
            <a:pPr algn="just"/>
            <a:r>
              <a:rPr lang="en-US" dirty="0"/>
              <a:t>Other types of noncash transactions are:</a:t>
            </a:r>
          </a:p>
          <a:p>
            <a:pPr lvl="1" algn="just"/>
            <a:r>
              <a:rPr lang="en-US" dirty="0"/>
              <a:t>Retiring debt with stock</a:t>
            </a:r>
          </a:p>
          <a:p>
            <a:pPr lvl="1" algn="just"/>
            <a:r>
              <a:rPr lang="en-US" dirty="0"/>
              <a:t>Conversion of preferred stock to common stock</a:t>
            </a:r>
          </a:p>
          <a:p>
            <a:pPr lvl="1" algn="just"/>
            <a:r>
              <a:rPr lang="en-US" dirty="0"/>
              <a:t>Exchange of noncash assets for other noncash assets</a:t>
            </a:r>
          </a:p>
          <a:p>
            <a:pPr lvl="1" algn="just"/>
            <a:r>
              <a:rPr lang="en-US" dirty="0"/>
              <a:t>Purchase of other noncash assets using equity or debt</a:t>
            </a:r>
          </a:p>
          <a:p>
            <a:pPr algn="just"/>
            <a:r>
              <a:rPr lang="en-US" dirty="0"/>
              <a:t>These transactions are either reported at the bottom of the Statement of Cash Flows or in a note to the Statement perhaps with a schedule</a:t>
            </a:r>
          </a:p>
          <a:p>
            <a:pPr lvl="1" algn="just"/>
            <a:endParaRPr lang="en-US" dirty="0"/>
          </a:p>
          <a:p>
            <a:pPr lvl="1" algn="just"/>
            <a:endParaRPr lang="en-US" dirty="0"/>
          </a:p>
          <a:p>
            <a:pPr lvl="1"/>
            <a:endParaRPr lang="en-US" dirty="0"/>
          </a:p>
          <a:p>
            <a:pPr lvl="1"/>
            <a:endParaRPr lang="en-US" dirty="0"/>
          </a:p>
        </p:txBody>
      </p:sp>
    </p:spTree>
    <p:extLst>
      <p:ext uri="{BB962C8B-B14F-4D97-AF65-F5344CB8AC3E}">
        <p14:creationId xmlns:p14="http://schemas.microsoft.com/office/powerpoint/2010/main" val="283618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Statement of Cash Flows</a:t>
            </a:r>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2788920" y="2069624"/>
            <a:ext cx="3566160" cy="3863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29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An Example. Both the Income Statement and a Comparative Balance Sheet are needed to prepare the SCF</a:t>
            </a:r>
          </a:p>
        </p:txBody>
      </p:sp>
      <p:pic>
        <p:nvPicPr>
          <p:cNvPr id="2050"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5203107" y="1825625"/>
            <a:ext cx="2738285"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7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Operating Section – Indirect Method</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86000"/>
            <a:ext cx="5676186"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2545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911</Words>
  <Application>Microsoft Office PowerPoint</Application>
  <PresentationFormat>On-screen Show (4:3)</PresentationFormat>
  <Paragraphs>120</Paragraphs>
  <Slides>33</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Statement of Cash Flows </vt:lpstr>
      <vt:lpstr>Cash and Cash Equivalents</vt:lpstr>
      <vt:lpstr>What caused cash to increase or decrease?</vt:lpstr>
      <vt:lpstr>Information from the Income Statement and Comparative Balance Sheet  Are Used to Prepare the SCF as well as other GL information provided</vt:lpstr>
      <vt:lpstr>SCF Categories</vt:lpstr>
      <vt:lpstr>NonCash Transactions</vt:lpstr>
      <vt:lpstr>The Statement of Cash Flows</vt:lpstr>
      <vt:lpstr>An Example. Both the Income Statement and a Comparative Balance Sheet are needed to prepare the SCF</vt:lpstr>
      <vt:lpstr>The Operating Section – Indirect Method</vt:lpstr>
      <vt:lpstr>Operating Section and the Income Statement</vt:lpstr>
      <vt:lpstr>Operating Section and the Income Statement</vt:lpstr>
      <vt:lpstr>Operating Section and the Income Statement</vt:lpstr>
      <vt:lpstr>Operating Section and the Income Statement</vt:lpstr>
      <vt:lpstr>Operating Section and the Balance Sheet</vt:lpstr>
      <vt:lpstr>Operating Section and the Balance Sheet</vt:lpstr>
      <vt:lpstr>Operating Section and the Balance Sheet</vt:lpstr>
      <vt:lpstr>Operating Section and the Balance Sheet</vt:lpstr>
      <vt:lpstr>Operating Section and the Balance Sheet</vt:lpstr>
      <vt:lpstr>Operating Section and the Balance Sheet</vt:lpstr>
      <vt:lpstr>Investing Section and Long-Term Asset Section of Balance Sheet</vt:lpstr>
      <vt:lpstr>Investing Section and Long-Term Asset Section of Balance Sheet</vt:lpstr>
      <vt:lpstr>Investing Section and Long-Term Asset Section of Balance Sheet</vt:lpstr>
      <vt:lpstr>Investing Section and Long-Term Asset Section of Balance Sheet</vt:lpstr>
      <vt:lpstr>Financing Section and the Balance Sheet</vt:lpstr>
      <vt:lpstr>Financing Section and the Balance Sheet</vt:lpstr>
      <vt:lpstr>Financing Section and the Balance Sheet</vt:lpstr>
      <vt:lpstr>Financing Section and the Balance Sheet</vt:lpstr>
      <vt:lpstr>Financing Section and the Balance Sheet</vt:lpstr>
      <vt:lpstr>Statement of Cash Flows</vt:lpstr>
      <vt:lpstr>Statement of Cash Flows</vt:lpstr>
      <vt:lpstr>Statement of Cash Flows</vt:lpstr>
      <vt:lpstr>PowerPoint Presentation</vt:lpstr>
      <vt:lpstr>PowerPoint Presentation</vt:lpstr>
    </vt:vector>
  </TitlesOfParts>
  <Company>Delgado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Cash Flows</dc:title>
  <dc:creator>Christy Lynch Chauvin</dc:creator>
  <cp:lastModifiedBy>Lynch, Christy</cp:lastModifiedBy>
  <cp:revision>42</cp:revision>
  <cp:lastPrinted>2019-11-19T15:34:51Z</cp:lastPrinted>
  <dcterms:created xsi:type="dcterms:W3CDTF">2014-11-12T17:25:51Z</dcterms:created>
  <dcterms:modified xsi:type="dcterms:W3CDTF">2020-11-17T18:04:54Z</dcterms:modified>
</cp:coreProperties>
</file>