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6"/>
  </p:notesMasterIdLst>
  <p:sldIdLst>
    <p:sldId id="257" r:id="rId2"/>
    <p:sldId id="261" r:id="rId3"/>
    <p:sldId id="259" r:id="rId4"/>
    <p:sldId id="270" r:id="rId5"/>
    <p:sldId id="260" r:id="rId6"/>
    <p:sldId id="273" r:id="rId7"/>
    <p:sldId id="275" r:id="rId8"/>
    <p:sldId id="276" r:id="rId9"/>
    <p:sldId id="277" r:id="rId10"/>
    <p:sldId id="278" r:id="rId11"/>
    <p:sldId id="280" r:id="rId12"/>
    <p:sldId id="279" r:id="rId13"/>
    <p:sldId id="281" r:id="rId14"/>
    <p:sldId id="284" r:id="rId15"/>
    <p:sldId id="285" r:id="rId16"/>
    <p:sldId id="262" r:id="rId17"/>
    <p:sldId id="267" r:id="rId18"/>
    <p:sldId id="265" r:id="rId19"/>
    <p:sldId id="286" r:id="rId20"/>
    <p:sldId id="263" r:id="rId21"/>
    <p:sldId id="289" r:id="rId22"/>
    <p:sldId id="266" r:id="rId23"/>
    <p:sldId id="287" r:id="rId24"/>
    <p:sldId id="26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103" d="100"/>
          <a:sy n="103" d="100"/>
        </p:scale>
        <p:origin x="1854" y="114"/>
      </p:cViewPr>
      <p:guideLst>
        <p:guide orient="horz" pos="2160"/>
        <p:guide pos="2880"/>
      </p:guideLst>
    </p:cSldViewPr>
  </p:slideViewPr>
  <p:outlineViewPr>
    <p:cViewPr>
      <p:scale>
        <a:sx n="45" d="100"/>
        <a:sy n="4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643D8-3919-4D5B-BA93-55D9188F9244}" type="datetimeFigureOut">
              <a:rPr lang="en-US" smtClean="0"/>
              <a:t>11/17/2020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7392E-46F4-4796-8762-582BB93A05F4}" type="slidenum">
              <a:rPr lang="en-US" smtClean="0"/>
              <a:t>‹#›</a:t>
            </a:fld>
            <a:endParaRPr lang="en-US" dirty="0"/>
          </a:p>
        </p:txBody>
      </p:sp>
    </p:spTree>
    <p:extLst>
      <p:ext uri="{BB962C8B-B14F-4D97-AF65-F5344CB8AC3E}">
        <p14:creationId xmlns:p14="http://schemas.microsoft.com/office/powerpoint/2010/main" val="150698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7392E-46F4-4796-8762-582BB93A05F4}" type="slidenum">
              <a:rPr lang="en-US" smtClean="0"/>
              <a:t>4</a:t>
            </a:fld>
            <a:endParaRPr lang="en-US" dirty="0"/>
          </a:p>
        </p:txBody>
      </p:sp>
    </p:spTree>
    <p:extLst>
      <p:ext uri="{BB962C8B-B14F-4D97-AF65-F5344CB8AC3E}">
        <p14:creationId xmlns:p14="http://schemas.microsoft.com/office/powerpoint/2010/main" val="2923176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C4819-3210-474B-BEA8-F193A885A1D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6C38AA6-00E3-4907-943B-A7EAFBD4B61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981FEC0-471B-4B9A-8EE3-F0C6D4C53E34}"/>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D1F81BB9-8E0C-48BB-A54D-558D83FFBA54}"/>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B8CDF65B-86BC-4A44-9FBE-8FF776CA1295}"/>
              </a:ext>
            </a:extLst>
          </p:cNvPr>
          <p:cNvSpPr>
            <a:spLocks noGrp="1"/>
          </p:cNvSpPr>
          <p:nvPr>
            <p:ph type="sldNum" sz="quarter" idx="12"/>
          </p:nvPr>
        </p:nvSpPr>
        <p:spPr/>
        <p:txBody>
          <a:bodyPr/>
          <a:lstStyle/>
          <a:p>
            <a:pPr>
              <a:defRPr/>
            </a:pPr>
            <a:fld id="{8E9011DE-24FF-4261-A5F9-971DB9036A0F}" type="slidenum">
              <a:rPr lang="en-US" altLang="en-US" smtClean="0"/>
              <a:pPr>
                <a:defRPr/>
              </a:pPr>
              <a:t>‹#›</a:t>
            </a:fld>
            <a:endParaRPr lang="en-US" altLang="en-US" dirty="0"/>
          </a:p>
        </p:txBody>
      </p:sp>
    </p:spTree>
    <p:extLst>
      <p:ext uri="{BB962C8B-B14F-4D97-AF65-F5344CB8AC3E}">
        <p14:creationId xmlns:p14="http://schemas.microsoft.com/office/powerpoint/2010/main" val="2441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4905-5765-4416-8343-FFD84FB656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2C02FE-58B7-47BD-BBAF-6C83FDF6F4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F17EA-1EF4-4680-B654-1748EB3E2773}"/>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514EF6CF-4DCA-4F8D-A3E2-165CCF35DE7F}"/>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3459E52D-55B8-42DE-A948-55E0D5BB4EA5}"/>
              </a:ext>
            </a:extLst>
          </p:cNvPr>
          <p:cNvSpPr>
            <a:spLocks noGrp="1"/>
          </p:cNvSpPr>
          <p:nvPr>
            <p:ph type="sldNum" sz="quarter" idx="12"/>
          </p:nvPr>
        </p:nvSpPr>
        <p:spPr/>
        <p:txBody>
          <a:bodyPr/>
          <a:lstStyle/>
          <a:p>
            <a:pPr>
              <a:defRPr/>
            </a:pPr>
            <a:fld id="{974F5C18-2FA7-4772-853A-B307168B20E2}" type="slidenum">
              <a:rPr lang="en-US" altLang="en-US" smtClean="0"/>
              <a:pPr>
                <a:defRPr/>
              </a:pPr>
              <a:t>‹#›</a:t>
            </a:fld>
            <a:endParaRPr lang="en-US" altLang="en-US" dirty="0"/>
          </a:p>
        </p:txBody>
      </p:sp>
    </p:spTree>
    <p:extLst>
      <p:ext uri="{BB962C8B-B14F-4D97-AF65-F5344CB8AC3E}">
        <p14:creationId xmlns:p14="http://schemas.microsoft.com/office/powerpoint/2010/main" val="353606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0E9FFE-ECD0-4E8E-AE0A-9A26CA0977C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7347C-0592-428E-A19A-C0FE8B62CD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BB41-BFD6-4570-A016-245AC165A175}"/>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629E4CC8-930C-459B-B6B4-A54780BBBDA1}"/>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ACEB3321-2560-447B-97F7-42523B7CEB11}"/>
              </a:ext>
            </a:extLst>
          </p:cNvPr>
          <p:cNvSpPr>
            <a:spLocks noGrp="1"/>
          </p:cNvSpPr>
          <p:nvPr>
            <p:ph type="sldNum" sz="quarter" idx="12"/>
          </p:nvPr>
        </p:nvSpPr>
        <p:spPr/>
        <p:txBody>
          <a:bodyPr/>
          <a:lstStyle/>
          <a:p>
            <a:pPr>
              <a:defRPr/>
            </a:pPr>
            <a:fld id="{82466777-E693-473E-B9B6-19D14F593E7B}" type="slidenum">
              <a:rPr lang="en-US" altLang="en-US" smtClean="0"/>
              <a:pPr>
                <a:defRPr/>
              </a:pPr>
              <a:t>‹#›</a:t>
            </a:fld>
            <a:endParaRPr lang="en-US" altLang="en-US" dirty="0"/>
          </a:p>
        </p:txBody>
      </p:sp>
    </p:spTree>
    <p:extLst>
      <p:ext uri="{BB962C8B-B14F-4D97-AF65-F5344CB8AC3E}">
        <p14:creationId xmlns:p14="http://schemas.microsoft.com/office/powerpoint/2010/main" val="264588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a:t>Click to edit Master title style</a:t>
            </a:r>
          </a:p>
        </p:txBody>
      </p:sp>
      <p:sp>
        <p:nvSpPr>
          <p:cNvPr id="3" name="Table Placeholder 2"/>
          <p:cNvSpPr>
            <a:spLocks noGrp="1"/>
          </p:cNvSpPr>
          <p:nvPr>
            <p:ph type="tbl" idx="1"/>
          </p:nvPr>
        </p:nvSpPr>
        <p:spPr>
          <a:xfrm>
            <a:off x="533400" y="1828800"/>
            <a:ext cx="8153400" cy="4038600"/>
          </a:xfrm>
        </p:spPr>
        <p:txBody>
          <a:bodyPr/>
          <a:lstStyle/>
          <a:p>
            <a:pPr lvl="0"/>
            <a:endParaRPr lang="en-US" noProof="0"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0D09487F-9392-4D51-80A8-B7C6475F323E}" type="slidenum">
              <a:rPr lang="en-US" altLang="en-US"/>
              <a:pPr>
                <a:defRPr/>
              </a:pPr>
              <a:t>‹#›</a:t>
            </a:fld>
            <a:endParaRPr lang="en-US" altLang="en-US" dirty="0"/>
          </a:p>
        </p:txBody>
      </p:sp>
    </p:spTree>
    <p:extLst>
      <p:ext uri="{BB962C8B-B14F-4D97-AF65-F5344CB8AC3E}">
        <p14:creationId xmlns:p14="http://schemas.microsoft.com/office/powerpoint/2010/main" val="842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E3D7-CBE9-4CD4-AEC3-0023A4EB66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9F1D2-114C-44C1-A12E-B174E8B384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CE7CD-78D3-4075-964A-682804D8B3AC}"/>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CA65B15E-5120-4382-B90B-C8F616A90058}"/>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0F78A23E-430E-46ED-B523-47DF2E7659D6}"/>
              </a:ext>
            </a:extLst>
          </p:cNvPr>
          <p:cNvSpPr>
            <a:spLocks noGrp="1"/>
          </p:cNvSpPr>
          <p:nvPr>
            <p:ph type="sldNum" sz="quarter" idx="12"/>
          </p:nvPr>
        </p:nvSpPr>
        <p:spPr/>
        <p:txBody>
          <a:bodyPr/>
          <a:lstStyle/>
          <a:p>
            <a:pPr>
              <a:defRPr/>
            </a:pPr>
            <a:fld id="{602F6347-159C-46EF-81FC-7F4B7B8DA04E}" type="slidenum">
              <a:rPr lang="en-US" altLang="en-US" smtClean="0"/>
              <a:pPr>
                <a:defRPr/>
              </a:pPr>
              <a:t>‹#›</a:t>
            </a:fld>
            <a:endParaRPr lang="en-US" altLang="en-US" dirty="0"/>
          </a:p>
        </p:txBody>
      </p:sp>
    </p:spTree>
    <p:extLst>
      <p:ext uri="{BB962C8B-B14F-4D97-AF65-F5344CB8AC3E}">
        <p14:creationId xmlns:p14="http://schemas.microsoft.com/office/powerpoint/2010/main" val="244038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97E85-CD96-41EF-8A16-367607CA04A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CBA811B-423B-43A6-9B45-B7AC98F406F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E22F33-7654-4BEF-A27C-E198A7745F29}"/>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49531040-DC25-4AB2-93A2-2F870B38D216}"/>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9F706E87-1E58-407D-B6F2-FB4C5C3B8CA4}"/>
              </a:ext>
            </a:extLst>
          </p:cNvPr>
          <p:cNvSpPr>
            <a:spLocks noGrp="1"/>
          </p:cNvSpPr>
          <p:nvPr>
            <p:ph type="sldNum" sz="quarter" idx="12"/>
          </p:nvPr>
        </p:nvSpPr>
        <p:spPr/>
        <p:txBody>
          <a:bodyPr/>
          <a:lstStyle/>
          <a:p>
            <a:pPr>
              <a:defRPr/>
            </a:pPr>
            <a:fld id="{AD3404C6-85E4-40A1-9B56-6406991ACAD0}" type="slidenum">
              <a:rPr lang="en-US" altLang="en-US" smtClean="0"/>
              <a:pPr>
                <a:defRPr/>
              </a:pPr>
              <a:t>‹#›</a:t>
            </a:fld>
            <a:endParaRPr lang="en-US" altLang="en-US" dirty="0"/>
          </a:p>
        </p:txBody>
      </p:sp>
    </p:spTree>
    <p:extLst>
      <p:ext uri="{BB962C8B-B14F-4D97-AF65-F5344CB8AC3E}">
        <p14:creationId xmlns:p14="http://schemas.microsoft.com/office/powerpoint/2010/main" val="94980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B4DE8-CE7C-4A19-AF9D-6C413F90C9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C8014-3BFE-4F25-8A75-76F38F4833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24BE48-7355-4F0B-8E85-39F435DC5D5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BB0C3E-8871-4943-BD71-0BAD28FA9432}"/>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E4995416-9939-4713-BAA4-03E129C82EC7}"/>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B261F09C-FDF1-4E35-90F1-909CB8C45704}"/>
              </a:ext>
            </a:extLst>
          </p:cNvPr>
          <p:cNvSpPr>
            <a:spLocks noGrp="1"/>
          </p:cNvSpPr>
          <p:nvPr>
            <p:ph type="sldNum" sz="quarter" idx="12"/>
          </p:nvPr>
        </p:nvSpPr>
        <p:spPr/>
        <p:txBody>
          <a:bodyPr/>
          <a:lstStyle/>
          <a:p>
            <a:pPr>
              <a:defRPr/>
            </a:pPr>
            <a:fld id="{498B8569-0460-41B2-AA8A-E12FC9C75A98}" type="slidenum">
              <a:rPr lang="en-US" altLang="en-US" smtClean="0"/>
              <a:pPr>
                <a:defRPr/>
              </a:pPr>
              <a:t>‹#›</a:t>
            </a:fld>
            <a:endParaRPr lang="en-US" altLang="en-US" dirty="0"/>
          </a:p>
        </p:txBody>
      </p:sp>
    </p:spTree>
    <p:extLst>
      <p:ext uri="{BB962C8B-B14F-4D97-AF65-F5344CB8AC3E}">
        <p14:creationId xmlns:p14="http://schemas.microsoft.com/office/powerpoint/2010/main" val="424281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532C-CDE2-4D9C-A64F-EC212A8B56F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611C7F-0E30-4083-AFE7-8F5B5567E92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D16DBA-2240-4CA2-A13D-8D8344128CB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168745-739D-4232-9746-1F8EB6C39A9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FAFB6D8-6F7E-48B5-BA30-78F5D267342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CE5985-13B0-4FEA-A7B3-703AAE757663}"/>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id="{88918CD0-4530-421D-BFEE-6E8D2A600EBC}"/>
              </a:ext>
            </a:extLst>
          </p:cNvPr>
          <p:cNvSpPr>
            <a:spLocks noGrp="1"/>
          </p:cNvSpPr>
          <p:nvPr>
            <p:ph type="ftr" sz="quarter" idx="11"/>
          </p:nvPr>
        </p:nvSpPr>
        <p:spPr/>
        <p:txBody>
          <a:bodyPr/>
          <a:lstStyle/>
          <a:p>
            <a:pPr>
              <a:defRPr/>
            </a:pPr>
            <a:endParaRPr lang="en-US" dirty="0"/>
          </a:p>
        </p:txBody>
      </p:sp>
      <p:sp>
        <p:nvSpPr>
          <p:cNvPr id="9" name="Slide Number Placeholder 8">
            <a:extLst>
              <a:ext uri="{FF2B5EF4-FFF2-40B4-BE49-F238E27FC236}">
                <a16:creationId xmlns:a16="http://schemas.microsoft.com/office/drawing/2014/main" id="{6A174C10-F365-4BBC-BDF3-CEFE04DDF756}"/>
              </a:ext>
            </a:extLst>
          </p:cNvPr>
          <p:cNvSpPr>
            <a:spLocks noGrp="1"/>
          </p:cNvSpPr>
          <p:nvPr>
            <p:ph type="sldNum" sz="quarter" idx="12"/>
          </p:nvPr>
        </p:nvSpPr>
        <p:spPr/>
        <p:txBody>
          <a:bodyPr/>
          <a:lstStyle/>
          <a:p>
            <a:pPr>
              <a:defRPr/>
            </a:pPr>
            <a:fld id="{083DD13F-F2F7-489E-892B-0E3F6BF53783}" type="slidenum">
              <a:rPr lang="en-US" altLang="en-US" smtClean="0"/>
              <a:pPr>
                <a:defRPr/>
              </a:pPr>
              <a:t>‹#›</a:t>
            </a:fld>
            <a:endParaRPr lang="en-US" altLang="en-US" dirty="0"/>
          </a:p>
        </p:txBody>
      </p:sp>
    </p:spTree>
    <p:extLst>
      <p:ext uri="{BB962C8B-B14F-4D97-AF65-F5344CB8AC3E}">
        <p14:creationId xmlns:p14="http://schemas.microsoft.com/office/powerpoint/2010/main" val="280699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8DFD-FDA6-4FA1-8AF4-E9EEB406D4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92C655-15D8-49EC-9484-29E9F2AF98D9}"/>
              </a:ext>
            </a:extLst>
          </p:cNvPr>
          <p:cNvSpPr>
            <a:spLocks noGrp="1"/>
          </p:cNvSpPr>
          <p:nvPr>
            <p:ph type="dt" sz="half" idx="10"/>
          </p:nvPr>
        </p:nvSpPr>
        <p:spPr/>
        <p:txBody>
          <a:bodyPr/>
          <a:lstStyle/>
          <a:p>
            <a:pPr>
              <a:defRPr/>
            </a:pPr>
            <a:endParaRPr lang="en-US" dirty="0"/>
          </a:p>
        </p:txBody>
      </p:sp>
      <p:sp>
        <p:nvSpPr>
          <p:cNvPr id="4" name="Footer Placeholder 3">
            <a:extLst>
              <a:ext uri="{FF2B5EF4-FFF2-40B4-BE49-F238E27FC236}">
                <a16:creationId xmlns:a16="http://schemas.microsoft.com/office/drawing/2014/main" id="{2AF4045F-43FD-47C5-AD5F-CBA22CECFEA3}"/>
              </a:ext>
            </a:extLst>
          </p:cNvPr>
          <p:cNvSpPr>
            <a:spLocks noGrp="1"/>
          </p:cNvSpPr>
          <p:nvPr>
            <p:ph type="ftr" sz="quarter" idx="11"/>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1C6E152D-00F0-47E6-8AEB-991D27BBCEDA}"/>
              </a:ext>
            </a:extLst>
          </p:cNvPr>
          <p:cNvSpPr>
            <a:spLocks noGrp="1"/>
          </p:cNvSpPr>
          <p:nvPr>
            <p:ph type="sldNum" sz="quarter" idx="12"/>
          </p:nvPr>
        </p:nvSpPr>
        <p:spPr/>
        <p:txBody>
          <a:bodyPr/>
          <a:lstStyle/>
          <a:p>
            <a:pPr>
              <a:defRPr/>
            </a:pPr>
            <a:fld id="{E3DF059A-E2D8-401B-A94E-D30A98FA3094}" type="slidenum">
              <a:rPr lang="en-US" altLang="en-US" smtClean="0"/>
              <a:pPr>
                <a:defRPr/>
              </a:pPr>
              <a:t>‹#›</a:t>
            </a:fld>
            <a:endParaRPr lang="en-US" altLang="en-US" dirty="0"/>
          </a:p>
        </p:txBody>
      </p:sp>
    </p:spTree>
    <p:extLst>
      <p:ext uri="{BB962C8B-B14F-4D97-AF65-F5344CB8AC3E}">
        <p14:creationId xmlns:p14="http://schemas.microsoft.com/office/powerpoint/2010/main" val="347097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278905-C660-4663-A215-1A65CEC33466}"/>
              </a:ext>
            </a:extLst>
          </p:cNvPr>
          <p:cNvSpPr>
            <a:spLocks noGrp="1"/>
          </p:cNvSpPr>
          <p:nvPr>
            <p:ph type="dt" sz="half" idx="10"/>
          </p:nvPr>
        </p:nvSpPr>
        <p:spPr/>
        <p:txBody>
          <a:bodyPr/>
          <a:lstStyle/>
          <a:p>
            <a:pPr>
              <a:defRPr/>
            </a:pPr>
            <a:endParaRPr lang="en-US" dirty="0"/>
          </a:p>
        </p:txBody>
      </p:sp>
      <p:sp>
        <p:nvSpPr>
          <p:cNvPr id="3" name="Footer Placeholder 2">
            <a:extLst>
              <a:ext uri="{FF2B5EF4-FFF2-40B4-BE49-F238E27FC236}">
                <a16:creationId xmlns:a16="http://schemas.microsoft.com/office/drawing/2014/main" id="{BDCC9A02-1D95-460A-B9D9-A09618A7BE86}"/>
              </a:ext>
            </a:extLst>
          </p:cNvPr>
          <p:cNvSpPr>
            <a:spLocks noGrp="1"/>
          </p:cNvSpPr>
          <p:nvPr>
            <p:ph type="ftr" sz="quarter" idx="11"/>
          </p:nvPr>
        </p:nvSpPr>
        <p:spPr/>
        <p:txBody>
          <a:bodyPr/>
          <a:lstStyle/>
          <a:p>
            <a:pPr>
              <a:defRPr/>
            </a:pPr>
            <a:endParaRPr lang="en-US" dirty="0"/>
          </a:p>
        </p:txBody>
      </p:sp>
      <p:sp>
        <p:nvSpPr>
          <p:cNvPr id="4" name="Slide Number Placeholder 3">
            <a:extLst>
              <a:ext uri="{FF2B5EF4-FFF2-40B4-BE49-F238E27FC236}">
                <a16:creationId xmlns:a16="http://schemas.microsoft.com/office/drawing/2014/main" id="{E05D1F29-E185-4F9C-8A74-08B0C18C9FF2}"/>
              </a:ext>
            </a:extLst>
          </p:cNvPr>
          <p:cNvSpPr>
            <a:spLocks noGrp="1"/>
          </p:cNvSpPr>
          <p:nvPr>
            <p:ph type="sldNum" sz="quarter" idx="12"/>
          </p:nvPr>
        </p:nvSpPr>
        <p:spPr/>
        <p:txBody>
          <a:bodyPr/>
          <a:lstStyle/>
          <a:p>
            <a:pPr>
              <a:defRPr/>
            </a:pPr>
            <a:fld id="{2D952844-AAE4-47BD-8A2B-0196CE379E64}" type="slidenum">
              <a:rPr lang="en-US" altLang="en-US" smtClean="0"/>
              <a:pPr>
                <a:defRPr/>
              </a:pPr>
              <a:t>‹#›</a:t>
            </a:fld>
            <a:endParaRPr lang="en-US" altLang="en-US" dirty="0"/>
          </a:p>
        </p:txBody>
      </p:sp>
    </p:spTree>
    <p:extLst>
      <p:ext uri="{BB962C8B-B14F-4D97-AF65-F5344CB8AC3E}">
        <p14:creationId xmlns:p14="http://schemas.microsoft.com/office/powerpoint/2010/main" val="582866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DA3E-C712-4A80-AA1F-E627185D1FA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70B43D5-9B61-4840-AE77-8F953F3827E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7A06BC-7776-441E-9598-89D05423C1A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685FA11-5800-4611-A50A-3BB9F5B4218B}"/>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619D0C9A-A6EE-4160-8C5E-D22A2DD36AA3}"/>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D0CC7C42-81D2-4AD2-A3D6-8AF3DC715F6A}"/>
              </a:ext>
            </a:extLst>
          </p:cNvPr>
          <p:cNvSpPr>
            <a:spLocks noGrp="1"/>
          </p:cNvSpPr>
          <p:nvPr>
            <p:ph type="sldNum" sz="quarter" idx="12"/>
          </p:nvPr>
        </p:nvSpPr>
        <p:spPr/>
        <p:txBody>
          <a:bodyPr/>
          <a:lstStyle/>
          <a:p>
            <a:pPr>
              <a:defRPr/>
            </a:pPr>
            <a:fld id="{6E2BA3BC-0769-4118-9703-F11B053CE14E}" type="slidenum">
              <a:rPr lang="en-US" altLang="en-US" smtClean="0"/>
              <a:pPr>
                <a:defRPr/>
              </a:pPr>
              <a:t>‹#›</a:t>
            </a:fld>
            <a:endParaRPr lang="en-US" altLang="en-US" dirty="0"/>
          </a:p>
        </p:txBody>
      </p:sp>
    </p:spTree>
    <p:extLst>
      <p:ext uri="{BB962C8B-B14F-4D97-AF65-F5344CB8AC3E}">
        <p14:creationId xmlns:p14="http://schemas.microsoft.com/office/powerpoint/2010/main" val="309122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84F6C-CD04-4AAE-8A4E-9FCA4E7C74C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9270D9C-E775-469B-B6BE-DFB90D85076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339F26C-FB94-4D9B-BA63-3FDE0515FF9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0D3BE5-81EF-456D-810C-C22235555A3E}"/>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563D5B97-CF0B-43CC-8FFB-C35858A49D20}"/>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962DC54A-A4E2-4D87-8353-CE8868CF34C0}"/>
              </a:ext>
            </a:extLst>
          </p:cNvPr>
          <p:cNvSpPr>
            <a:spLocks noGrp="1"/>
          </p:cNvSpPr>
          <p:nvPr>
            <p:ph type="sldNum" sz="quarter" idx="12"/>
          </p:nvPr>
        </p:nvSpPr>
        <p:spPr/>
        <p:txBody>
          <a:bodyPr/>
          <a:lstStyle/>
          <a:p>
            <a:pPr>
              <a:defRPr/>
            </a:pPr>
            <a:fld id="{AC166120-6821-406F-9665-BD891126180D}" type="slidenum">
              <a:rPr lang="en-US" altLang="en-US" smtClean="0"/>
              <a:pPr>
                <a:defRPr/>
              </a:pPr>
              <a:t>‹#›</a:t>
            </a:fld>
            <a:endParaRPr lang="en-US" altLang="en-US" dirty="0"/>
          </a:p>
        </p:txBody>
      </p:sp>
    </p:spTree>
    <p:extLst>
      <p:ext uri="{BB962C8B-B14F-4D97-AF65-F5344CB8AC3E}">
        <p14:creationId xmlns:p14="http://schemas.microsoft.com/office/powerpoint/2010/main" val="247190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96B4E-B489-40D6-BA4F-3D890FBF9E9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071A06-4929-4D1B-A456-0F6D273334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541C3-3B3D-46A1-9D0B-9FF3F0CABF0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a:extLst>
              <a:ext uri="{FF2B5EF4-FFF2-40B4-BE49-F238E27FC236}">
                <a16:creationId xmlns:a16="http://schemas.microsoft.com/office/drawing/2014/main" id="{80DD3E63-AA6F-4893-B83E-1B73D23ECF5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a:extLst>
              <a:ext uri="{FF2B5EF4-FFF2-40B4-BE49-F238E27FC236}">
                <a16:creationId xmlns:a16="http://schemas.microsoft.com/office/drawing/2014/main" id="{E28A4C39-6277-4DFA-B068-4567E5BE161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013CDE-D5D8-492E-BB2A-858A0D6B1EC8}" type="slidenum">
              <a:rPr lang="en-US" altLang="en-US" smtClean="0"/>
              <a:pPr>
                <a:defRPr/>
              </a:pPr>
              <a:t>‹#›</a:t>
            </a:fld>
            <a:endParaRPr lang="en-US" altLang="en-US" dirty="0"/>
          </a:p>
        </p:txBody>
      </p:sp>
      <p:sp>
        <p:nvSpPr>
          <p:cNvPr id="7" name="Text Box 11">
            <a:extLst>
              <a:ext uri="{FF2B5EF4-FFF2-40B4-BE49-F238E27FC236}">
                <a16:creationId xmlns:a16="http://schemas.microsoft.com/office/drawing/2014/main" id="{152E9BAF-3A34-4AAD-B87C-BE983B2B07A5}"/>
              </a:ext>
            </a:extLst>
          </p:cNvPr>
          <p:cNvSpPr txBox="1">
            <a:spLocks noChangeArrowheads="1"/>
          </p:cNvSpPr>
          <p:nvPr userDrawn="1"/>
        </p:nvSpPr>
        <p:spPr bwMode="auto">
          <a:xfrm>
            <a:off x="8077200" y="6248400"/>
            <a:ext cx="946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dirty="0">
                <a:latin typeface="Times New Roman" panose="02020603050405020304" pitchFamily="18" charset="0"/>
              </a:rPr>
              <a:t>12-</a:t>
            </a:r>
            <a:fld id="{43574917-7231-4132-819C-BC887FD7E984}" type="slidenum">
              <a:rPr lang="en-US" altLang="en-US" sz="2400" smtClean="0">
                <a:latin typeface="Times New Roman" panose="02020603050405020304" pitchFamily="18" charset="0"/>
              </a:rPr>
              <a:pPr eaLnBrk="1" hangingPunct="1">
                <a:defRPr/>
              </a:pPr>
              <a:t>‹#›</a:t>
            </a:fld>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19565898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381000" y="381000"/>
            <a:ext cx="8153400" cy="2514600"/>
          </a:xfrm>
          <a:noFill/>
        </p:spPr>
        <p:txBody>
          <a:bodyPr lIns="90488" tIns="44450" rIns="90488" bIns="44450" anchor="ctr" anchorCtr="0"/>
          <a:lstStyle/>
          <a:p>
            <a:pPr eaLnBrk="1" hangingPunct="1"/>
            <a:r>
              <a:rPr lang="en-US" altLang="en-US" sz="4000" b="1" i="1" dirty="0"/>
              <a:t>Essentials of Accounting for Governmental and </a:t>
            </a:r>
            <a:br>
              <a:rPr lang="en-US" altLang="en-US" sz="4000" b="1" i="1" dirty="0"/>
            </a:br>
            <a:r>
              <a:rPr lang="en-US" altLang="en-US" sz="4000" b="1" i="1" dirty="0"/>
              <a:t>Not-for-Profit Organizations</a:t>
            </a:r>
          </a:p>
        </p:txBody>
      </p:sp>
      <p:sp>
        <p:nvSpPr>
          <p:cNvPr id="3076" name="Rectangle 3"/>
          <p:cNvSpPr>
            <a:spLocks noGrp="1" noChangeArrowheads="1"/>
          </p:cNvSpPr>
          <p:nvPr>
            <p:ph type="subTitle" idx="1"/>
          </p:nvPr>
        </p:nvSpPr>
        <p:spPr>
          <a:xfrm>
            <a:off x="4970463" y="3771900"/>
            <a:ext cx="4191000" cy="1524000"/>
          </a:xfrm>
          <a:noFill/>
        </p:spPr>
        <p:txBody>
          <a:bodyPr lIns="90488" tIns="44450" rIns="90488" bIns="44450">
            <a:normAutofit fontScale="92500" lnSpcReduction="20000"/>
          </a:bodyPr>
          <a:lstStyle/>
          <a:p>
            <a:pPr marL="342900" indent="-342900" eaLnBrk="1" hangingPunct="1"/>
            <a:r>
              <a:rPr lang="en-US" altLang="en-US" sz="3400" dirty="0"/>
              <a:t>Chapter 12 </a:t>
            </a:r>
          </a:p>
          <a:p>
            <a:pPr marL="342900" indent="-342900" eaLnBrk="1" hangingPunct="1"/>
            <a:r>
              <a:rPr lang="en-US" altLang="en-US" sz="2800" dirty="0"/>
              <a:t>Accounting for Hospitals and Other Health Care Providers</a:t>
            </a:r>
          </a:p>
        </p:txBody>
      </p:sp>
      <p:sp>
        <p:nvSpPr>
          <p:cNvPr id="3077" name="Rectangle 5"/>
          <p:cNvSpPr>
            <a:spLocks noChangeArrowheads="1"/>
          </p:cNvSpPr>
          <p:nvPr/>
        </p:nvSpPr>
        <p:spPr bwMode="auto">
          <a:xfrm>
            <a:off x="4171950" y="314325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8" name="Text Box 10"/>
          <p:cNvSpPr txBox="1">
            <a:spLocks noChangeArrowheads="1"/>
          </p:cNvSpPr>
          <p:nvPr/>
        </p:nvSpPr>
        <p:spPr bwMode="auto">
          <a:xfrm>
            <a:off x="2642089"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pic>
        <p:nvPicPr>
          <p:cNvPr id="2" name="Picture 1" descr="DSC_0022 (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65827" y="3072773"/>
            <a:ext cx="3859546" cy="25908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Charity Care</a:t>
            </a:r>
          </a:p>
        </p:txBody>
      </p:sp>
      <p:sp>
        <p:nvSpPr>
          <p:cNvPr id="3" name="Content Placeholder 2"/>
          <p:cNvSpPr>
            <a:spLocks noGrp="1"/>
          </p:cNvSpPr>
          <p:nvPr>
            <p:ph idx="1"/>
          </p:nvPr>
        </p:nvSpPr>
        <p:spPr/>
        <p:txBody>
          <a:bodyPr/>
          <a:lstStyle/>
          <a:p>
            <a:r>
              <a:rPr lang="en-US" sz="2400" i="1" dirty="0"/>
              <a:t>Charity care</a:t>
            </a:r>
            <a:r>
              <a:rPr lang="en-US" sz="2400" dirty="0"/>
              <a:t> is the term used in the health care industry to describe a situation in which services are provided to a patient without the expectation of receiving payment.</a:t>
            </a:r>
          </a:p>
          <a:p>
            <a:r>
              <a:rPr lang="en-US" sz="2400" dirty="0"/>
              <a:t>FASB characterizes charity care patients as those with a demonstrated inability to pay at the time of treatment. For a contract to exist, there must be an expectation of (some) payment.</a:t>
            </a:r>
          </a:p>
          <a:p>
            <a:r>
              <a:rPr lang="en-US" sz="2400" dirty="0"/>
              <a:t>The result is there is no contract in a charity care situation and </a:t>
            </a:r>
            <a:r>
              <a:rPr lang="en-US" sz="2400" b="1" dirty="0"/>
              <a:t>no revenue is recognized</a:t>
            </a:r>
            <a:r>
              <a:rPr lang="en-US" sz="2400" dirty="0"/>
              <a:t>. However, related expenses are included in other expenses.</a:t>
            </a:r>
          </a:p>
          <a:p>
            <a:endParaRPr lang="en-US"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8650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recognition</a:t>
            </a:r>
          </a:p>
        </p:txBody>
      </p:sp>
      <p:sp>
        <p:nvSpPr>
          <p:cNvPr id="3" name="Content Placeholder 2"/>
          <p:cNvSpPr>
            <a:spLocks noGrp="1"/>
          </p:cNvSpPr>
          <p:nvPr>
            <p:ph idx="1"/>
          </p:nvPr>
        </p:nvSpPr>
        <p:spPr>
          <a:xfrm>
            <a:off x="533400" y="1676400"/>
            <a:ext cx="8153400" cy="4038600"/>
          </a:xfrm>
        </p:spPr>
        <p:txBody>
          <a:bodyPr/>
          <a:lstStyle/>
          <a:p>
            <a:pPr marL="0" indent="0">
              <a:buNone/>
            </a:pPr>
            <a:r>
              <a:rPr lang="en-US" sz="2000" dirty="0"/>
              <a:t>Step 3: The third step in revenue recognition (determine the transaction price) also presents challenges for health care organizations.</a:t>
            </a:r>
          </a:p>
          <a:p>
            <a:r>
              <a:rPr lang="en-US" sz="2000" dirty="0"/>
              <a:t>The amount of revenue recognized at the time of service should not exceed the amount the health care organization actually expects to receive in payment.</a:t>
            </a:r>
          </a:p>
          <a:p>
            <a:r>
              <a:rPr lang="en-US" sz="2000" dirty="0"/>
              <a:t>Determining the amount of expected cash receipts is complicated by the existence of: </a:t>
            </a:r>
          </a:p>
          <a:p>
            <a:pPr lvl="1"/>
            <a:r>
              <a:rPr lang="en-US" sz="1800" dirty="0"/>
              <a:t>Discounts (such as prompt pay discounts) </a:t>
            </a:r>
          </a:p>
          <a:p>
            <a:pPr lvl="1"/>
            <a:r>
              <a:rPr lang="en-US" sz="1800" dirty="0"/>
              <a:t>Explicit contractual adjustments with 3</a:t>
            </a:r>
            <a:r>
              <a:rPr lang="en-US" sz="1800" baseline="30000" dirty="0"/>
              <a:t>rd</a:t>
            </a:r>
            <a:r>
              <a:rPr lang="en-US" sz="1800" dirty="0"/>
              <a:t> party payors</a:t>
            </a:r>
          </a:p>
          <a:p>
            <a:pPr lvl="1"/>
            <a:r>
              <a:rPr lang="en-US" sz="1800" dirty="0"/>
              <a:t>Implicit price concessions.</a:t>
            </a:r>
          </a:p>
          <a:p>
            <a:r>
              <a:rPr lang="en-US" sz="1800" dirty="0"/>
              <a:t>All of these must be estimated at the time of service.</a:t>
            </a:r>
            <a:endParaRPr lang="en-US" sz="1600" dirty="0"/>
          </a:p>
          <a:p>
            <a:endParaRPr lang="en-US" sz="3200"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372406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Contractual Adjustments</a:t>
            </a:r>
          </a:p>
        </p:txBody>
      </p:sp>
      <p:sp>
        <p:nvSpPr>
          <p:cNvPr id="3" name="Content Placeholder 2"/>
          <p:cNvSpPr>
            <a:spLocks noGrp="1"/>
          </p:cNvSpPr>
          <p:nvPr>
            <p:ph idx="1"/>
          </p:nvPr>
        </p:nvSpPr>
        <p:spPr/>
        <p:txBody>
          <a:bodyPr/>
          <a:lstStyle/>
          <a:p>
            <a:r>
              <a:rPr lang="en-US" sz="2000" dirty="0"/>
              <a:t>Health care entities commonly agree to accept payment on behalf of patients from third party payors such as insurance companies or government programs (e.g. Medicare and Medicaid).</a:t>
            </a:r>
          </a:p>
          <a:p>
            <a:r>
              <a:rPr lang="en-US" sz="2000" dirty="0"/>
              <a:t>Typically, these third parties do not pay the standard rate (i.e. list price) for services provided to patients. The difference between the standard rate and the reimbursement rate is termed </a:t>
            </a:r>
            <a:r>
              <a:rPr lang="en-US" sz="2000" i="1" dirty="0"/>
              <a:t>contractual adjustment</a:t>
            </a:r>
            <a:r>
              <a:rPr lang="en-US" sz="2000" dirty="0"/>
              <a:t> (or explicit price-concession). </a:t>
            </a:r>
          </a:p>
          <a:p>
            <a:r>
              <a:rPr lang="en-US" sz="2000" dirty="0"/>
              <a:t>Contractual adjustments for amounts billed to third party payors are treated as contra-revenue accounts.  Page 357 </a:t>
            </a:r>
          </a:p>
          <a:p>
            <a:r>
              <a:rPr lang="en-US" sz="2000" dirty="0"/>
              <a:t>Patient service revenues are reported net of these contractual adjustments.</a:t>
            </a:r>
          </a:p>
        </p:txBody>
      </p:sp>
      <p:sp>
        <p:nvSpPr>
          <p:cNvPr id="7"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899561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Price Concessions</a:t>
            </a:r>
          </a:p>
        </p:txBody>
      </p:sp>
      <p:sp>
        <p:nvSpPr>
          <p:cNvPr id="3" name="Content Placeholder 2"/>
          <p:cNvSpPr>
            <a:spLocks noGrp="1"/>
          </p:cNvSpPr>
          <p:nvPr>
            <p:ph idx="1"/>
          </p:nvPr>
        </p:nvSpPr>
        <p:spPr/>
        <p:txBody>
          <a:bodyPr/>
          <a:lstStyle/>
          <a:p>
            <a:r>
              <a:rPr lang="en-US" sz="2000" i="1" dirty="0"/>
              <a:t>Implicit price concessions</a:t>
            </a:r>
            <a:r>
              <a:rPr lang="en-US" sz="2000" dirty="0"/>
              <a:t> exist when an entity has a customary business practice of accepting less than the stated charges for medical treatment.</a:t>
            </a:r>
          </a:p>
          <a:p>
            <a:pPr lvl="1"/>
            <a:r>
              <a:rPr lang="en-US" sz="1800" dirty="0"/>
              <a:t>Implicit price concession may be estimated based on historical collection experience from similar patients.</a:t>
            </a:r>
          </a:p>
          <a:p>
            <a:pPr lvl="1"/>
            <a:r>
              <a:rPr lang="en-US" sz="1800" dirty="0"/>
              <a:t>In determining historical collection experience, the hospital may group patients into categories such as uninsured self-pay, high deductible insured, or elective versus non-elective procedures, and calculate expected collections based on group averages.</a:t>
            </a:r>
          </a:p>
          <a:p>
            <a:r>
              <a:rPr lang="en-US" sz="2000" dirty="0"/>
              <a:t>Patient service revenues are reported net of implicit price concessions.</a:t>
            </a:r>
          </a:p>
          <a:p>
            <a:endParaRPr lang="en-US"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37170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patient service revenue</a:t>
            </a:r>
          </a:p>
        </p:txBody>
      </p:sp>
      <p:sp>
        <p:nvSpPr>
          <p:cNvPr id="3" name="Content Placeholder 2"/>
          <p:cNvSpPr>
            <a:spLocks noGrp="1"/>
          </p:cNvSpPr>
          <p:nvPr>
            <p:ph idx="1"/>
          </p:nvPr>
        </p:nvSpPr>
        <p:spPr/>
        <p:txBody>
          <a:bodyPr/>
          <a:lstStyle/>
          <a:p>
            <a:r>
              <a:rPr lang="en-US" dirty="0"/>
              <a:t>The hospital would report the following in its Statement of Operations:</a:t>
            </a:r>
          </a:p>
          <a:p>
            <a:pPr marL="0" indent="0">
              <a:buNone/>
            </a:pPr>
            <a:endParaRPr lang="en-US" dirty="0"/>
          </a:p>
          <a:p>
            <a:pPr marL="0" indent="0">
              <a:buNone/>
            </a:pPr>
            <a:r>
              <a:rPr lang="en-US" sz="2400" dirty="0"/>
              <a:t>Gross patient service revenue    $ 980,000,000</a:t>
            </a:r>
          </a:p>
          <a:p>
            <a:pPr marL="0" indent="0">
              <a:buNone/>
            </a:pPr>
            <a:r>
              <a:rPr lang="en-US" sz="2400" dirty="0"/>
              <a:t>Less: Contractual Adjustments     (120,000,000)</a:t>
            </a:r>
          </a:p>
          <a:p>
            <a:pPr marL="0" indent="0">
              <a:buNone/>
            </a:pPr>
            <a:r>
              <a:rPr lang="en-US" sz="2400" dirty="0"/>
              <a:t>Less: Implicit price concessions     </a:t>
            </a:r>
            <a:r>
              <a:rPr lang="en-US" sz="2400" u="sng" dirty="0"/>
              <a:t>(22,300,000)</a:t>
            </a:r>
          </a:p>
          <a:p>
            <a:pPr marL="0" indent="0">
              <a:buNone/>
            </a:pPr>
            <a:r>
              <a:rPr lang="en-US" sz="2400" dirty="0"/>
              <a:t>Net patient service revenue        $ 837,700,000</a:t>
            </a: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368697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DB6BA-CC48-4733-BF50-AE975F7C38B2}"/>
              </a:ext>
            </a:extLst>
          </p:cNvPr>
          <p:cNvSpPr>
            <a:spLocks noGrp="1"/>
          </p:cNvSpPr>
          <p:nvPr>
            <p:ph type="title"/>
          </p:nvPr>
        </p:nvSpPr>
        <p:spPr/>
        <p:txBody>
          <a:bodyPr/>
          <a:lstStyle/>
          <a:p>
            <a:r>
              <a:rPr lang="en-US" dirty="0"/>
              <a:t>Contributed Services</a:t>
            </a:r>
            <a:br>
              <a:rPr lang="en-US" dirty="0"/>
            </a:br>
            <a:r>
              <a:rPr lang="en-US" dirty="0"/>
              <a:t>Not for Profit Hospitals, etc. </a:t>
            </a:r>
          </a:p>
        </p:txBody>
      </p:sp>
      <p:sp>
        <p:nvSpPr>
          <p:cNvPr id="3" name="Content Placeholder 2">
            <a:extLst>
              <a:ext uri="{FF2B5EF4-FFF2-40B4-BE49-F238E27FC236}">
                <a16:creationId xmlns:a16="http://schemas.microsoft.com/office/drawing/2014/main" id="{1413C08C-B415-4A12-B836-6E61DD2AC10D}"/>
              </a:ext>
            </a:extLst>
          </p:cNvPr>
          <p:cNvSpPr>
            <a:spLocks noGrp="1"/>
          </p:cNvSpPr>
          <p:nvPr>
            <p:ph idx="1"/>
          </p:nvPr>
        </p:nvSpPr>
        <p:spPr/>
        <p:txBody>
          <a:bodyPr/>
          <a:lstStyle/>
          <a:p>
            <a:r>
              <a:rPr lang="en-US" dirty="0"/>
              <a:t>Not for profit guidelines apply for contributed services such as professionals donating time or constructed/improving an asset </a:t>
            </a:r>
          </a:p>
        </p:txBody>
      </p:sp>
    </p:spTree>
    <p:extLst>
      <p:ext uri="{BB962C8B-B14F-4D97-AF65-F5344CB8AC3E}">
        <p14:creationId xmlns:p14="http://schemas.microsoft.com/office/powerpoint/2010/main" val="68523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dirty="0"/>
              <a:t>Hospital Financial Statements</a:t>
            </a:r>
          </a:p>
        </p:txBody>
      </p:sp>
      <p:sp>
        <p:nvSpPr>
          <p:cNvPr id="11267" name="Rectangle 3"/>
          <p:cNvSpPr>
            <a:spLocks noGrp="1" noChangeArrowheads="1"/>
          </p:cNvSpPr>
          <p:nvPr>
            <p:ph idx="1"/>
          </p:nvPr>
        </p:nvSpPr>
        <p:spPr>
          <a:xfrm>
            <a:off x="152400" y="1371600"/>
            <a:ext cx="7648575" cy="4191000"/>
          </a:xfrm>
        </p:spPr>
        <p:txBody>
          <a:bodyPr>
            <a:normAutofit lnSpcReduction="10000"/>
          </a:bodyPr>
          <a:lstStyle/>
          <a:p>
            <a:pPr eaLnBrk="1" hangingPunct="1">
              <a:buFont typeface="Wingdings" panose="05000000000000000000" pitchFamily="2" charset="2"/>
              <a:buNone/>
            </a:pPr>
            <a:endParaRPr lang="en-US" altLang="en-US" sz="2700" b="1" dirty="0"/>
          </a:p>
          <a:p>
            <a:pPr lvl="1" eaLnBrk="1" hangingPunct="1"/>
            <a:r>
              <a:rPr lang="en-US" altLang="en-US" sz="2400" dirty="0">
                <a:latin typeface="Times New Roman" panose="02020603050405020304" pitchFamily="18" charset="0"/>
              </a:rPr>
              <a:t>Balance Sheet (most use classified balance sheet) </a:t>
            </a:r>
          </a:p>
          <a:p>
            <a:pPr lvl="1" eaLnBrk="1" hangingPunct="1"/>
            <a:r>
              <a:rPr lang="en-US" altLang="en-US" sz="2400" dirty="0">
                <a:latin typeface="Times New Roman" panose="02020603050405020304" pitchFamily="18" charset="0"/>
              </a:rPr>
              <a:t>Instead of Statement of Activities </a:t>
            </a:r>
          </a:p>
          <a:p>
            <a:pPr lvl="2"/>
            <a:r>
              <a:rPr lang="en-US" altLang="en-US" sz="2400" dirty="0">
                <a:latin typeface="Times New Roman" panose="02020603050405020304" pitchFamily="18" charset="0"/>
              </a:rPr>
              <a:t>Statement of Operations </a:t>
            </a:r>
          </a:p>
          <a:p>
            <a:pPr lvl="3"/>
            <a:r>
              <a:rPr lang="en-US" altLang="en-US" sz="2250" dirty="0">
                <a:latin typeface="Times New Roman" panose="02020603050405020304" pitchFamily="18" charset="0"/>
              </a:rPr>
              <a:t>Including a schedule of Functional Expenses if private not-for-profit</a:t>
            </a:r>
          </a:p>
          <a:p>
            <a:pPr lvl="2"/>
            <a:r>
              <a:rPr lang="en-US" altLang="en-US" sz="2400" dirty="0">
                <a:latin typeface="Times New Roman" panose="02020603050405020304" pitchFamily="18" charset="0"/>
              </a:rPr>
              <a:t>Statement of Changes in Net Assets (or “Changes in Equity” if investor owned.  If investor owned, then the financial statements would have paid in capital and retained earnings.) </a:t>
            </a:r>
          </a:p>
          <a:p>
            <a:pPr lvl="1" eaLnBrk="1" hangingPunct="1"/>
            <a:r>
              <a:rPr lang="en-US" altLang="en-US" sz="2400" dirty="0">
                <a:latin typeface="Times New Roman" panose="02020603050405020304" pitchFamily="18" charset="0"/>
              </a:rPr>
              <a:t>Statement of Cash Flows Statement </a:t>
            </a:r>
          </a:p>
          <a:p>
            <a:pPr lvl="1" eaLnBrk="1" hangingPunct="1"/>
            <a:r>
              <a:rPr lang="en-US" altLang="en-US" sz="2400" dirty="0">
                <a:latin typeface="Times New Roman" panose="02020603050405020304" pitchFamily="18" charset="0"/>
              </a:rPr>
              <a:t>Notes</a:t>
            </a:r>
          </a:p>
          <a:p>
            <a:pPr marL="457200" lvl="1" indent="0" eaLnBrk="1" hangingPunct="1">
              <a:buNone/>
            </a:pPr>
            <a:endParaRPr lang="en-US" altLang="en-US" dirty="0">
              <a:latin typeface="Times New Roman" panose="02020603050405020304" pitchFamily="18" charset="0"/>
            </a:endParaRPr>
          </a:p>
          <a:p>
            <a:pPr eaLnBrk="1" hangingPunct="1"/>
            <a:endParaRPr lang="en-US" altLang="en-US" sz="2700" b="1" dirty="0">
              <a:latin typeface="Times New Roman" panose="02020603050405020304" pitchFamily="18" charset="0"/>
            </a:endParaRP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dirty="0"/>
              <a:t>Comparison of Financial Statements</a:t>
            </a:r>
          </a:p>
        </p:txBody>
      </p:sp>
      <p:sp>
        <p:nvSpPr>
          <p:cNvPr id="16387" name="Rectangle 3"/>
          <p:cNvSpPr>
            <a:spLocks noGrp="1" noChangeArrowheads="1"/>
          </p:cNvSpPr>
          <p:nvPr>
            <p:ph idx="1"/>
          </p:nvPr>
        </p:nvSpPr>
        <p:spPr>
          <a:xfrm>
            <a:off x="533400" y="1981200"/>
            <a:ext cx="8153400" cy="3605213"/>
          </a:xfrm>
        </p:spPr>
        <p:txBody>
          <a:bodyPr/>
          <a:lstStyle/>
          <a:p>
            <a:pPr eaLnBrk="1" hangingPunct="1"/>
            <a:r>
              <a:rPr lang="en-US" altLang="en-US" sz="2800" dirty="0">
                <a:latin typeface="Times New Roman" panose="02020603050405020304" pitchFamily="18" charset="0"/>
              </a:rPr>
              <a:t>Two statements take the place of the Statement of Activities:</a:t>
            </a:r>
          </a:p>
          <a:p>
            <a:pPr lvl="1" eaLnBrk="1" hangingPunct="1"/>
            <a:r>
              <a:rPr lang="en-US" altLang="en-US" sz="2400" u="sng" dirty="0">
                <a:latin typeface="Times New Roman" panose="02020603050405020304" pitchFamily="18" charset="0"/>
              </a:rPr>
              <a:t>Statement of Operations</a:t>
            </a:r>
            <a:r>
              <a:rPr lang="en-US" altLang="en-US" sz="2400" dirty="0">
                <a:latin typeface="Times New Roman" panose="02020603050405020304" pitchFamily="18" charset="0"/>
              </a:rPr>
              <a:t>:</a:t>
            </a:r>
            <a:endParaRPr lang="en-US" altLang="en-US" sz="2000" dirty="0">
              <a:latin typeface="Times New Roman" panose="02020603050405020304" pitchFamily="18" charset="0"/>
            </a:endParaRPr>
          </a:p>
          <a:p>
            <a:pPr lvl="2" eaLnBrk="1" hangingPunct="1"/>
            <a:r>
              <a:rPr lang="en-US" altLang="en-US" sz="2000" dirty="0">
                <a:latin typeface="Times New Roman" panose="02020603050405020304" pitchFamily="18" charset="0"/>
              </a:rPr>
              <a:t>This is only for unrestricted (i.e. </a:t>
            </a:r>
            <a:r>
              <a:rPr lang="en-US" altLang="en-US" sz="2000" i="1" dirty="0">
                <a:latin typeface="Times New Roman" panose="02020603050405020304" pitchFamily="18" charset="0"/>
              </a:rPr>
              <a:t>without</a:t>
            </a:r>
            <a:r>
              <a:rPr lang="en-US" altLang="en-US" sz="2000" dirty="0">
                <a:latin typeface="Times New Roman" panose="02020603050405020304" pitchFamily="18" charset="0"/>
              </a:rPr>
              <a:t> donor restrictions) items.</a:t>
            </a:r>
          </a:p>
          <a:p>
            <a:pPr lvl="2" eaLnBrk="1" hangingPunct="1"/>
            <a:r>
              <a:rPr lang="en-US" altLang="en-US" sz="2000" dirty="0">
                <a:latin typeface="Times New Roman" panose="02020603050405020304" pitchFamily="18" charset="0"/>
              </a:rPr>
              <a:t>Private sector entities must disclose expenses by functional category if not provided in the Statement of Operations</a:t>
            </a:r>
          </a:p>
          <a:p>
            <a:pPr lvl="1" eaLnBrk="1" hangingPunct="1"/>
            <a:r>
              <a:rPr lang="en-US" altLang="en-US" sz="2400" u="sng" dirty="0">
                <a:latin typeface="Times New Roman" panose="02020603050405020304" pitchFamily="18" charset="0"/>
              </a:rPr>
              <a:t>Statement of Changes in Net Assets</a:t>
            </a:r>
            <a:r>
              <a:rPr lang="en-US" altLang="en-US" sz="2400" dirty="0">
                <a:latin typeface="Times New Roman" panose="02020603050405020304" pitchFamily="18" charset="0"/>
              </a:rPr>
              <a:t>:</a:t>
            </a:r>
            <a:endParaRPr lang="en-US" altLang="en-US" sz="1800" dirty="0">
              <a:latin typeface="Times New Roman" panose="02020603050405020304" pitchFamily="18" charset="0"/>
            </a:endParaRPr>
          </a:p>
          <a:p>
            <a:pPr lvl="2" eaLnBrk="1" hangingPunct="1"/>
            <a:r>
              <a:rPr lang="en-US" altLang="en-US" sz="2000" dirty="0">
                <a:latin typeface="Times New Roman" panose="02020603050405020304" pitchFamily="18" charset="0"/>
              </a:rPr>
              <a:t>Not-for-profits must show details of changes for both net asset categories (either without or with donor restrictions</a:t>
            </a:r>
            <a:r>
              <a:rPr lang="en-US" altLang="en-US" dirty="0">
                <a:latin typeface="Times New Roman" panose="02020603050405020304" pitchFamily="18" charset="0"/>
              </a:rPr>
              <a:t>).</a:t>
            </a:r>
            <a:endParaRPr lang="en-US" altLang="en-US" sz="2000" dirty="0">
              <a:latin typeface="Times New Roman" panose="02020603050405020304" pitchFamily="18" charset="0"/>
            </a:endParaRP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dirty="0"/>
              <a:t>Display Issues – </a:t>
            </a:r>
            <a:br>
              <a:rPr lang="en-US" altLang="en-US" sz="4000" dirty="0"/>
            </a:br>
            <a:r>
              <a:rPr lang="en-US" altLang="en-US" sz="4000" dirty="0"/>
              <a:t>Statement of Operations</a:t>
            </a:r>
            <a:r>
              <a:rPr lang="en-US" altLang="en-US" sz="4000" i="1" dirty="0"/>
              <a:t> </a:t>
            </a:r>
            <a:r>
              <a:rPr lang="en-US" altLang="en-US" sz="2800" i="1" dirty="0"/>
              <a:t>continued</a:t>
            </a:r>
            <a:endParaRPr lang="en-US" altLang="en-US" sz="4000" i="1" dirty="0"/>
          </a:p>
        </p:txBody>
      </p:sp>
      <p:sp>
        <p:nvSpPr>
          <p:cNvPr id="14339" name="Rectangle 3"/>
          <p:cNvSpPr>
            <a:spLocks noGrp="1" noChangeArrowheads="1"/>
          </p:cNvSpPr>
          <p:nvPr>
            <p:ph idx="1"/>
          </p:nvPr>
        </p:nvSpPr>
        <p:spPr>
          <a:xfrm>
            <a:off x="533400" y="2052638"/>
            <a:ext cx="8153400" cy="3814762"/>
          </a:xfrm>
        </p:spPr>
        <p:txBody>
          <a:bodyPr/>
          <a:lstStyle/>
          <a:p>
            <a:pPr eaLnBrk="1" hangingPunct="1">
              <a:defRPr/>
            </a:pPr>
            <a:r>
              <a:rPr lang="en-US" altLang="en-US" sz="2700" dirty="0">
                <a:latin typeface="Times New Roman" panose="02020603050405020304" pitchFamily="18" charset="0"/>
              </a:rPr>
              <a:t>Operating revenues are often classified as</a:t>
            </a:r>
          </a:p>
          <a:p>
            <a:pPr lvl="1" eaLnBrk="1" hangingPunct="1">
              <a:defRPr/>
            </a:pPr>
            <a:r>
              <a:rPr lang="en-US" altLang="en-US" sz="2400" dirty="0">
                <a:latin typeface="Times New Roman" panose="02020603050405020304" pitchFamily="18" charset="0"/>
              </a:rPr>
              <a:t>Net patient service revenues, </a:t>
            </a:r>
          </a:p>
          <a:p>
            <a:pPr lvl="1" eaLnBrk="1" hangingPunct="1">
              <a:defRPr/>
            </a:pPr>
            <a:r>
              <a:rPr lang="en-US" altLang="en-US" sz="2400" dirty="0">
                <a:latin typeface="Times New Roman" panose="02020603050405020304" pitchFamily="18" charset="0"/>
              </a:rPr>
              <a:t>Premium revenue </a:t>
            </a:r>
            <a:r>
              <a:rPr lang="en-US" sz="2400" dirty="0">
                <a:latin typeface="+mj-lt"/>
              </a:rPr>
              <a:t>(from capitation agreements—agreements whereby the entity is to provide service to a group or individual for a fixed fee),</a:t>
            </a:r>
            <a:r>
              <a:rPr lang="en-US" altLang="en-US" sz="2400" dirty="0">
                <a:latin typeface="+mj-lt"/>
              </a:rPr>
              <a:t> </a:t>
            </a:r>
            <a:r>
              <a:rPr lang="en-US" altLang="en-US" sz="2400" dirty="0">
                <a:latin typeface="Times New Roman" panose="02020603050405020304" pitchFamily="18" charset="0"/>
              </a:rPr>
              <a:t>and </a:t>
            </a:r>
          </a:p>
          <a:p>
            <a:pPr lvl="1" eaLnBrk="1" hangingPunct="1">
              <a:defRPr/>
            </a:pPr>
            <a:r>
              <a:rPr lang="en-US" altLang="en-US" sz="2400" dirty="0">
                <a:latin typeface="Times New Roman" panose="02020603050405020304" pitchFamily="18" charset="0"/>
              </a:rPr>
              <a:t>Other Revenue (parking lot, gift shop, cafeteria, and tuition).</a:t>
            </a:r>
          </a:p>
          <a:p>
            <a:pPr lvl="2" eaLnBrk="1" hangingPunct="1">
              <a:defRPr/>
            </a:pPr>
            <a:r>
              <a:rPr lang="en-US" altLang="en-US" sz="1800" dirty="0">
                <a:latin typeface="Times New Roman" panose="02020603050405020304" pitchFamily="18" charset="0"/>
              </a:rPr>
              <a:t>Unrestricted gifts may be treated as Operating or Nonoperating depending on policy.</a:t>
            </a: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0A6E01-DDE4-46CE-82A7-462A219DCB2A}"/>
              </a:ext>
            </a:extLst>
          </p:cNvPr>
          <p:cNvPicPr>
            <a:picLocks noChangeAspect="1"/>
          </p:cNvPicPr>
          <p:nvPr/>
        </p:nvPicPr>
        <p:blipFill>
          <a:blip r:embed="rId2"/>
          <a:stretch>
            <a:fillRect/>
          </a:stretch>
        </p:blipFill>
        <p:spPr>
          <a:xfrm>
            <a:off x="471487" y="490537"/>
            <a:ext cx="8201025" cy="5876925"/>
          </a:xfrm>
          <a:prstGeom prst="rect">
            <a:avLst/>
          </a:prstGeom>
        </p:spPr>
      </p:pic>
    </p:spTree>
    <p:extLst>
      <p:ext uri="{BB962C8B-B14F-4D97-AF65-F5344CB8AC3E}">
        <p14:creationId xmlns:p14="http://schemas.microsoft.com/office/powerpoint/2010/main" val="130167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8229600" cy="1143000"/>
          </a:xfrm>
        </p:spPr>
        <p:txBody>
          <a:bodyPr/>
          <a:lstStyle/>
          <a:p>
            <a:pPr eaLnBrk="1" hangingPunct="1"/>
            <a:r>
              <a:rPr lang="en-US" altLang="en-US" dirty="0"/>
              <a:t>What Types of Organizations?</a:t>
            </a:r>
          </a:p>
        </p:txBody>
      </p:sp>
      <p:sp>
        <p:nvSpPr>
          <p:cNvPr id="8195" name="Rectangle 3"/>
          <p:cNvSpPr>
            <a:spLocks noGrp="1" noChangeArrowheads="1"/>
          </p:cNvSpPr>
          <p:nvPr>
            <p:ph sz="half" idx="1"/>
          </p:nvPr>
        </p:nvSpPr>
        <p:spPr>
          <a:xfrm>
            <a:off x="533400" y="1828800"/>
            <a:ext cx="3995738" cy="4038600"/>
          </a:xfrm>
        </p:spPr>
        <p:txBody>
          <a:bodyPr/>
          <a:lstStyle/>
          <a:p>
            <a:pPr eaLnBrk="1" hangingPunct="1"/>
            <a:r>
              <a:rPr lang="en-US" altLang="en-US" sz="2700" dirty="0">
                <a:latin typeface="Times New Roman" panose="02020603050405020304" pitchFamily="18" charset="0"/>
              </a:rPr>
              <a:t>Clinics</a:t>
            </a:r>
          </a:p>
          <a:p>
            <a:pPr eaLnBrk="1" hangingPunct="1"/>
            <a:r>
              <a:rPr lang="en-US" altLang="en-US" sz="2700" dirty="0">
                <a:latin typeface="Times New Roman" panose="02020603050405020304" pitchFamily="18" charset="0"/>
              </a:rPr>
              <a:t>Medical groups</a:t>
            </a:r>
          </a:p>
          <a:p>
            <a:pPr eaLnBrk="1" hangingPunct="1"/>
            <a:r>
              <a:rPr lang="en-US" altLang="en-US" sz="2700" dirty="0">
                <a:latin typeface="Times New Roman" panose="02020603050405020304" pitchFamily="18" charset="0"/>
              </a:rPr>
              <a:t>Individual practitioners</a:t>
            </a:r>
          </a:p>
          <a:p>
            <a:pPr eaLnBrk="1" hangingPunct="1"/>
            <a:r>
              <a:rPr lang="en-US" altLang="en-US" sz="2700" dirty="0">
                <a:latin typeface="Times New Roman" panose="02020603050405020304" pitchFamily="18" charset="0"/>
              </a:rPr>
              <a:t>Emergency care</a:t>
            </a:r>
          </a:p>
          <a:p>
            <a:pPr eaLnBrk="1" hangingPunct="1"/>
            <a:r>
              <a:rPr lang="en-US" altLang="en-US" sz="2700" dirty="0">
                <a:latin typeface="Times New Roman" panose="02020603050405020304" pitchFamily="18" charset="0"/>
              </a:rPr>
              <a:t>Laboratories</a:t>
            </a:r>
          </a:p>
          <a:p>
            <a:pPr eaLnBrk="1" hangingPunct="1"/>
            <a:r>
              <a:rPr lang="en-US" altLang="en-US" sz="2700" dirty="0">
                <a:latin typeface="Times New Roman" panose="02020603050405020304" pitchFamily="18" charset="0"/>
              </a:rPr>
              <a:t>Surgery care centers</a:t>
            </a:r>
          </a:p>
        </p:txBody>
      </p:sp>
      <p:sp>
        <p:nvSpPr>
          <p:cNvPr id="8196" name="Rectangle 4"/>
          <p:cNvSpPr>
            <a:spLocks noGrp="1" noChangeArrowheads="1"/>
          </p:cNvSpPr>
          <p:nvPr>
            <p:ph sz="half" idx="2"/>
          </p:nvPr>
        </p:nvSpPr>
        <p:spPr>
          <a:xfrm>
            <a:off x="4691063" y="1828800"/>
            <a:ext cx="3995737" cy="4038600"/>
          </a:xfrm>
        </p:spPr>
        <p:txBody>
          <a:bodyPr/>
          <a:lstStyle/>
          <a:p>
            <a:pPr eaLnBrk="1" hangingPunct="1"/>
            <a:r>
              <a:rPr lang="en-US" altLang="en-US" sz="2700" dirty="0">
                <a:latin typeface="Times New Roman" panose="02020603050405020304" pitchFamily="18" charset="0"/>
              </a:rPr>
              <a:t>Continuing care</a:t>
            </a:r>
          </a:p>
          <a:p>
            <a:pPr eaLnBrk="1" hangingPunct="1"/>
            <a:r>
              <a:rPr lang="en-US" altLang="en-US" sz="2700" dirty="0">
                <a:latin typeface="Times New Roman" panose="02020603050405020304" pitchFamily="18" charset="0"/>
              </a:rPr>
              <a:t>HMOs</a:t>
            </a:r>
          </a:p>
          <a:p>
            <a:pPr eaLnBrk="1" hangingPunct="1"/>
            <a:r>
              <a:rPr lang="en-US" altLang="en-US" sz="2700" dirty="0">
                <a:latin typeface="Times New Roman" panose="02020603050405020304" pitchFamily="18" charset="0"/>
              </a:rPr>
              <a:t>Home health agencies</a:t>
            </a:r>
          </a:p>
          <a:p>
            <a:pPr eaLnBrk="1" hangingPunct="1"/>
            <a:r>
              <a:rPr lang="en-US" altLang="en-US" sz="2700" dirty="0">
                <a:latin typeface="Times New Roman" panose="02020603050405020304" pitchFamily="18" charset="0"/>
              </a:rPr>
              <a:t>Hospitals</a:t>
            </a:r>
          </a:p>
          <a:p>
            <a:pPr eaLnBrk="1" hangingPunct="1"/>
            <a:r>
              <a:rPr lang="en-US" altLang="en-US" sz="2700" dirty="0">
                <a:latin typeface="Times New Roman" panose="02020603050405020304" pitchFamily="18" charset="0"/>
              </a:rPr>
              <a:t>Nursing homes</a:t>
            </a:r>
          </a:p>
          <a:p>
            <a:pPr eaLnBrk="1" hangingPunct="1"/>
            <a:r>
              <a:rPr lang="en-US" altLang="en-US" sz="2700" dirty="0">
                <a:latin typeface="Times New Roman" panose="02020603050405020304" pitchFamily="18" charset="0"/>
              </a:rPr>
              <a:t>Rehabilitation centers</a:t>
            </a:r>
          </a:p>
        </p:txBody>
      </p:sp>
      <p:sp>
        <p:nvSpPr>
          <p:cNvPr id="5"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a:t>Display Issues – </a:t>
            </a:r>
            <a:br>
              <a:rPr lang="en-US" altLang="en-US" sz="4000" dirty="0"/>
            </a:br>
            <a:r>
              <a:rPr lang="en-US" altLang="en-US" sz="4000" dirty="0"/>
              <a:t>Statement of Operations</a:t>
            </a:r>
          </a:p>
        </p:txBody>
      </p:sp>
      <p:sp>
        <p:nvSpPr>
          <p:cNvPr id="12291" name="Rectangle 3"/>
          <p:cNvSpPr>
            <a:spLocks noGrp="1" noChangeArrowheads="1"/>
          </p:cNvSpPr>
          <p:nvPr>
            <p:ph idx="1"/>
          </p:nvPr>
        </p:nvSpPr>
        <p:spPr>
          <a:xfrm>
            <a:off x="304800" y="1752600"/>
            <a:ext cx="8153400" cy="4038600"/>
          </a:xfrm>
        </p:spPr>
        <p:txBody>
          <a:bodyPr/>
          <a:lstStyle/>
          <a:p>
            <a:pPr eaLnBrk="1" hangingPunct="1"/>
            <a:r>
              <a:rPr lang="en-US" altLang="en-US" dirty="0">
                <a:latin typeface="Times New Roman" panose="02020603050405020304" pitchFamily="18" charset="0"/>
              </a:rPr>
              <a:t>Private not-for-profits and government-related entities must provide a </a:t>
            </a:r>
            <a:r>
              <a:rPr lang="en-US" altLang="en-US" u="sng" dirty="0">
                <a:latin typeface="Times New Roman" panose="02020603050405020304" pitchFamily="18" charset="0"/>
              </a:rPr>
              <a:t>Performance Indicator.</a:t>
            </a:r>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This a measure of income which excludes:</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Equity transfers, </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Restricted Contributions, </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Contributions of LT assets, </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Most unrealized gains and losses, </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Restricted investment returns, and</a:t>
            </a:r>
          </a:p>
          <a:p>
            <a:pPr lvl="2" eaLnBrk="1" hangingPunct="1">
              <a:buClr>
                <a:schemeClr val="tx1"/>
              </a:buClr>
              <a:buFont typeface="Wingdings" panose="05000000000000000000" pitchFamily="2" charset="2"/>
              <a:buChar char="Ø"/>
            </a:pPr>
            <a:r>
              <a:rPr lang="en-US" altLang="en-US" dirty="0">
                <a:latin typeface="Times New Roman" panose="02020603050405020304" pitchFamily="18" charset="0"/>
              </a:rPr>
              <a:t>Extraordinary items.</a:t>
            </a:r>
            <a:endParaRPr lang="en-US" altLang="en-US" sz="2800" dirty="0">
              <a:latin typeface="Times New Roman" panose="02020603050405020304" pitchFamily="18" charset="0"/>
            </a:endParaRP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2CCC4E-57A8-4A7A-A002-EDEFAE7AEC3E}"/>
              </a:ext>
            </a:extLst>
          </p:cNvPr>
          <p:cNvPicPr>
            <a:picLocks noChangeAspect="1"/>
          </p:cNvPicPr>
          <p:nvPr/>
        </p:nvPicPr>
        <p:blipFill>
          <a:blip r:embed="rId2"/>
          <a:stretch>
            <a:fillRect/>
          </a:stretch>
        </p:blipFill>
        <p:spPr>
          <a:xfrm>
            <a:off x="967154" y="1219200"/>
            <a:ext cx="7458301" cy="4571999"/>
          </a:xfrm>
          <a:prstGeom prst="rect">
            <a:avLst/>
          </a:prstGeom>
        </p:spPr>
      </p:pic>
    </p:spTree>
    <p:extLst>
      <p:ext uri="{BB962C8B-B14F-4D97-AF65-F5344CB8AC3E}">
        <p14:creationId xmlns:p14="http://schemas.microsoft.com/office/powerpoint/2010/main" val="1808263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473075"/>
            <a:ext cx="8153400" cy="846138"/>
          </a:xfrm>
        </p:spPr>
        <p:txBody>
          <a:bodyPr/>
          <a:lstStyle/>
          <a:p>
            <a:pPr eaLnBrk="1" hangingPunct="1"/>
            <a:r>
              <a:rPr lang="en-US" altLang="en-US" sz="4000" dirty="0"/>
              <a:t>Display Issues – Balance Sheet</a:t>
            </a:r>
          </a:p>
        </p:txBody>
      </p:sp>
      <p:sp>
        <p:nvSpPr>
          <p:cNvPr id="15363" name="Rectangle 3"/>
          <p:cNvSpPr>
            <a:spLocks noGrp="1" noChangeArrowheads="1"/>
          </p:cNvSpPr>
          <p:nvPr>
            <p:ph idx="1"/>
          </p:nvPr>
        </p:nvSpPr>
        <p:spPr>
          <a:xfrm>
            <a:off x="533400" y="1828800"/>
            <a:ext cx="7762875" cy="4038600"/>
          </a:xfrm>
        </p:spPr>
        <p:txBody>
          <a:bodyPr>
            <a:normAutofit/>
          </a:bodyPr>
          <a:lstStyle/>
          <a:p>
            <a:pPr eaLnBrk="1" hangingPunct="1">
              <a:lnSpc>
                <a:spcPct val="90000"/>
              </a:lnSpc>
            </a:pPr>
            <a:r>
              <a:rPr lang="en-US" altLang="en-US" sz="1800" dirty="0">
                <a:latin typeface="Times New Roman" panose="02020603050405020304" pitchFamily="18" charset="0"/>
              </a:rPr>
              <a:t>FASB vs. GASB equity accounts:</a:t>
            </a:r>
          </a:p>
          <a:p>
            <a:pPr eaLnBrk="1" hangingPunct="1">
              <a:lnSpc>
                <a:spcPct val="90000"/>
              </a:lnSpc>
            </a:pPr>
            <a:endParaRPr lang="en-US" altLang="en-US" sz="1800" dirty="0">
              <a:latin typeface="Times New Roman" panose="02020603050405020304" pitchFamily="18" charset="0"/>
            </a:endParaRPr>
          </a:p>
          <a:p>
            <a:pPr lvl="1"/>
            <a:r>
              <a:rPr lang="en-US" altLang="en-US" b="1" dirty="0">
                <a:latin typeface="Times New Roman" panose="02020603050405020304" pitchFamily="18" charset="0"/>
              </a:rPr>
              <a:t>FASB:  </a:t>
            </a:r>
            <a:r>
              <a:rPr lang="en-US" altLang="en-US" sz="1800" dirty="0">
                <a:latin typeface="Times New Roman" panose="02020603050405020304" pitchFamily="18" charset="0"/>
              </a:rPr>
              <a:t>Business: paid-in capital and retained earning</a:t>
            </a:r>
            <a:r>
              <a:rPr lang="en-US" altLang="en-US" sz="1600" dirty="0">
                <a:latin typeface="Times New Roman" panose="02020603050405020304" pitchFamily="18" charset="0"/>
              </a:rPr>
              <a:t>s</a:t>
            </a:r>
          </a:p>
          <a:p>
            <a:pPr marL="342900" lvl="1" indent="0" eaLnBrk="1" hangingPunct="1">
              <a:lnSpc>
                <a:spcPct val="90000"/>
              </a:lnSpc>
              <a:buNone/>
            </a:pPr>
            <a:endParaRPr lang="en-US" altLang="en-US" b="1" dirty="0">
              <a:latin typeface="Times New Roman" panose="02020603050405020304" pitchFamily="18" charset="0"/>
            </a:endParaRPr>
          </a:p>
          <a:p>
            <a:pPr lvl="1" eaLnBrk="1" hangingPunct="1">
              <a:lnSpc>
                <a:spcPct val="90000"/>
              </a:lnSpc>
            </a:pPr>
            <a:r>
              <a:rPr lang="en-US" altLang="en-US" b="1" dirty="0">
                <a:latin typeface="Times New Roman" panose="02020603050405020304" pitchFamily="18" charset="0"/>
              </a:rPr>
              <a:t>FASB</a:t>
            </a:r>
            <a:r>
              <a:rPr lang="en-US" altLang="en-US" dirty="0">
                <a:latin typeface="Times New Roman" panose="02020603050405020304" pitchFamily="18" charset="0"/>
              </a:rPr>
              <a:t>: Not for Profit: net assets without or with donor restrictions</a:t>
            </a:r>
          </a:p>
          <a:p>
            <a:pPr lvl="2" eaLnBrk="1" hangingPunct="1">
              <a:lnSpc>
                <a:spcPct val="90000"/>
              </a:lnSpc>
            </a:pPr>
            <a:r>
              <a:rPr lang="en-US" altLang="en-US" sz="1800" u="sng" dirty="0">
                <a:latin typeface="Times New Roman" panose="02020603050405020304" pitchFamily="18" charset="0"/>
              </a:rPr>
              <a:t>Assets limited as to use</a:t>
            </a:r>
            <a:r>
              <a:rPr lang="en-US" altLang="en-US" sz="1800" dirty="0">
                <a:latin typeface="Times New Roman" panose="02020603050405020304" pitchFamily="18" charset="0"/>
              </a:rPr>
              <a:t> is used to indicate board or bond covenant restrictions which are not donor restricted</a:t>
            </a:r>
          </a:p>
          <a:p>
            <a:pPr lvl="2" eaLnBrk="1" hangingPunct="1">
              <a:lnSpc>
                <a:spcPct val="90000"/>
              </a:lnSpc>
            </a:pPr>
            <a:endParaRPr lang="en-US" altLang="en-US" sz="1800" b="1" dirty="0">
              <a:latin typeface="Times New Roman" panose="02020603050405020304" pitchFamily="18" charset="0"/>
            </a:endParaRPr>
          </a:p>
          <a:p>
            <a:pPr lvl="1" eaLnBrk="1" hangingPunct="1">
              <a:lnSpc>
                <a:spcPct val="90000"/>
              </a:lnSpc>
            </a:pPr>
            <a:endParaRPr lang="en-US" altLang="en-US" dirty="0">
              <a:latin typeface="Times New Roman" panose="02020603050405020304" pitchFamily="18" charset="0"/>
            </a:endParaRPr>
          </a:p>
          <a:p>
            <a:pPr lvl="1" eaLnBrk="1" hangingPunct="1">
              <a:lnSpc>
                <a:spcPct val="90000"/>
              </a:lnSpc>
            </a:pPr>
            <a:r>
              <a:rPr lang="en-US" altLang="en-US" b="1" dirty="0">
                <a:latin typeface="Times New Roman" panose="02020603050405020304" pitchFamily="18" charset="0"/>
              </a:rPr>
              <a:t>GASB</a:t>
            </a:r>
            <a:r>
              <a:rPr lang="en-US" altLang="en-US" dirty="0">
                <a:latin typeface="Times New Roman" panose="02020603050405020304" pitchFamily="18" charset="0"/>
              </a:rPr>
              <a:t>: net investment in capital assets, restricted net position, and unrestricted net position. </a:t>
            </a:r>
          </a:p>
          <a:p>
            <a:pPr lvl="1" eaLnBrk="1" hangingPunct="1">
              <a:lnSpc>
                <a:spcPct val="90000"/>
              </a:lnSpc>
            </a:pPr>
            <a:endParaRPr lang="en-US" altLang="en-US" dirty="0">
              <a:latin typeface="Times New Roman" panose="02020603050405020304" pitchFamily="18" charset="0"/>
            </a:endParaRP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85D4D9-6624-4AFE-B213-D471D140CB55}"/>
              </a:ext>
            </a:extLst>
          </p:cNvPr>
          <p:cNvPicPr>
            <a:picLocks noChangeAspect="1"/>
          </p:cNvPicPr>
          <p:nvPr/>
        </p:nvPicPr>
        <p:blipFill>
          <a:blip r:embed="rId2"/>
          <a:stretch>
            <a:fillRect/>
          </a:stretch>
        </p:blipFill>
        <p:spPr>
          <a:xfrm>
            <a:off x="681037" y="28575"/>
            <a:ext cx="7781925" cy="6800850"/>
          </a:xfrm>
          <a:prstGeom prst="rect">
            <a:avLst/>
          </a:prstGeom>
        </p:spPr>
      </p:pic>
    </p:spTree>
    <p:extLst>
      <p:ext uri="{BB962C8B-B14F-4D97-AF65-F5344CB8AC3E}">
        <p14:creationId xmlns:p14="http://schemas.microsoft.com/office/powerpoint/2010/main" val="2857177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1143000"/>
          </a:xfrm>
        </p:spPr>
        <p:txBody>
          <a:bodyPr/>
          <a:lstStyle/>
          <a:p>
            <a:pPr eaLnBrk="1" hangingPunct="1"/>
            <a:r>
              <a:rPr lang="en-US" altLang="en-US" sz="4000" dirty="0"/>
              <a:t>Comparison of Financial Statements </a:t>
            </a:r>
            <a:r>
              <a:rPr lang="en-US" altLang="en-US" sz="2800" i="1" dirty="0"/>
              <a:t>continued</a:t>
            </a:r>
            <a:endParaRPr lang="en-US" altLang="en-US" sz="4000" i="1" dirty="0"/>
          </a:p>
        </p:txBody>
      </p:sp>
      <p:sp>
        <p:nvSpPr>
          <p:cNvPr id="17411" name="Rectangle 3"/>
          <p:cNvSpPr>
            <a:spLocks noGrp="1" noChangeArrowheads="1"/>
          </p:cNvSpPr>
          <p:nvPr>
            <p:ph idx="1"/>
          </p:nvPr>
        </p:nvSpPr>
        <p:spPr>
          <a:xfrm>
            <a:off x="457200" y="2057400"/>
            <a:ext cx="7724775" cy="4191000"/>
          </a:xfrm>
        </p:spPr>
        <p:txBody>
          <a:bodyPr/>
          <a:lstStyle/>
          <a:p>
            <a:pPr lvl="2" eaLnBrk="1" hangingPunct="1">
              <a:lnSpc>
                <a:spcPct val="80000"/>
              </a:lnSpc>
            </a:pPr>
            <a:endParaRPr lang="en-US" altLang="en-US" sz="2000" dirty="0">
              <a:latin typeface="Times New Roman" panose="02020603050405020304" pitchFamily="18" charset="0"/>
            </a:endParaRPr>
          </a:p>
          <a:p>
            <a:pPr eaLnBrk="1" hangingPunct="1">
              <a:lnSpc>
                <a:spcPct val="80000"/>
              </a:lnSpc>
            </a:pPr>
            <a:r>
              <a:rPr lang="en-US" altLang="en-US" sz="2700" u="sng" dirty="0">
                <a:latin typeface="Times New Roman" panose="02020603050405020304" pitchFamily="18" charset="0"/>
              </a:rPr>
              <a:t>Statement of Cash Flows</a:t>
            </a:r>
            <a:r>
              <a:rPr lang="en-US" altLang="en-US" sz="2000" dirty="0">
                <a:latin typeface="Times New Roman" panose="02020603050405020304" pitchFamily="18" charset="0"/>
              </a:rPr>
              <a:t>: </a:t>
            </a:r>
          </a:p>
          <a:p>
            <a:pPr lvl="1" eaLnBrk="1" hangingPunct="1">
              <a:lnSpc>
                <a:spcPct val="80000"/>
              </a:lnSpc>
            </a:pPr>
            <a:r>
              <a:rPr lang="en-US" altLang="en-US" sz="2200" dirty="0">
                <a:latin typeface="Times New Roman" panose="02020603050405020304" pitchFamily="18" charset="0"/>
              </a:rPr>
              <a:t>Business and not-for-profits use the FASB format (3 sections); governments use the GASB format (4 sections)</a:t>
            </a: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Ownership Types</a:t>
            </a:r>
          </a:p>
        </p:txBody>
      </p:sp>
      <p:graphicFrame>
        <p:nvGraphicFramePr>
          <p:cNvPr id="5143" name="Group 23"/>
          <p:cNvGraphicFramePr>
            <a:graphicFrameLocks noGrp="1"/>
          </p:cNvGraphicFramePr>
          <p:nvPr>
            <p:ph type="tbl" idx="1"/>
            <p:extLst>
              <p:ext uri="{D42A27DB-BD31-4B8C-83A1-F6EECF244321}">
                <p14:modId xmlns:p14="http://schemas.microsoft.com/office/powerpoint/2010/main" val="52029086"/>
              </p:ext>
            </p:extLst>
          </p:nvPr>
        </p:nvGraphicFramePr>
        <p:xfrm>
          <a:off x="457200" y="2057400"/>
          <a:ext cx="8153400" cy="3810001"/>
        </p:xfrm>
        <a:graphic>
          <a:graphicData uri="http://schemas.openxmlformats.org/drawingml/2006/table">
            <a:tbl>
              <a:tblPr/>
              <a:tblGrid>
                <a:gridCol w="4095750">
                  <a:extLst>
                    <a:ext uri="{9D8B030D-6E8A-4147-A177-3AD203B41FA5}">
                      <a16:colId xmlns:a16="http://schemas.microsoft.com/office/drawing/2014/main" val="20000"/>
                    </a:ext>
                  </a:extLst>
                </a:gridCol>
                <a:gridCol w="4057650">
                  <a:extLst>
                    <a:ext uri="{9D8B030D-6E8A-4147-A177-3AD203B41FA5}">
                      <a16:colId xmlns:a16="http://schemas.microsoft.com/office/drawing/2014/main" val="20001"/>
                    </a:ext>
                  </a:extLst>
                </a:gridCol>
              </a:tblGrid>
              <a:tr h="119697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Investor Owned:</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HUMANA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cs typeface="Times New Roman" charset="0"/>
                        </a:rPr>
                        <a:t>Humana Inc. stock is widely-held and the company is listed on the New York Stock Exchange.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511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Private Not-For-Profit:</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br>
                        <a:rPr kumimoji="0" lang="en-US" sz="2000" b="0" i="0" u="none" strike="noStrike" cap="none" normalizeH="0" baseline="0" dirty="0">
                          <a:ln>
                            <a:noFill/>
                          </a:ln>
                          <a:solidFill>
                            <a:schemeClr val="tx1"/>
                          </a:solidFill>
                          <a:effectLst/>
                          <a:latin typeface="Times New Roman" charset="0"/>
                        </a:rPr>
                      </a:br>
                      <a:r>
                        <a:rPr kumimoji="0" lang="en-US" sz="2000" b="0" i="0" u="none" strike="noStrike" cap="none" normalizeH="0" baseline="0" dirty="0">
                          <a:ln>
                            <a:noFill/>
                          </a:ln>
                          <a:solidFill>
                            <a:schemeClr val="tx1"/>
                          </a:solidFill>
                          <a:effectLst/>
                          <a:latin typeface="Times New Roman" charset="0"/>
                        </a:rPr>
                        <a:t>SAINT JOSEPH’S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0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The Hospital is owned by the (Catholic) Archdiocese of Atlanta.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791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Government Owned:</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NEW YORK CITY HEALTH AND HOSPITALS CORPORATION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The NY City Health and Hospital Corporation was created by the NY state legislature.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123" name="Rectangle 3"/>
          <p:cNvSpPr>
            <a:spLocks noGrp="1" noChangeArrowheads="1"/>
          </p:cNvSpPr>
          <p:nvPr>
            <p:ph type="body" sz="half" idx="4294967295"/>
          </p:nvPr>
        </p:nvSpPr>
        <p:spPr>
          <a:xfrm>
            <a:off x="5334000" y="1981200"/>
            <a:ext cx="3810000" cy="4114800"/>
          </a:xfrm>
        </p:spPr>
        <p:txBody>
          <a:bodyPr/>
          <a:lstStyle/>
          <a:p>
            <a:pPr eaLnBrk="1" hangingPunct="1">
              <a:buFont typeface="Wingdings" panose="05000000000000000000" pitchFamily="2" charset="2"/>
              <a:buNone/>
            </a:pPr>
            <a:r>
              <a:rPr lang="en-US" altLang="en-US" sz="2700" dirty="0">
                <a:cs typeface="Times New Roman" panose="02020603050405020304" pitchFamily="18" charset="0"/>
              </a:rPr>
              <a:t> </a:t>
            </a:r>
          </a:p>
        </p:txBody>
      </p:sp>
      <p:sp>
        <p:nvSpPr>
          <p:cNvPr id="8"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Ownership Types – Standard Setter</a:t>
            </a:r>
          </a:p>
        </p:txBody>
      </p:sp>
      <p:graphicFrame>
        <p:nvGraphicFramePr>
          <p:cNvPr id="5143" name="Group 23"/>
          <p:cNvGraphicFramePr>
            <a:graphicFrameLocks noGrp="1"/>
          </p:cNvGraphicFramePr>
          <p:nvPr>
            <p:ph type="tbl" idx="1"/>
            <p:extLst>
              <p:ext uri="{D42A27DB-BD31-4B8C-83A1-F6EECF244321}">
                <p14:modId xmlns:p14="http://schemas.microsoft.com/office/powerpoint/2010/main" val="2363851537"/>
              </p:ext>
            </p:extLst>
          </p:nvPr>
        </p:nvGraphicFramePr>
        <p:xfrm>
          <a:off x="457200" y="2057400"/>
          <a:ext cx="8153400" cy="3890328"/>
        </p:xfrm>
        <a:graphic>
          <a:graphicData uri="http://schemas.openxmlformats.org/drawingml/2006/table">
            <a:tbl>
              <a:tblPr/>
              <a:tblGrid>
                <a:gridCol w="4095750">
                  <a:extLst>
                    <a:ext uri="{9D8B030D-6E8A-4147-A177-3AD203B41FA5}">
                      <a16:colId xmlns:a16="http://schemas.microsoft.com/office/drawing/2014/main" val="20000"/>
                    </a:ext>
                  </a:extLst>
                </a:gridCol>
                <a:gridCol w="4057650">
                  <a:extLst>
                    <a:ext uri="{9D8B030D-6E8A-4147-A177-3AD203B41FA5}">
                      <a16:colId xmlns:a16="http://schemas.microsoft.com/office/drawing/2014/main" val="20001"/>
                    </a:ext>
                  </a:extLst>
                </a:gridCol>
              </a:tblGrid>
              <a:tr h="119697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Investor Owned:</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HUMANA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000" b="0" i="0" u="none" strike="noStrike" cap="none" normalizeH="0" baseline="0" dirty="0">
                        <a:ln>
                          <a:noFill/>
                        </a:ln>
                        <a:solidFill>
                          <a:schemeClr val="tx1"/>
                        </a:solidFill>
                        <a:effectLst/>
                        <a:latin typeface="Times New Roman" charset="0"/>
                        <a:cs typeface="Times New Roman"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cs typeface="Times New Roman" charset="0"/>
                        </a:rPr>
                        <a:t>FASB – except standards specifically for not-for-profits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153511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Private Not-For-Profit:</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000" b="0" i="0" u="none" strike="noStrike" cap="none" normalizeH="0" baseline="0" dirty="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SAINT JOSEPH’S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FASB </a:t>
                      </a:r>
                      <a:r>
                        <a:rPr kumimoji="0" lang="en-US" sz="2000" b="0" i="0" u="none" strike="noStrike" cap="none" normalizeH="0" baseline="0" dirty="0">
                          <a:ln>
                            <a:noFill/>
                          </a:ln>
                          <a:solidFill>
                            <a:schemeClr val="tx1"/>
                          </a:solidFill>
                          <a:effectLst/>
                          <a:latin typeface="Times New Roman" charset="0"/>
                          <a:cs typeface="Times New Roman" charset="0"/>
                        </a:rPr>
                        <a:t>– particularly standards for not-for-profits such as those governing the format of financial statements and recognizing contribution revenue</a:t>
                      </a:r>
                      <a:endParaRPr kumimoji="0" lang="en-US" sz="20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r h="107791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Government Owned:</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NEW YORK CITY HEALTH AND HOSPITALS CORPORATION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0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000" b="0" i="0" u="none" strike="noStrike" cap="none" normalizeH="0" baseline="0" dirty="0">
                          <a:ln>
                            <a:noFill/>
                          </a:ln>
                          <a:solidFill>
                            <a:schemeClr val="tx1"/>
                          </a:solidFill>
                          <a:effectLst/>
                          <a:latin typeface="Times New Roman" charset="0"/>
                        </a:rPr>
                        <a:t>GASB – Special-purpose entity engaged in business-type activities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
        <p:nvSpPr>
          <p:cNvPr id="6147" name="Rectangle 3"/>
          <p:cNvSpPr>
            <a:spLocks noGrp="1" noChangeArrowheads="1"/>
          </p:cNvSpPr>
          <p:nvPr>
            <p:ph type="body" sz="half" idx="4294967295"/>
          </p:nvPr>
        </p:nvSpPr>
        <p:spPr>
          <a:xfrm>
            <a:off x="5334000" y="1981200"/>
            <a:ext cx="3810000" cy="4114800"/>
          </a:xfrm>
        </p:spPr>
        <p:txBody>
          <a:bodyPr/>
          <a:lstStyle/>
          <a:p>
            <a:pPr eaLnBrk="1" hangingPunct="1">
              <a:buFont typeface="Wingdings" panose="05000000000000000000" pitchFamily="2" charset="2"/>
              <a:buNone/>
            </a:pPr>
            <a:r>
              <a:rPr lang="en-US" altLang="en-US" sz="2700" dirty="0">
                <a:cs typeface="Times New Roman" panose="02020603050405020304" pitchFamily="18" charset="0"/>
              </a:rPr>
              <a:t> </a:t>
            </a:r>
          </a:p>
        </p:txBody>
      </p:sp>
      <p:sp>
        <p:nvSpPr>
          <p:cNvPr id="8"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Standard Setting Authority</a:t>
            </a:r>
          </a:p>
        </p:txBody>
      </p:sp>
      <p:sp>
        <p:nvSpPr>
          <p:cNvPr id="7171" name="Rectangle 3"/>
          <p:cNvSpPr>
            <a:spLocks noGrp="1" noChangeArrowheads="1"/>
          </p:cNvSpPr>
          <p:nvPr>
            <p:ph idx="1"/>
          </p:nvPr>
        </p:nvSpPr>
        <p:spPr>
          <a:xfrm>
            <a:off x="457200" y="1905000"/>
            <a:ext cx="8305800" cy="4038600"/>
          </a:xfrm>
        </p:spPr>
        <p:txBody>
          <a:bodyPr/>
          <a:lstStyle/>
          <a:p>
            <a:pPr eaLnBrk="1" hangingPunct="1">
              <a:lnSpc>
                <a:spcPct val="90000"/>
              </a:lnSpc>
            </a:pPr>
            <a:r>
              <a:rPr lang="en-US" altLang="en-US" sz="2400" dirty="0">
                <a:latin typeface="Times New Roman" panose="02020603050405020304" pitchFamily="18" charset="0"/>
              </a:rPr>
              <a:t>Additional guidance is provided by the AICPA Audit Guide for Health Care Organizations and applies to all types of entities and excludes the type of organization designed as a Not for Profit such as a Voluntary Health and Welfare Organization (Chapter 10). </a:t>
            </a:r>
          </a:p>
          <a:p>
            <a:pPr lvl="1" eaLnBrk="1" hangingPunct="1">
              <a:lnSpc>
                <a:spcPct val="90000"/>
              </a:lnSpc>
            </a:pPr>
            <a:r>
              <a:rPr lang="en-US" altLang="en-US" sz="2000" dirty="0">
                <a:latin typeface="Times New Roman" panose="02020603050405020304" pitchFamily="18" charset="0"/>
              </a:rPr>
              <a:t>If an entity receives revenue mainly from patient services, it is a health care organization</a:t>
            </a:r>
          </a:p>
          <a:p>
            <a:pPr lvl="1" eaLnBrk="1" hangingPunct="1">
              <a:lnSpc>
                <a:spcPct val="90000"/>
              </a:lnSpc>
            </a:pPr>
            <a:r>
              <a:rPr lang="en-US" altLang="en-US" sz="2000" dirty="0">
                <a:latin typeface="Times New Roman" panose="02020603050405020304" pitchFamily="18" charset="0"/>
              </a:rPr>
              <a:t>If an entity receives revenue mainly from voluntary contributions, it is a voluntary health and welfare organization. </a:t>
            </a: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recognition</a:t>
            </a:r>
          </a:p>
        </p:txBody>
      </p:sp>
      <p:sp>
        <p:nvSpPr>
          <p:cNvPr id="3" name="Content Placeholder 2"/>
          <p:cNvSpPr>
            <a:spLocks noGrp="1"/>
          </p:cNvSpPr>
          <p:nvPr>
            <p:ph idx="1"/>
          </p:nvPr>
        </p:nvSpPr>
        <p:spPr/>
        <p:txBody>
          <a:bodyPr/>
          <a:lstStyle/>
          <a:p>
            <a:r>
              <a:rPr lang="en-US" dirty="0"/>
              <a:t>Health care organizations derive most of their revenues from services provided to customers. These are considered </a:t>
            </a:r>
            <a:r>
              <a:rPr lang="en-US" i="1" dirty="0"/>
              <a:t>exchange transactions.</a:t>
            </a:r>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21841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746125"/>
          </a:xfrm>
        </p:spPr>
        <p:txBody>
          <a:bodyPr/>
          <a:lstStyle/>
          <a:p>
            <a:r>
              <a:rPr lang="en-US" dirty="0"/>
              <a:t>Revenue recognition</a:t>
            </a:r>
          </a:p>
        </p:txBody>
      </p:sp>
      <p:sp>
        <p:nvSpPr>
          <p:cNvPr id="3" name="Content Placeholder 2"/>
          <p:cNvSpPr>
            <a:spLocks noGrp="1"/>
          </p:cNvSpPr>
          <p:nvPr>
            <p:ph idx="1"/>
          </p:nvPr>
        </p:nvSpPr>
        <p:spPr>
          <a:xfrm>
            <a:off x="609600" y="1295400"/>
            <a:ext cx="8153400" cy="4766388"/>
          </a:xfrm>
        </p:spPr>
        <p:txBody>
          <a:bodyPr/>
          <a:lstStyle/>
          <a:p>
            <a:r>
              <a:rPr lang="en-US" dirty="0"/>
              <a:t>FASB establishes a five-step model for recognizing revenue:</a:t>
            </a:r>
          </a:p>
          <a:p>
            <a:pPr marL="457200" lvl="1" indent="0">
              <a:buNone/>
            </a:pPr>
            <a:r>
              <a:rPr lang="en-US" sz="2000" dirty="0"/>
              <a:t>1. Identify the contract with the customer. (</a:t>
            </a:r>
            <a:r>
              <a:rPr lang="en-US" sz="2000" dirty="0">
                <a:highlight>
                  <a:srgbClr val="FFFF00"/>
                </a:highlight>
              </a:rPr>
              <a:t>Challenge for Hosp</a:t>
            </a:r>
            <a:r>
              <a:rPr lang="en-US" sz="2000" dirty="0"/>
              <a:t>)</a:t>
            </a:r>
          </a:p>
          <a:p>
            <a:pPr marL="457200" lvl="1" indent="0">
              <a:buNone/>
            </a:pPr>
            <a:r>
              <a:rPr lang="en-US" sz="2000" dirty="0"/>
              <a:t>2. Identify the performance obligations in the contract. (Challenge for commercial enterprises)</a:t>
            </a:r>
          </a:p>
          <a:p>
            <a:pPr marL="457200" lvl="1" indent="0">
              <a:buNone/>
            </a:pPr>
            <a:r>
              <a:rPr lang="en-US" sz="2000" dirty="0"/>
              <a:t>3. Determine the transaction price. (</a:t>
            </a:r>
            <a:r>
              <a:rPr lang="en-US" sz="2000" dirty="0">
                <a:highlight>
                  <a:srgbClr val="FFFF00"/>
                </a:highlight>
              </a:rPr>
              <a:t>Challenge for Hosp</a:t>
            </a:r>
            <a:r>
              <a:rPr lang="en-US" sz="2000" dirty="0"/>
              <a:t>)</a:t>
            </a:r>
          </a:p>
          <a:p>
            <a:pPr marL="457200" lvl="1" indent="0">
              <a:buNone/>
            </a:pPr>
            <a:r>
              <a:rPr lang="en-US" sz="2000" dirty="0"/>
              <a:t>4. Allocate the transaction price to the performance obligations. (Challenge for commercial enterprises)</a:t>
            </a:r>
          </a:p>
          <a:p>
            <a:pPr marL="457200" lvl="1" indent="0">
              <a:buNone/>
            </a:pPr>
            <a:r>
              <a:rPr lang="en-US" sz="2000" dirty="0"/>
              <a:t>5. Recognize revenue when (or as) the entity satisfies a performance obligation. (Challenge for commercial enterprises)</a:t>
            </a:r>
          </a:p>
          <a:p>
            <a:endParaRPr lang="en-US"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407883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recognition</a:t>
            </a:r>
          </a:p>
        </p:txBody>
      </p:sp>
      <p:sp>
        <p:nvSpPr>
          <p:cNvPr id="3" name="Content Placeholder 2"/>
          <p:cNvSpPr>
            <a:spLocks noGrp="1"/>
          </p:cNvSpPr>
          <p:nvPr>
            <p:ph idx="1"/>
          </p:nvPr>
        </p:nvSpPr>
        <p:spPr/>
        <p:txBody>
          <a:bodyPr/>
          <a:lstStyle/>
          <a:p>
            <a:r>
              <a:rPr lang="en-US" sz="2400" dirty="0"/>
              <a:t>A performance obligation is a good or service promised to a customer as part of a sales contract. </a:t>
            </a:r>
          </a:p>
          <a:p>
            <a:pPr lvl="1"/>
            <a:r>
              <a:rPr lang="en-US" sz="1900" dirty="0"/>
              <a:t>This is frequently a challenge for commercial businesses that bundle products and services in a single contract but is typically not a reporting issue for health care. </a:t>
            </a:r>
          </a:p>
          <a:p>
            <a:pPr lvl="1"/>
            <a:r>
              <a:rPr lang="en-US" sz="2400" dirty="0"/>
              <a:t>For health care organizations, the more challenging issues that require significant judgement are:</a:t>
            </a:r>
          </a:p>
          <a:p>
            <a:pPr lvl="1"/>
            <a:r>
              <a:rPr lang="en-US" sz="2000" dirty="0"/>
              <a:t>Is there a contract?</a:t>
            </a:r>
          </a:p>
          <a:p>
            <a:pPr lvl="1"/>
            <a:r>
              <a:rPr lang="en-US" sz="2000" dirty="0"/>
              <a:t>What is the contract price?</a:t>
            </a:r>
          </a:p>
          <a:p>
            <a:endParaRPr lang="en-US"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91472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recognition</a:t>
            </a:r>
          </a:p>
        </p:txBody>
      </p:sp>
      <p:sp>
        <p:nvSpPr>
          <p:cNvPr id="3" name="Content Placeholder 2"/>
          <p:cNvSpPr>
            <a:spLocks noGrp="1"/>
          </p:cNvSpPr>
          <p:nvPr>
            <p:ph idx="1"/>
          </p:nvPr>
        </p:nvSpPr>
        <p:spPr/>
        <p:txBody>
          <a:bodyPr/>
          <a:lstStyle/>
          <a:p>
            <a:r>
              <a:rPr lang="en-US" sz="2000" dirty="0"/>
              <a:t>Step 1: Identify the contract with the customer.</a:t>
            </a:r>
          </a:p>
          <a:p>
            <a:pPr lvl="1"/>
            <a:r>
              <a:rPr lang="en-US" sz="1800" dirty="0"/>
              <a:t>Patients in need of immediate medical treatment could arrive at an emergency room and be unconscious or otherwise lack the capacity to enter a binding contract. Further, the emergency room may be required by law or their own policies to provide service without regard to whether the patient is insured or has the ability to pay.</a:t>
            </a:r>
          </a:p>
          <a:p>
            <a:pPr lvl="1"/>
            <a:r>
              <a:rPr lang="en-US" sz="1800" dirty="0"/>
              <a:t>In the case of trauma care, the health care organization may have to delay recording revenue until it can be determined whether the patient has the ability to pay or should be classified as charity care. </a:t>
            </a:r>
          </a:p>
          <a:p>
            <a:pPr lvl="1"/>
            <a:r>
              <a:rPr lang="en-US" sz="1800" dirty="0"/>
              <a:t>For a contract to exist, there must be an expectation of (some) payment. </a:t>
            </a:r>
          </a:p>
          <a:p>
            <a:pPr lvl="1"/>
            <a:endParaRPr lang="en-US" sz="1500" dirty="0"/>
          </a:p>
          <a:p>
            <a:endParaRPr lang="en-US" dirty="0"/>
          </a:p>
        </p:txBody>
      </p:sp>
      <p:sp>
        <p:nvSpPr>
          <p:cNvPr id="4" name="Text Box 10"/>
          <p:cNvSpPr txBox="1">
            <a:spLocks noChangeArrowheads="1"/>
          </p:cNvSpPr>
          <p:nvPr/>
        </p:nvSpPr>
        <p:spPr bwMode="auto">
          <a:xfrm>
            <a:off x="1524000" y="6425051"/>
            <a:ext cx="61971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FontTx/>
              <a:buNone/>
            </a:pPr>
            <a:r>
              <a:rPr lang="en-US" altLang="en-US" sz="1200" b="1" i="1" dirty="0">
                <a:latin typeface="Book Antiqua" panose="02040602050305030304" pitchFamily="18" charset="0"/>
                <a:cs typeface="Arial" panose="020B0604020202020204" pitchFamily="34" charset="0"/>
              </a:rPr>
              <a:t>Copyright ©2020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906732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1861</Words>
  <Application>Microsoft Office PowerPoint</Application>
  <PresentationFormat>On-screen Show (4:3)</PresentationFormat>
  <Paragraphs>163</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Book Antiqua</vt:lpstr>
      <vt:lpstr>Calibri</vt:lpstr>
      <vt:lpstr>Calibri Light</vt:lpstr>
      <vt:lpstr>Times New Roman</vt:lpstr>
      <vt:lpstr>Wingdings</vt:lpstr>
      <vt:lpstr>Office Theme</vt:lpstr>
      <vt:lpstr>Essentials of Accounting for Governmental and  Not-for-Profit Organizations</vt:lpstr>
      <vt:lpstr>What Types of Organizations?</vt:lpstr>
      <vt:lpstr>Ownership Types</vt:lpstr>
      <vt:lpstr>Ownership Types – Standard Setter</vt:lpstr>
      <vt:lpstr>Standard Setting Authority</vt:lpstr>
      <vt:lpstr>Revenue recognition</vt:lpstr>
      <vt:lpstr>Revenue recognition</vt:lpstr>
      <vt:lpstr>Revenue recognition</vt:lpstr>
      <vt:lpstr>Revenue recognition</vt:lpstr>
      <vt:lpstr>Charity Care</vt:lpstr>
      <vt:lpstr>Revenue recognition</vt:lpstr>
      <vt:lpstr>Contractual Adjustments</vt:lpstr>
      <vt:lpstr>Implicit Price Concessions</vt:lpstr>
      <vt:lpstr>Reporting patient service revenue</vt:lpstr>
      <vt:lpstr>Contributed Services Not for Profit Hospitals, etc. </vt:lpstr>
      <vt:lpstr>Hospital Financial Statements</vt:lpstr>
      <vt:lpstr>Comparison of Financial Statements</vt:lpstr>
      <vt:lpstr>Display Issues –  Statement of Operations continued</vt:lpstr>
      <vt:lpstr>PowerPoint Presentation</vt:lpstr>
      <vt:lpstr>Display Issues –  Statement of Operations</vt:lpstr>
      <vt:lpstr>PowerPoint Presentation</vt:lpstr>
      <vt:lpstr>Display Issues – Balance Sheet</vt:lpstr>
      <vt:lpstr>PowerPoint Presentation</vt:lpstr>
      <vt:lpstr>Comparison of Financial Statements continued</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Accounting for Governmental and Not-for-Profit Organizations</dc:title>
  <dc:creator>Paul Copley</dc:creator>
  <cp:lastModifiedBy>Lynch, Christy</cp:lastModifiedBy>
  <cp:revision>57</cp:revision>
  <dcterms:created xsi:type="dcterms:W3CDTF">2007-09-26T00:21:17Z</dcterms:created>
  <dcterms:modified xsi:type="dcterms:W3CDTF">2020-11-17T16:45:07Z</dcterms:modified>
</cp:coreProperties>
</file>