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5" r:id="rId9"/>
    <p:sldId id="266" r:id="rId10"/>
    <p:sldId id="267" r:id="rId11"/>
    <p:sldId id="268" r:id="rId12"/>
    <p:sldId id="269" r:id="rId13"/>
    <p:sldId id="270" r:id="rId14"/>
    <p:sldId id="271" r:id="rId15"/>
    <p:sldId id="272" r:id="rId16"/>
    <p:sldId id="273" r:id="rId17"/>
    <p:sldId id="275" r:id="rId18"/>
    <p:sldId id="276" r:id="rId19"/>
    <p:sldId id="277" r:id="rId20"/>
    <p:sldId id="278" r:id="rId21"/>
    <p:sldId id="279" r:id="rId22"/>
    <p:sldId id="280" r:id="rId23"/>
    <p:sldId id="281" r:id="rId24"/>
    <p:sldId id="2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6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7590E-9860-49A5-965A-15F318C653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5136C7-68FE-4250-BEA3-7DB5CF38C4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6A79D3-1248-4DD1-BF7D-39D087CA5794}"/>
              </a:ext>
            </a:extLst>
          </p:cNvPr>
          <p:cNvSpPr>
            <a:spLocks noGrp="1"/>
          </p:cNvSpPr>
          <p:nvPr>
            <p:ph type="dt" sz="half" idx="10"/>
          </p:nvPr>
        </p:nvSpPr>
        <p:spPr/>
        <p:txBody>
          <a:bodyPr/>
          <a:lstStyle/>
          <a:p>
            <a:fld id="{A000789E-CD89-4626-A96D-6618545C4220}" type="datetimeFigureOut">
              <a:rPr lang="en-US" smtClean="0"/>
              <a:t>5/28/2021</a:t>
            </a:fld>
            <a:endParaRPr lang="en-US"/>
          </a:p>
        </p:txBody>
      </p:sp>
      <p:sp>
        <p:nvSpPr>
          <p:cNvPr id="5" name="Footer Placeholder 4">
            <a:extLst>
              <a:ext uri="{FF2B5EF4-FFF2-40B4-BE49-F238E27FC236}">
                <a16:creationId xmlns:a16="http://schemas.microsoft.com/office/drawing/2014/main" id="{4A24DF91-FBC1-4593-9B9A-DF5D716F78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1A4F6B-EC42-435F-AB25-907BC1E8C527}"/>
              </a:ext>
            </a:extLst>
          </p:cNvPr>
          <p:cNvSpPr>
            <a:spLocks noGrp="1"/>
          </p:cNvSpPr>
          <p:nvPr>
            <p:ph type="sldNum" sz="quarter" idx="12"/>
          </p:nvPr>
        </p:nvSpPr>
        <p:spPr/>
        <p:txBody>
          <a:bodyPr/>
          <a:lstStyle/>
          <a:p>
            <a:fld id="{0C7CAA72-1905-4E36-8E79-C26F5B1B983E}" type="slidenum">
              <a:rPr lang="en-US" smtClean="0"/>
              <a:t>‹#›</a:t>
            </a:fld>
            <a:endParaRPr lang="en-US"/>
          </a:p>
        </p:txBody>
      </p:sp>
    </p:spTree>
    <p:extLst>
      <p:ext uri="{BB962C8B-B14F-4D97-AF65-F5344CB8AC3E}">
        <p14:creationId xmlns:p14="http://schemas.microsoft.com/office/powerpoint/2010/main" val="4101773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4F7B9-37B3-4F1E-A5D7-DA9B474C14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0397C7-FD0D-4A8B-8685-320D8B5011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356E70-42D2-494A-9EB2-F25F872A1085}"/>
              </a:ext>
            </a:extLst>
          </p:cNvPr>
          <p:cNvSpPr>
            <a:spLocks noGrp="1"/>
          </p:cNvSpPr>
          <p:nvPr>
            <p:ph type="dt" sz="half" idx="10"/>
          </p:nvPr>
        </p:nvSpPr>
        <p:spPr/>
        <p:txBody>
          <a:bodyPr/>
          <a:lstStyle/>
          <a:p>
            <a:fld id="{A000789E-CD89-4626-A96D-6618545C4220}" type="datetimeFigureOut">
              <a:rPr lang="en-US" smtClean="0"/>
              <a:t>5/28/2021</a:t>
            </a:fld>
            <a:endParaRPr lang="en-US"/>
          </a:p>
        </p:txBody>
      </p:sp>
      <p:sp>
        <p:nvSpPr>
          <p:cNvPr id="5" name="Footer Placeholder 4">
            <a:extLst>
              <a:ext uri="{FF2B5EF4-FFF2-40B4-BE49-F238E27FC236}">
                <a16:creationId xmlns:a16="http://schemas.microsoft.com/office/drawing/2014/main" id="{DBEAF0B8-0DF2-4DC0-A1D0-965DDAD6D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3D3E18-6521-49ED-AAEB-3A48F50C332B}"/>
              </a:ext>
            </a:extLst>
          </p:cNvPr>
          <p:cNvSpPr>
            <a:spLocks noGrp="1"/>
          </p:cNvSpPr>
          <p:nvPr>
            <p:ph type="sldNum" sz="quarter" idx="12"/>
          </p:nvPr>
        </p:nvSpPr>
        <p:spPr/>
        <p:txBody>
          <a:bodyPr/>
          <a:lstStyle/>
          <a:p>
            <a:fld id="{0C7CAA72-1905-4E36-8E79-C26F5B1B983E}" type="slidenum">
              <a:rPr lang="en-US" smtClean="0"/>
              <a:t>‹#›</a:t>
            </a:fld>
            <a:endParaRPr lang="en-US"/>
          </a:p>
        </p:txBody>
      </p:sp>
    </p:spTree>
    <p:extLst>
      <p:ext uri="{BB962C8B-B14F-4D97-AF65-F5344CB8AC3E}">
        <p14:creationId xmlns:p14="http://schemas.microsoft.com/office/powerpoint/2010/main" val="1400021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8BF29-DF26-4501-A684-AB5F9D584A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854B42-A44A-4870-99A0-B25F0F6A4C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960011-1254-4AFF-B92A-E5BC5E1F5966}"/>
              </a:ext>
            </a:extLst>
          </p:cNvPr>
          <p:cNvSpPr>
            <a:spLocks noGrp="1"/>
          </p:cNvSpPr>
          <p:nvPr>
            <p:ph type="dt" sz="half" idx="10"/>
          </p:nvPr>
        </p:nvSpPr>
        <p:spPr/>
        <p:txBody>
          <a:bodyPr/>
          <a:lstStyle/>
          <a:p>
            <a:fld id="{A000789E-CD89-4626-A96D-6618545C4220}" type="datetimeFigureOut">
              <a:rPr lang="en-US" smtClean="0"/>
              <a:t>5/28/2021</a:t>
            </a:fld>
            <a:endParaRPr lang="en-US"/>
          </a:p>
        </p:txBody>
      </p:sp>
      <p:sp>
        <p:nvSpPr>
          <p:cNvPr id="5" name="Footer Placeholder 4">
            <a:extLst>
              <a:ext uri="{FF2B5EF4-FFF2-40B4-BE49-F238E27FC236}">
                <a16:creationId xmlns:a16="http://schemas.microsoft.com/office/drawing/2014/main" id="{F817AFAD-DAD5-4ADE-8ADA-2FAF51A726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D0C7D9-8EE7-44EB-BA20-62155E701863}"/>
              </a:ext>
            </a:extLst>
          </p:cNvPr>
          <p:cNvSpPr>
            <a:spLocks noGrp="1"/>
          </p:cNvSpPr>
          <p:nvPr>
            <p:ph type="sldNum" sz="quarter" idx="12"/>
          </p:nvPr>
        </p:nvSpPr>
        <p:spPr/>
        <p:txBody>
          <a:bodyPr/>
          <a:lstStyle/>
          <a:p>
            <a:fld id="{0C7CAA72-1905-4E36-8E79-C26F5B1B983E}" type="slidenum">
              <a:rPr lang="en-US" smtClean="0"/>
              <a:t>‹#›</a:t>
            </a:fld>
            <a:endParaRPr lang="en-US"/>
          </a:p>
        </p:txBody>
      </p:sp>
    </p:spTree>
    <p:extLst>
      <p:ext uri="{BB962C8B-B14F-4D97-AF65-F5344CB8AC3E}">
        <p14:creationId xmlns:p14="http://schemas.microsoft.com/office/powerpoint/2010/main" val="20632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B52EF-E030-45F3-AE19-B41D98DFFF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1864D2-20DA-4EB2-BFA8-6BB30364E1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5FBA33-0908-4E45-AECA-8AB4192309B4}"/>
              </a:ext>
            </a:extLst>
          </p:cNvPr>
          <p:cNvSpPr>
            <a:spLocks noGrp="1"/>
          </p:cNvSpPr>
          <p:nvPr>
            <p:ph type="dt" sz="half" idx="10"/>
          </p:nvPr>
        </p:nvSpPr>
        <p:spPr/>
        <p:txBody>
          <a:bodyPr/>
          <a:lstStyle/>
          <a:p>
            <a:fld id="{A000789E-CD89-4626-A96D-6618545C4220}" type="datetimeFigureOut">
              <a:rPr lang="en-US" smtClean="0"/>
              <a:t>5/28/2021</a:t>
            </a:fld>
            <a:endParaRPr lang="en-US"/>
          </a:p>
        </p:txBody>
      </p:sp>
      <p:sp>
        <p:nvSpPr>
          <p:cNvPr id="5" name="Footer Placeholder 4">
            <a:extLst>
              <a:ext uri="{FF2B5EF4-FFF2-40B4-BE49-F238E27FC236}">
                <a16:creationId xmlns:a16="http://schemas.microsoft.com/office/drawing/2014/main" id="{6990B372-005B-4305-A9C1-4892B42122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839086-B5E2-46A5-A0E4-44C4257D57C2}"/>
              </a:ext>
            </a:extLst>
          </p:cNvPr>
          <p:cNvSpPr>
            <a:spLocks noGrp="1"/>
          </p:cNvSpPr>
          <p:nvPr>
            <p:ph type="sldNum" sz="quarter" idx="12"/>
          </p:nvPr>
        </p:nvSpPr>
        <p:spPr/>
        <p:txBody>
          <a:bodyPr/>
          <a:lstStyle/>
          <a:p>
            <a:fld id="{0C7CAA72-1905-4E36-8E79-C26F5B1B983E}" type="slidenum">
              <a:rPr lang="en-US" smtClean="0"/>
              <a:t>‹#›</a:t>
            </a:fld>
            <a:endParaRPr lang="en-US"/>
          </a:p>
        </p:txBody>
      </p:sp>
    </p:spTree>
    <p:extLst>
      <p:ext uri="{BB962C8B-B14F-4D97-AF65-F5344CB8AC3E}">
        <p14:creationId xmlns:p14="http://schemas.microsoft.com/office/powerpoint/2010/main" val="4153004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E0743-783C-4D68-9712-5E46CDFB9B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9B5B5C-9F39-48B5-9610-EDCC376620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AED906-EA32-46FE-98A3-179AFB66398C}"/>
              </a:ext>
            </a:extLst>
          </p:cNvPr>
          <p:cNvSpPr>
            <a:spLocks noGrp="1"/>
          </p:cNvSpPr>
          <p:nvPr>
            <p:ph type="dt" sz="half" idx="10"/>
          </p:nvPr>
        </p:nvSpPr>
        <p:spPr/>
        <p:txBody>
          <a:bodyPr/>
          <a:lstStyle/>
          <a:p>
            <a:fld id="{A000789E-CD89-4626-A96D-6618545C4220}" type="datetimeFigureOut">
              <a:rPr lang="en-US" smtClean="0"/>
              <a:t>5/28/2021</a:t>
            </a:fld>
            <a:endParaRPr lang="en-US"/>
          </a:p>
        </p:txBody>
      </p:sp>
      <p:sp>
        <p:nvSpPr>
          <p:cNvPr id="5" name="Footer Placeholder 4">
            <a:extLst>
              <a:ext uri="{FF2B5EF4-FFF2-40B4-BE49-F238E27FC236}">
                <a16:creationId xmlns:a16="http://schemas.microsoft.com/office/drawing/2014/main" id="{68619378-F185-4BA6-B028-7F83DCBFD5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20B88-F83D-45A5-8B39-FD5C36C3BF4D}"/>
              </a:ext>
            </a:extLst>
          </p:cNvPr>
          <p:cNvSpPr>
            <a:spLocks noGrp="1"/>
          </p:cNvSpPr>
          <p:nvPr>
            <p:ph type="sldNum" sz="quarter" idx="12"/>
          </p:nvPr>
        </p:nvSpPr>
        <p:spPr/>
        <p:txBody>
          <a:bodyPr/>
          <a:lstStyle/>
          <a:p>
            <a:fld id="{0C7CAA72-1905-4E36-8E79-C26F5B1B983E}" type="slidenum">
              <a:rPr lang="en-US" smtClean="0"/>
              <a:t>‹#›</a:t>
            </a:fld>
            <a:endParaRPr lang="en-US"/>
          </a:p>
        </p:txBody>
      </p:sp>
    </p:spTree>
    <p:extLst>
      <p:ext uri="{BB962C8B-B14F-4D97-AF65-F5344CB8AC3E}">
        <p14:creationId xmlns:p14="http://schemas.microsoft.com/office/powerpoint/2010/main" val="1655892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071CE-1141-487F-93B1-C9B91B8181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839D4B-DD1D-4A36-803D-FD57DA42BA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E2B2A6-964A-4D80-8465-B55B674DA9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05FA22-4C16-44DE-87B8-4470A721611C}"/>
              </a:ext>
            </a:extLst>
          </p:cNvPr>
          <p:cNvSpPr>
            <a:spLocks noGrp="1"/>
          </p:cNvSpPr>
          <p:nvPr>
            <p:ph type="dt" sz="half" idx="10"/>
          </p:nvPr>
        </p:nvSpPr>
        <p:spPr/>
        <p:txBody>
          <a:bodyPr/>
          <a:lstStyle/>
          <a:p>
            <a:fld id="{A000789E-CD89-4626-A96D-6618545C4220}" type="datetimeFigureOut">
              <a:rPr lang="en-US" smtClean="0"/>
              <a:t>5/28/2021</a:t>
            </a:fld>
            <a:endParaRPr lang="en-US"/>
          </a:p>
        </p:txBody>
      </p:sp>
      <p:sp>
        <p:nvSpPr>
          <p:cNvPr id="6" name="Footer Placeholder 5">
            <a:extLst>
              <a:ext uri="{FF2B5EF4-FFF2-40B4-BE49-F238E27FC236}">
                <a16:creationId xmlns:a16="http://schemas.microsoft.com/office/drawing/2014/main" id="{FA58B9C1-23A4-4B61-A743-E15BDA0546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061944-87D2-40A9-A729-B3E213143725}"/>
              </a:ext>
            </a:extLst>
          </p:cNvPr>
          <p:cNvSpPr>
            <a:spLocks noGrp="1"/>
          </p:cNvSpPr>
          <p:nvPr>
            <p:ph type="sldNum" sz="quarter" idx="12"/>
          </p:nvPr>
        </p:nvSpPr>
        <p:spPr/>
        <p:txBody>
          <a:bodyPr/>
          <a:lstStyle/>
          <a:p>
            <a:fld id="{0C7CAA72-1905-4E36-8E79-C26F5B1B983E}" type="slidenum">
              <a:rPr lang="en-US" smtClean="0"/>
              <a:t>‹#›</a:t>
            </a:fld>
            <a:endParaRPr lang="en-US"/>
          </a:p>
        </p:txBody>
      </p:sp>
    </p:spTree>
    <p:extLst>
      <p:ext uri="{BB962C8B-B14F-4D97-AF65-F5344CB8AC3E}">
        <p14:creationId xmlns:p14="http://schemas.microsoft.com/office/powerpoint/2010/main" val="3037715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AD20E-6B22-4DE2-8B9D-DCFF996667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94F349-FE99-43C4-9F47-1BE4D16297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4B1866-910F-47E2-8258-8B52D9142F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6E30D7-D4F2-4B92-A362-7E925CA7F7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51B33B-9F55-463A-B8AB-CB073E53E9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657465-F6AA-46A9-B8A4-E1444A0DB392}"/>
              </a:ext>
            </a:extLst>
          </p:cNvPr>
          <p:cNvSpPr>
            <a:spLocks noGrp="1"/>
          </p:cNvSpPr>
          <p:nvPr>
            <p:ph type="dt" sz="half" idx="10"/>
          </p:nvPr>
        </p:nvSpPr>
        <p:spPr/>
        <p:txBody>
          <a:bodyPr/>
          <a:lstStyle/>
          <a:p>
            <a:fld id="{A000789E-CD89-4626-A96D-6618545C4220}" type="datetimeFigureOut">
              <a:rPr lang="en-US" smtClean="0"/>
              <a:t>5/28/2021</a:t>
            </a:fld>
            <a:endParaRPr lang="en-US"/>
          </a:p>
        </p:txBody>
      </p:sp>
      <p:sp>
        <p:nvSpPr>
          <p:cNvPr id="8" name="Footer Placeholder 7">
            <a:extLst>
              <a:ext uri="{FF2B5EF4-FFF2-40B4-BE49-F238E27FC236}">
                <a16:creationId xmlns:a16="http://schemas.microsoft.com/office/drawing/2014/main" id="{926BF590-FCA6-4C67-9E50-EDD67D7670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18AF6E-1F74-466C-A793-BACCE415F198}"/>
              </a:ext>
            </a:extLst>
          </p:cNvPr>
          <p:cNvSpPr>
            <a:spLocks noGrp="1"/>
          </p:cNvSpPr>
          <p:nvPr>
            <p:ph type="sldNum" sz="quarter" idx="12"/>
          </p:nvPr>
        </p:nvSpPr>
        <p:spPr/>
        <p:txBody>
          <a:bodyPr/>
          <a:lstStyle/>
          <a:p>
            <a:fld id="{0C7CAA72-1905-4E36-8E79-C26F5B1B983E}" type="slidenum">
              <a:rPr lang="en-US" smtClean="0"/>
              <a:t>‹#›</a:t>
            </a:fld>
            <a:endParaRPr lang="en-US"/>
          </a:p>
        </p:txBody>
      </p:sp>
    </p:spTree>
    <p:extLst>
      <p:ext uri="{BB962C8B-B14F-4D97-AF65-F5344CB8AC3E}">
        <p14:creationId xmlns:p14="http://schemas.microsoft.com/office/powerpoint/2010/main" val="745640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A1DC4-F7AF-45F4-99BD-B13982F350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A9A57E-BCFF-4C91-8887-8E03C22C84E0}"/>
              </a:ext>
            </a:extLst>
          </p:cNvPr>
          <p:cNvSpPr>
            <a:spLocks noGrp="1"/>
          </p:cNvSpPr>
          <p:nvPr>
            <p:ph type="dt" sz="half" idx="10"/>
          </p:nvPr>
        </p:nvSpPr>
        <p:spPr/>
        <p:txBody>
          <a:bodyPr/>
          <a:lstStyle/>
          <a:p>
            <a:fld id="{A000789E-CD89-4626-A96D-6618545C4220}" type="datetimeFigureOut">
              <a:rPr lang="en-US" smtClean="0"/>
              <a:t>5/28/2021</a:t>
            </a:fld>
            <a:endParaRPr lang="en-US"/>
          </a:p>
        </p:txBody>
      </p:sp>
      <p:sp>
        <p:nvSpPr>
          <p:cNvPr id="4" name="Footer Placeholder 3">
            <a:extLst>
              <a:ext uri="{FF2B5EF4-FFF2-40B4-BE49-F238E27FC236}">
                <a16:creationId xmlns:a16="http://schemas.microsoft.com/office/drawing/2014/main" id="{429FCC10-9E46-43F1-BF92-6A00E22707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812A2C-ABFE-4620-8604-C94DFCDCA89D}"/>
              </a:ext>
            </a:extLst>
          </p:cNvPr>
          <p:cNvSpPr>
            <a:spLocks noGrp="1"/>
          </p:cNvSpPr>
          <p:nvPr>
            <p:ph type="sldNum" sz="quarter" idx="12"/>
          </p:nvPr>
        </p:nvSpPr>
        <p:spPr/>
        <p:txBody>
          <a:bodyPr/>
          <a:lstStyle/>
          <a:p>
            <a:fld id="{0C7CAA72-1905-4E36-8E79-C26F5B1B983E}" type="slidenum">
              <a:rPr lang="en-US" smtClean="0"/>
              <a:t>‹#›</a:t>
            </a:fld>
            <a:endParaRPr lang="en-US"/>
          </a:p>
        </p:txBody>
      </p:sp>
    </p:spTree>
    <p:extLst>
      <p:ext uri="{BB962C8B-B14F-4D97-AF65-F5344CB8AC3E}">
        <p14:creationId xmlns:p14="http://schemas.microsoft.com/office/powerpoint/2010/main" val="1804179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5DB383-10DA-4DA2-91F2-B39F13ADFC7F}"/>
              </a:ext>
            </a:extLst>
          </p:cNvPr>
          <p:cNvSpPr>
            <a:spLocks noGrp="1"/>
          </p:cNvSpPr>
          <p:nvPr>
            <p:ph type="dt" sz="half" idx="10"/>
          </p:nvPr>
        </p:nvSpPr>
        <p:spPr/>
        <p:txBody>
          <a:bodyPr/>
          <a:lstStyle/>
          <a:p>
            <a:fld id="{A000789E-CD89-4626-A96D-6618545C4220}" type="datetimeFigureOut">
              <a:rPr lang="en-US" smtClean="0"/>
              <a:t>5/28/2021</a:t>
            </a:fld>
            <a:endParaRPr lang="en-US"/>
          </a:p>
        </p:txBody>
      </p:sp>
      <p:sp>
        <p:nvSpPr>
          <p:cNvPr id="3" name="Footer Placeholder 2">
            <a:extLst>
              <a:ext uri="{FF2B5EF4-FFF2-40B4-BE49-F238E27FC236}">
                <a16:creationId xmlns:a16="http://schemas.microsoft.com/office/drawing/2014/main" id="{BFCB200A-E0FF-4A91-8570-762BE25830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D5FF02-585F-4233-8C19-BCD1FB8B2A7F}"/>
              </a:ext>
            </a:extLst>
          </p:cNvPr>
          <p:cNvSpPr>
            <a:spLocks noGrp="1"/>
          </p:cNvSpPr>
          <p:nvPr>
            <p:ph type="sldNum" sz="quarter" idx="12"/>
          </p:nvPr>
        </p:nvSpPr>
        <p:spPr/>
        <p:txBody>
          <a:bodyPr/>
          <a:lstStyle/>
          <a:p>
            <a:fld id="{0C7CAA72-1905-4E36-8E79-C26F5B1B983E}" type="slidenum">
              <a:rPr lang="en-US" smtClean="0"/>
              <a:t>‹#›</a:t>
            </a:fld>
            <a:endParaRPr lang="en-US"/>
          </a:p>
        </p:txBody>
      </p:sp>
    </p:spTree>
    <p:extLst>
      <p:ext uri="{BB962C8B-B14F-4D97-AF65-F5344CB8AC3E}">
        <p14:creationId xmlns:p14="http://schemas.microsoft.com/office/powerpoint/2010/main" val="1735993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882DB-7D29-4C33-9B0B-34B78BACC0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2AD8D9-2637-4335-A657-345B0008F8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239889-FD82-4B1B-9E25-264515F93A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90E86E-465A-496A-A9F0-62A871709111}"/>
              </a:ext>
            </a:extLst>
          </p:cNvPr>
          <p:cNvSpPr>
            <a:spLocks noGrp="1"/>
          </p:cNvSpPr>
          <p:nvPr>
            <p:ph type="dt" sz="half" idx="10"/>
          </p:nvPr>
        </p:nvSpPr>
        <p:spPr/>
        <p:txBody>
          <a:bodyPr/>
          <a:lstStyle/>
          <a:p>
            <a:fld id="{A000789E-CD89-4626-A96D-6618545C4220}" type="datetimeFigureOut">
              <a:rPr lang="en-US" smtClean="0"/>
              <a:t>5/28/2021</a:t>
            </a:fld>
            <a:endParaRPr lang="en-US"/>
          </a:p>
        </p:txBody>
      </p:sp>
      <p:sp>
        <p:nvSpPr>
          <p:cNvPr id="6" name="Footer Placeholder 5">
            <a:extLst>
              <a:ext uri="{FF2B5EF4-FFF2-40B4-BE49-F238E27FC236}">
                <a16:creationId xmlns:a16="http://schemas.microsoft.com/office/drawing/2014/main" id="{EE0BF48C-C333-47CC-A4C5-DFF1E16D94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C8D69F-E2E4-41E2-A725-8CAC84A6AA5C}"/>
              </a:ext>
            </a:extLst>
          </p:cNvPr>
          <p:cNvSpPr>
            <a:spLocks noGrp="1"/>
          </p:cNvSpPr>
          <p:nvPr>
            <p:ph type="sldNum" sz="quarter" idx="12"/>
          </p:nvPr>
        </p:nvSpPr>
        <p:spPr/>
        <p:txBody>
          <a:bodyPr/>
          <a:lstStyle/>
          <a:p>
            <a:fld id="{0C7CAA72-1905-4E36-8E79-C26F5B1B983E}" type="slidenum">
              <a:rPr lang="en-US" smtClean="0"/>
              <a:t>‹#›</a:t>
            </a:fld>
            <a:endParaRPr lang="en-US"/>
          </a:p>
        </p:txBody>
      </p:sp>
    </p:spTree>
    <p:extLst>
      <p:ext uri="{BB962C8B-B14F-4D97-AF65-F5344CB8AC3E}">
        <p14:creationId xmlns:p14="http://schemas.microsoft.com/office/powerpoint/2010/main" val="294459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3F107-34B4-49CC-B5CA-4DF0CFC06C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803DCC-4A06-4D86-94EE-24EEC752C2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3CF043-6FCE-44DC-BD70-A3A2026FF8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6402EA-AE6B-4AB3-9F6C-0B8C0FD9F644}"/>
              </a:ext>
            </a:extLst>
          </p:cNvPr>
          <p:cNvSpPr>
            <a:spLocks noGrp="1"/>
          </p:cNvSpPr>
          <p:nvPr>
            <p:ph type="dt" sz="half" idx="10"/>
          </p:nvPr>
        </p:nvSpPr>
        <p:spPr/>
        <p:txBody>
          <a:bodyPr/>
          <a:lstStyle/>
          <a:p>
            <a:fld id="{A000789E-CD89-4626-A96D-6618545C4220}" type="datetimeFigureOut">
              <a:rPr lang="en-US" smtClean="0"/>
              <a:t>5/28/2021</a:t>
            </a:fld>
            <a:endParaRPr lang="en-US"/>
          </a:p>
        </p:txBody>
      </p:sp>
      <p:sp>
        <p:nvSpPr>
          <p:cNvPr id="6" name="Footer Placeholder 5">
            <a:extLst>
              <a:ext uri="{FF2B5EF4-FFF2-40B4-BE49-F238E27FC236}">
                <a16:creationId xmlns:a16="http://schemas.microsoft.com/office/drawing/2014/main" id="{9B204BBA-EEA5-406B-AAD6-D1F325134B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4197E8-5B7D-4B2B-A58C-E443265848D0}"/>
              </a:ext>
            </a:extLst>
          </p:cNvPr>
          <p:cNvSpPr>
            <a:spLocks noGrp="1"/>
          </p:cNvSpPr>
          <p:nvPr>
            <p:ph type="sldNum" sz="quarter" idx="12"/>
          </p:nvPr>
        </p:nvSpPr>
        <p:spPr/>
        <p:txBody>
          <a:bodyPr/>
          <a:lstStyle/>
          <a:p>
            <a:fld id="{0C7CAA72-1905-4E36-8E79-C26F5B1B983E}" type="slidenum">
              <a:rPr lang="en-US" smtClean="0"/>
              <a:t>‹#›</a:t>
            </a:fld>
            <a:endParaRPr lang="en-US"/>
          </a:p>
        </p:txBody>
      </p:sp>
    </p:spTree>
    <p:extLst>
      <p:ext uri="{BB962C8B-B14F-4D97-AF65-F5344CB8AC3E}">
        <p14:creationId xmlns:p14="http://schemas.microsoft.com/office/powerpoint/2010/main" val="918990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FA566-AEB5-4C09-9A6A-B011DB5085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7D4E0B-99ED-41F6-836F-1B6A9B698D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0AD0FA-6BAE-4E12-842E-7A694F2D3F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00789E-CD89-4626-A96D-6618545C4220}" type="datetimeFigureOut">
              <a:rPr lang="en-US" smtClean="0"/>
              <a:t>5/28/2021</a:t>
            </a:fld>
            <a:endParaRPr lang="en-US"/>
          </a:p>
        </p:txBody>
      </p:sp>
      <p:sp>
        <p:nvSpPr>
          <p:cNvPr id="5" name="Footer Placeholder 4">
            <a:extLst>
              <a:ext uri="{FF2B5EF4-FFF2-40B4-BE49-F238E27FC236}">
                <a16:creationId xmlns:a16="http://schemas.microsoft.com/office/drawing/2014/main" id="{801EAF3D-8101-4C91-9364-11F56F9528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DCC3F7-FFE6-4C9A-AAE2-672150EC8C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CAA72-1905-4E36-8E79-C26F5B1B983E}" type="slidenum">
              <a:rPr lang="en-US" smtClean="0"/>
              <a:t>‹#›</a:t>
            </a:fld>
            <a:endParaRPr lang="en-US"/>
          </a:p>
        </p:txBody>
      </p:sp>
    </p:spTree>
    <p:extLst>
      <p:ext uri="{BB962C8B-B14F-4D97-AF65-F5344CB8AC3E}">
        <p14:creationId xmlns:p14="http://schemas.microsoft.com/office/powerpoint/2010/main" val="1315763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66F50-1634-4C1E-A648-DB997C29E0B1}"/>
              </a:ext>
            </a:extLst>
          </p:cNvPr>
          <p:cNvSpPr>
            <a:spLocks noGrp="1"/>
          </p:cNvSpPr>
          <p:nvPr>
            <p:ph type="ctrTitle"/>
          </p:nvPr>
        </p:nvSpPr>
        <p:spPr/>
        <p:txBody>
          <a:bodyPr/>
          <a:lstStyle/>
          <a:p>
            <a:r>
              <a:rPr lang="en-US" sz="3200" b="1" dirty="0">
                <a:effectLst/>
                <a:latin typeface="Calibri" panose="020F0502020204030204" pitchFamily="34" charset="0"/>
                <a:ea typeface="Times New Roman" panose="02020603050405020304" pitchFamily="18" charset="0"/>
                <a:cs typeface="Times New Roman" panose="02020603050405020304" pitchFamily="18" charset="0"/>
              </a:rPr>
              <a:t>Managerial Accounting and Cost Concepts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CC0F410B-374E-415F-8DD6-EA8134402AC3}"/>
              </a:ext>
            </a:extLst>
          </p:cNvPr>
          <p:cNvSpPr>
            <a:spLocks noGrp="1"/>
          </p:cNvSpPr>
          <p:nvPr>
            <p:ph type="subTitle" idx="1"/>
          </p:nvPr>
        </p:nvSpPr>
        <p:spPr/>
        <p:txBody>
          <a:bodyPr/>
          <a:lstStyle/>
          <a:p>
            <a:endParaRPr lang="en-US" dirty="0"/>
          </a:p>
          <a:p>
            <a:r>
              <a:rPr lang="en-US" dirty="0"/>
              <a:t>Defining Cost as a Concept in a Variety of Scenarios</a:t>
            </a:r>
          </a:p>
        </p:txBody>
      </p:sp>
    </p:spTree>
    <p:extLst>
      <p:ext uri="{BB962C8B-B14F-4D97-AF65-F5344CB8AC3E}">
        <p14:creationId xmlns:p14="http://schemas.microsoft.com/office/powerpoint/2010/main" val="2184135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81CFE2-2E84-4003-8204-B847425A86AC}"/>
              </a:ext>
            </a:extLst>
          </p:cNvPr>
          <p:cNvSpPr txBox="1"/>
          <p:nvPr/>
        </p:nvSpPr>
        <p:spPr>
          <a:xfrm>
            <a:off x="369276" y="175846"/>
            <a:ext cx="11676185" cy="3068789"/>
          </a:xfrm>
          <a:prstGeom prst="rect">
            <a:avLst/>
          </a:prstGeom>
          <a:noFill/>
        </p:spPr>
        <p:txBody>
          <a:bodyPr wrap="square">
            <a:spAutoFit/>
          </a:bodyPr>
          <a:lstStyle/>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Northwest Hospital is a full-service hospital that provides everything from major surgery and emergency room care to outpatient clinics. The hospital’s Radiology Department is considering replacing an old inefficient X-ray machine with a state-of-the-art digital X-ray machine. The new machine would provide higher quality X-rays in less time and at a lower cost per X-ray. It would also require less power and would use a color laser printer to produce easily readable X-ray images. Instead of investing the funds in the new X-ray machine, the Laboratory Department is lobbying the hospital’s management to buy a new DNA analyzer.</a:t>
            </a:r>
          </a:p>
          <a:p>
            <a:pPr algn="just">
              <a:lnSpc>
                <a:spcPct val="115000"/>
              </a:lnSpc>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For each of the items below, indicate by placing an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X</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in the appropriate column whether it should be considered a differential cost, an opportunity cost, or a sunk cost in the decision to replace the old X-ray machine with a new machine. If none of the categories apply for a particular item, leave all columns blank.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741E3632-4918-48F8-BED4-E5BFBF4DFC4E}"/>
              </a:ext>
            </a:extLst>
          </p:cNvPr>
          <p:cNvPicPr>
            <a:picLocks noChangeAspect="1"/>
          </p:cNvPicPr>
          <p:nvPr/>
        </p:nvPicPr>
        <p:blipFill>
          <a:blip r:embed="rId2"/>
          <a:stretch>
            <a:fillRect/>
          </a:stretch>
        </p:blipFill>
        <p:spPr>
          <a:xfrm>
            <a:off x="421664" y="3513626"/>
            <a:ext cx="11401425" cy="2714625"/>
          </a:xfrm>
          <a:prstGeom prst="rect">
            <a:avLst/>
          </a:prstGeom>
        </p:spPr>
      </p:pic>
    </p:spTree>
    <p:extLst>
      <p:ext uri="{BB962C8B-B14F-4D97-AF65-F5344CB8AC3E}">
        <p14:creationId xmlns:p14="http://schemas.microsoft.com/office/powerpoint/2010/main" val="1209699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B353-BED6-47A8-9189-C5AEE7E14EA4}"/>
              </a:ext>
            </a:extLst>
          </p:cNvPr>
          <p:cNvSpPr>
            <a:spLocks noGrp="1"/>
          </p:cNvSpPr>
          <p:nvPr>
            <p:ph type="title"/>
          </p:nvPr>
        </p:nvSpPr>
        <p:spPr/>
        <p:txBody>
          <a:bodyPr>
            <a:normAutofit/>
          </a:bodyPr>
          <a:lstStyle/>
          <a:p>
            <a:pPr marL="0" marR="0" algn="ctr">
              <a:lnSpc>
                <a:spcPct val="115000"/>
              </a:lnSpc>
              <a:spcBef>
                <a:spcPts val="0"/>
              </a:spcBef>
              <a:spcAft>
                <a:spcPts val="1000"/>
              </a:spcAft>
            </a:pP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Cost Classifications for Predicting Cost Behavior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latin typeface="Calibri" panose="020F0502020204030204" pitchFamily="34" charset="0"/>
                <a:ea typeface="Calibri" panose="020F0502020204030204" pitchFamily="34" charset="0"/>
                <a:cs typeface="Times New Roman" panose="02020603050405020304" pitchFamily="18" charset="0"/>
              </a:rPr>
              <a:t>C</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ost classifications used to predict cost behavior: variable costs, fixed costs, and mixed costs.</a:t>
            </a:r>
            <a:endParaRPr lang="en-US" dirty="0"/>
          </a:p>
        </p:txBody>
      </p:sp>
      <p:sp>
        <p:nvSpPr>
          <p:cNvPr id="3" name="Content Placeholder 2">
            <a:extLst>
              <a:ext uri="{FF2B5EF4-FFF2-40B4-BE49-F238E27FC236}">
                <a16:creationId xmlns:a16="http://schemas.microsoft.com/office/drawing/2014/main" id="{0EFF43ED-406C-4F04-803C-28813829FA1C}"/>
              </a:ext>
            </a:extLst>
          </p:cNvPr>
          <p:cNvSpPr>
            <a:spLocks noGrp="1"/>
          </p:cNvSpPr>
          <p:nvPr>
            <p:ph idx="1"/>
          </p:nvPr>
        </p:nvSpPr>
        <p:spPr/>
        <p:txBody>
          <a:bodyPr>
            <a:normAutofit lnSpcReduction="10000"/>
          </a:bodyPr>
          <a:lstStyle/>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It is often necessary to predict how a certain cost will behave in response to a change in activity to budget and to make decisions.  For planning purposes and decision making, a manager must be able to anticipate what will change and by how much.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Cost behavior refers to how a cost reacts to changes in the level of activity. As the activity level rises and falls, a particular cost may rise and fall as well—or it may remain constant.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If the cost rises and falls with activity, then it is a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variable cost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because it varies with a change in activity.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If the cost remains constant no matter the level of activity, it is a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fixed cost.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For a cost object, it may not be practical to separate variable from fixed costs, the object will have costs components that are variable and fixed or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mixed.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relative proportion of each type of cost in an organization is known as its cost structure. For example, an organization might have many fixed costs but few variable or mixed costs. Alternatively, it might have many variable costs but few fixed or mixed costs.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75087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E2FD3-A99E-4D9B-9B01-39172CC37397}"/>
              </a:ext>
            </a:extLst>
          </p:cNvPr>
          <p:cNvSpPr>
            <a:spLocks noGrp="1"/>
          </p:cNvSpPr>
          <p:nvPr>
            <p:ph type="title"/>
          </p:nvPr>
        </p:nvSpPr>
        <p:spPr>
          <a:xfrm>
            <a:off x="940776" y="365125"/>
            <a:ext cx="10413023" cy="619613"/>
          </a:xfrm>
        </p:spPr>
        <p:txBody>
          <a:bodyPr>
            <a:normAutofit/>
          </a:bodyPr>
          <a:lstStyle/>
          <a:p>
            <a:pPr algn="ctr"/>
            <a:r>
              <a:rPr lang="en-US" sz="3200" b="1" dirty="0">
                <a:effectLst/>
                <a:latin typeface="Calibri" panose="020F0502020204030204" pitchFamily="34" charset="0"/>
                <a:ea typeface="Times New Roman" panose="02020603050405020304" pitchFamily="18" charset="0"/>
                <a:cs typeface="Times New Roman" panose="02020603050405020304" pitchFamily="18" charset="0"/>
              </a:rPr>
              <a:t>Variable Cost </a:t>
            </a:r>
            <a:endParaRPr lang="en-US" sz="6600" dirty="0"/>
          </a:p>
        </p:txBody>
      </p:sp>
      <p:sp>
        <p:nvSpPr>
          <p:cNvPr id="3" name="Content Placeholder 2">
            <a:extLst>
              <a:ext uri="{FF2B5EF4-FFF2-40B4-BE49-F238E27FC236}">
                <a16:creationId xmlns:a16="http://schemas.microsoft.com/office/drawing/2014/main" id="{FF4EC19B-3B71-41CA-9824-45B049F68D3F}"/>
              </a:ext>
            </a:extLst>
          </p:cNvPr>
          <p:cNvSpPr>
            <a:spLocks noGrp="1"/>
          </p:cNvSpPr>
          <p:nvPr>
            <p:ph idx="1"/>
          </p:nvPr>
        </p:nvSpPr>
        <p:spPr>
          <a:xfrm>
            <a:off x="641838" y="1160585"/>
            <a:ext cx="10711962" cy="5016378"/>
          </a:xfrm>
        </p:spPr>
        <p:txBody>
          <a:bodyPr/>
          <a:lstStyle/>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 variable cost varies in direct proportion to changes in the level of activity. Common examples of variable costs include cost of goods sold for a merchandising company, direct materials, direct labor, variable elements of manufacturing overhead, such as indirect materials, supplies, and power.  For selling and administrative expenses, there are variable costs such as commissions and shipping costs.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For a cost to be variable, it must vary in relation to something. That “something” is its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activity base.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The activity base of selling commissions would be sales, as they increase sales increase.  The activity base causes the variable costs to increase and has to be measurable. The activity base is often referred to as a cost driver—it drives the costs to either increase or decrease.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latin typeface="Calibri" panose="020F0502020204030204" pitchFamily="34" charset="0"/>
                <a:ea typeface="Times New Roman" panose="02020603050405020304" pitchFamily="18" charset="0"/>
                <a:cs typeface="Times New Roman" panose="02020603050405020304" pitchFamily="18" charset="0"/>
              </a:rPr>
              <a:t>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xamples of activity bases (cost drivers) include the number of miles driven by salespersons, the number of pounds of laundry cleaned by a hotel, the number of calls handled by technical support staff at a software company, and the number of beds occupied in a hospital.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endParaRPr lang="en-US" dirty="0"/>
          </a:p>
        </p:txBody>
      </p:sp>
    </p:spTree>
    <p:extLst>
      <p:ext uri="{BB962C8B-B14F-4D97-AF65-F5344CB8AC3E}">
        <p14:creationId xmlns:p14="http://schemas.microsoft.com/office/powerpoint/2010/main" val="3370610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1A94C-89DC-40E5-B8C5-D9BD43AC641D}"/>
              </a:ext>
            </a:extLst>
          </p:cNvPr>
          <p:cNvSpPr>
            <a:spLocks noGrp="1"/>
          </p:cNvSpPr>
          <p:nvPr>
            <p:ph type="title"/>
          </p:nvPr>
        </p:nvSpPr>
        <p:spPr/>
        <p:txBody>
          <a:bodyPr>
            <a:normAutofit/>
          </a:bodyPr>
          <a:lstStyle/>
          <a:p>
            <a:pPr algn="just"/>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To provide an example of a variable cost, consider Nooksack Expeditions, a small company that provides daylong whitewater rafting excursions on rivers and serves gourmet meals to its guests from a caterer for $30 a person. The behavior of this variable cost, on both a per unit and a total basis, is shown below:</a:t>
            </a:r>
            <a:endParaRPr lang="en-US" dirty="0"/>
          </a:p>
        </p:txBody>
      </p:sp>
      <p:pic>
        <p:nvPicPr>
          <p:cNvPr id="4" name="Content Placeholder 3">
            <a:extLst>
              <a:ext uri="{FF2B5EF4-FFF2-40B4-BE49-F238E27FC236}">
                <a16:creationId xmlns:a16="http://schemas.microsoft.com/office/drawing/2014/main" id="{BC092CEB-D4C0-4FD1-A3E4-064C3B4E841C}"/>
              </a:ext>
            </a:extLst>
          </p:cNvPr>
          <p:cNvPicPr>
            <a:picLocks noGrp="1" noChangeAspect="1"/>
          </p:cNvPicPr>
          <p:nvPr>
            <p:ph idx="1"/>
          </p:nvPr>
        </p:nvPicPr>
        <p:blipFill>
          <a:blip r:embed="rId2"/>
          <a:stretch>
            <a:fillRect/>
          </a:stretch>
        </p:blipFill>
        <p:spPr>
          <a:xfrm>
            <a:off x="922088" y="1771512"/>
            <a:ext cx="5637332" cy="1736619"/>
          </a:xfrm>
          <a:prstGeom prst="rect">
            <a:avLst/>
          </a:prstGeom>
        </p:spPr>
      </p:pic>
      <p:sp>
        <p:nvSpPr>
          <p:cNvPr id="6" name="TextBox 5">
            <a:extLst>
              <a:ext uri="{FF2B5EF4-FFF2-40B4-BE49-F238E27FC236}">
                <a16:creationId xmlns:a16="http://schemas.microsoft.com/office/drawing/2014/main" id="{0EEAAE2A-9460-4623-B52A-F187C6A6A281}"/>
              </a:ext>
            </a:extLst>
          </p:cNvPr>
          <p:cNvSpPr txBox="1"/>
          <p:nvPr/>
        </p:nvSpPr>
        <p:spPr>
          <a:xfrm>
            <a:off x="430823" y="3824654"/>
            <a:ext cx="7578969" cy="2303451"/>
          </a:xfrm>
          <a:prstGeom prst="rect">
            <a:avLst/>
          </a:prstGeom>
          <a:noFill/>
        </p:spPr>
        <p:txBody>
          <a:bodyPr wrap="square">
            <a:spAutoFit/>
          </a:bodyPr>
          <a:lstStyle/>
          <a:p>
            <a:pPr marL="0" marR="0" algn="just">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While total variable costs change as the activity level changes, it is important to note that a variable cost is constant if expressed on a </a:t>
            </a:r>
            <a:r>
              <a:rPr lang="en-US" sz="1800" b="1" i="1" dirty="0">
                <a:effectLst/>
                <a:latin typeface="Calibri" panose="020F0502020204030204" pitchFamily="34" charset="0"/>
                <a:ea typeface="Times New Roman" panose="02020603050405020304" pitchFamily="18" charset="0"/>
                <a:cs typeface="Times New Roman" panose="02020603050405020304" pitchFamily="18" charset="0"/>
              </a:rPr>
              <a:t>per unit</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basis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gn="just">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For example, the per unit cost of the meals remains constant at $30 even though the total cost of the meals increases and decreases with activity. The graph illustrates that the total variable cost rises and falls as the activity level rises and falls.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2FB14BBD-EDB3-4E04-836D-B3C1DE52AE72}"/>
              </a:ext>
            </a:extLst>
          </p:cNvPr>
          <p:cNvPicPr>
            <a:picLocks noChangeAspect="1"/>
          </p:cNvPicPr>
          <p:nvPr/>
        </p:nvPicPr>
        <p:blipFill>
          <a:blip r:embed="rId3"/>
          <a:stretch>
            <a:fillRect/>
          </a:stretch>
        </p:blipFill>
        <p:spPr>
          <a:xfrm>
            <a:off x="8212382" y="2238009"/>
            <a:ext cx="3152775" cy="2733675"/>
          </a:xfrm>
          <a:prstGeom prst="rect">
            <a:avLst/>
          </a:prstGeom>
        </p:spPr>
      </p:pic>
    </p:spTree>
    <p:extLst>
      <p:ext uri="{BB962C8B-B14F-4D97-AF65-F5344CB8AC3E}">
        <p14:creationId xmlns:p14="http://schemas.microsoft.com/office/powerpoint/2010/main" val="2056195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C591F-1155-4D5B-A435-E97198D42C78}"/>
              </a:ext>
            </a:extLst>
          </p:cNvPr>
          <p:cNvSpPr>
            <a:spLocks noGrp="1"/>
          </p:cNvSpPr>
          <p:nvPr>
            <p:ph type="title"/>
          </p:nvPr>
        </p:nvSpPr>
        <p:spPr>
          <a:xfrm>
            <a:off x="5451231" y="202224"/>
            <a:ext cx="5354515" cy="589084"/>
          </a:xfrm>
        </p:spPr>
        <p:txBody>
          <a:bodyPr>
            <a:normAutofit fontScale="90000"/>
          </a:bodyPr>
          <a:lstStyle/>
          <a:p>
            <a:pPr algn="ctr"/>
            <a:r>
              <a:rPr lang="en-US" sz="4000" b="1" dirty="0">
                <a:effectLst/>
                <a:latin typeface="Calibri" panose="020F0502020204030204" pitchFamily="34" charset="0"/>
                <a:ea typeface="Times New Roman" panose="02020603050405020304" pitchFamily="18" charset="0"/>
                <a:cs typeface="Times New Roman" panose="02020603050405020304" pitchFamily="18" charset="0"/>
              </a:rPr>
              <a:t>Fixed Cost </a:t>
            </a:r>
            <a:endParaRPr lang="en-US" sz="8000" dirty="0"/>
          </a:p>
        </p:txBody>
      </p:sp>
      <p:sp>
        <p:nvSpPr>
          <p:cNvPr id="3" name="Content Placeholder 2">
            <a:extLst>
              <a:ext uri="{FF2B5EF4-FFF2-40B4-BE49-F238E27FC236}">
                <a16:creationId xmlns:a16="http://schemas.microsoft.com/office/drawing/2014/main" id="{76F27081-C4FC-45FA-A64D-0C14337B80D3}"/>
              </a:ext>
            </a:extLst>
          </p:cNvPr>
          <p:cNvSpPr>
            <a:spLocks noGrp="1"/>
          </p:cNvSpPr>
          <p:nvPr>
            <p:ph idx="1"/>
          </p:nvPr>
        </p:nvSpPr>
        <p:spPr>
          <a:xfrm>
            <a:off x="254977" y="281355"/>
            <a:ext cx="4070838" cy="4475283"/>
          </a:xfrm>
        </p:spPr>
        <p:txBody>
          <a:bodyPr>
            <a:normAutofit lnSpcReduction="10000"/>
          </a:bodyPr>
          <a:lstStyle/>
          <a:p>
            <a:pPr marL="0" marR="0" algn="just">
              <a:lnSpc>
                <a:spcPct val="115000"/>
              </a:lnSpc>
              <a:spcBef>
                <a:spcPts val="0"/>
              </a:spcBef>
              <a:spcAft>
                <a:spcPts val="10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A fixed cost is a cost that remains constant, in total, regardless of changes in the level of activity. </a:t>
            </a: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Examples of fixed costs include straight-line depreciation, insurance, property taxes, rent, supervisory salaries, administrative salaries, and advertising.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Unlike variable costs, fixed costs are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not affected by changes in activity</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Consequently, as the activity level rises and falls, total fixed costs remain constant unless influenced by some outside force—usually expansion.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63D5C0E6-790E-444F-8393-81FC09A8C5BC}"/>
              </a:ext>
            </a:extLst>
          </p:cNvPr>
          <p:cNvSpPr txBox="1"/>
          <p:nvPr/>
        </p:nvSpPr>
        <p:spPr>
          <a:xfrm>
            <a:off x="4826976" y="677008"/>
            <a:ext cx="6235943" cy="1666354"/>
          </a:xfrm>
          <a:prstGeom prst="rect">
            <a:avLst/>
          </a:prstGeom>
          <a:noFill/>
        </p:spPr>
        <p:txBody>
          <a:bodyPr wrap="square">
            <a:spAutoFit/>
          </a:bodyPr>
          <a:lstStyle/>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To continue the Nooksack Expeditions example, assume the company rents a building for $500 per month to store its equipment. The total amount of rent paid is the same regardless of the number of guests the company takes on its expeditions during any given month.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083FA5C7-3AC8-4313-8348-A159B758F3E2}"/>
              </a:ext>
            </a:extLst>
          </p:cNvPr>
          <p:cNvPicPr>
            <a:picLocks noChangeAspect="1"/>
          </p:cNvPicPr>
          <p:nvPr/>
        </p:nvPicPr>
        <p:blipFill>
          <a:blip r:embed="rId2"/>
          <a:stretch>
            <a:fillRect/>
          </a:stretch>
        </p:blipFill>
        <p:spPr>
          <a:xfrm>
            <a:off x="4513750" y="2312011"/>
            <a:ext cx="3305175" cy="2867025"/>
          </a:xfrm>
          <a:prstGeom prst="rect">
            <a:avLst/>
          </a:prstGeom>
        </p:spPr>
      </p:pic>
      <p:sp>
        <p:nvSpPr>
          <p:cNvPr id="9" name="TextBox 8">
            <a:extLst>
              <a:ext uri="{FF2B5EF4-FFF2-40B4-BE49-F238E27FC236}">
                <a16:creationId xmlns:a16="http://schemas.microsoft.com/office/drawing/2014/main" id="{DB3E3CB4-624B-4AE3-A8B7-D4F2C2975DDA}"/>
              </a:ext>
            </a:extLst>
          </p:cNvPr>
          <p:cNvSpPr txBox="1"/>
          <p:nvPr/>
        </p:nvSpPr>
        <p:spPr>
          <a:xfrm>
            <a:off x="7541602" y="2134024"/>
            <a:ext cx="3809267" cy="2113143"/>
          </a:xfrm>
          <a:prstGeom prst="rect">
            <a:avLst/>
          </a:prstGeom>
          <a:noFill/>
        </p:spPr>
        <p:txBody>
          <a:bodyPr wrap="square">
            <a:spAutoFit/>
          </a:bodyPr>
          <a:lstStyle/>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Because total fixed costs remain constant for large variations in the level of activity, the average fixed cost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per unit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becomes progressively smaller as the level of activity increases.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C401C07E-E656-469A-827C-01EFE450E07F}"/>
              </a:ext>
            </a:extLst>
          </p:cNvPr>
          <p:cNvPicPr>
            <a:picLocks noChangeAspect="1"/>
          </p:cNvPicPr>
          <p:nvPr/>
        </p:nvPicPr>
        <p:blipFill>
          <a:blip r:embed="rId3"/>
          <a:stretch>
            <a:fillRect/>
          </a:stretch>
        </p:blipFill>
        <p:spPr>
          <a:xfrm>
            <a:off x="8105899" y="4065158"/>
            <a:ext cx="3225064" cy="1207113"/>
          </a:xfrm>
          <a:prstGeom prst="rect">
            <a:avLst/>
          </a:prstGeom>
        </p:spPr>
      </p:pic>
      <p:sp>
        <p:nvSpPr>
          <p:cNvPr id="12" name="TextBox 11">
            <a:extLst>
              <a:ext uri="{FF2B5EF4-FFF2-40B4-BE49-F238E27FC236}">
                <a16:creationId xmlns:a16="http://schemas.microsoft.com/office/drawing/2014/main" id="{46F710F4-209E-4AD3-AD01-E268186648E2}"/>
              </a:ext>
            </a:extLst>
          </p:cNvPr>
          <p:cNvSpPr txBox="1"/>
          <p:nvPr/>
        </p:nvSpPr>
        <p:spPr>
          <a:xfrm>
            <a:off x="4457701" y="5310554"/>
            <a:ext cx="7106382" cy="1476045"/>
          </a:xfrm>
          <a:prstGeom prst="rect">
            <a:avLst/>
          </a:prstGeom>
          <a:noFill/>
        </p:spPr>
        <p:txBody>
          <a:bodyPr wrap="square">
            <a:spAutoFit/>
          </a:bodyPr>
          <a:lstStyle/>
          <a:p>
            <a:pPr marL="0" marR="0">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As a general rule,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fixed costs are not expressed on an average per unit basis in internal reports because it creates the false impression that fixed costs are like variable costs and change as the level of activity changes.</a:t>
            </a:r>
          </a:p>
          <a:p>
            <a:pPr marL="0" marR="0">
              <a:lnSpc>
                <a:spcPct val="115000"/>
              </a:lnSpc>
              <a:spcBef>
                <a:spcPts val="0"/>
              </a:spcBef>
              <a:spcAft>
                <a:spcPts val="1000"/>
              </a:spcAft>
            </a:pPr>
            <a:r>
              <a:rPr lang="en-US" b="1" i="1" dirty="0">
                <a:latin typeface="Calibri" panose="020F0502020204030204" pitchFamily="34" charset="0"/>
                <a:ea typeface="Calibri" panose="020F0502020204030204" pitchFamily="34" charset="0"/>
                <a:cs typeface="Times New Roman" panose="02020603050405020304" pitchFamily="18" charset="0"/>
              </a:rPr>
              <a:t>Instead, internal reports express fixed costs in total.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8700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t summarizes the behavior of variable and fixed costs. The main points as follows. Total variable cost increases and decreases in proportion to changes in the activity level. Variable cost per unit remains constant. Total fixed cost is not affected by changes in the activity level within the relevant range. Fixed cost per unit decreases as the activity level rises and increases as the activity level falls.">
            <a:extLst>
              <a:ext uri="{FF2B5EF4-FFF2-40B4-BE49-F238E27FC236}">
                <a16:creationId xmlns:a16="http://schemas.microsoft.com/office/drawing/2014/main" id="{98550588-786C-4668-BE35-F1EB7F183ED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29962" y="2224454"/>
            <a:ext cx="6261588" cy="2111326"/>
          </a:xfrm>
          <a:prstGeom prst="rect">
            <a:avLst/>
          </a:prstGeom>
          <a:noFill/>
          <a:ln>
            <a:noFill/>
          </a:ln>
        </p:spPr>
      </p:pic>
    </p:spTree>
    <p:extLst>
      <p:ext uri="{BB962C8B-B14F-4D97-AF65-F5344CB8AC3E}">
        <p14:creationId xmlns:p14="http://schemas.microsoft.com/office/powerpoint/2010/main" val="1739302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CA6B-F80E-47EE-B789-8208C20EA16A}"/>
              </a:ext>
            </a:extLst>
          </p:cNvPr>
          <p:cNvSpPr>
            <a:spLocks noGrp="1"/>
          </p:cNvSpPr>
          <p:nvPr>
            <p:ph type="title"/>
          </p:nvPr>
        </p:nvSpPr>
        <p:spPr>
          <a:xfrm>
            <a:off x="720969" y="365125"/>
            <a:ext cx="10603523" cy="2008797"/>
          </a:xfrm>
        </p:spPr>
        <p:txBody>
          <a:bodyPr>
            <a:normAutofit/>
          </a:bodyPr>
          <a:lstStyle/>
          <a:p>
            <a:r>
              <a:rPr lang="en-US" sz="2400" b="1" dirty="0">
                <a:latin typeface="Calibri" panose="020F0502020204030204" pitchFamily="34" charset="0"/>
                <a:ea typeface="Times New Roman" panose="02020603050405020304" pitchFamily="18" charset="0"/>
                <a:cs typeface="Times New Roman" panose="02020603050405020304" pitchFamily="18" charset="0"/>
              </a:rPr>
              <a:t>Illustration of why fixed costs should not be expressed as an average.</a:t>
            </a:r>
            <a:br>
              <a:rPr lang="en-US" sz="1800" b="1" dirty="0">
                <a:latin typeface="Calibri" panose="020F0502020204030204" pitchFamily="34" charset="0"/>
                <a:ea typeface="Times New Roman" panose="02020603050405020304" pitchFamily="18" charset="0"/>
                <a:cs typeface="Times New Roman" panose="02020603050405020304" pitchFamily="18" charset="0"/>
              </a:rPr>
            </a:br>
            <a:br>
              <a:rPr lang="en-US" sz="1800" dirty="0">
                <a:latin typeface="Calibri" panose="020F0502020204030204" pitchFamily="34" charset="0"/>
                <a:ea typeface="Times New Roman" panose="02020603050405020304" pitchFamily="18" charset="0"/>
                <a:cs typeface="Times New Roman" panose="02020603050405020304" pitchFamily="18" charset="0"/>
              </a:rPr>
            </a:b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Espresso Express operates a number of espresso coffee stands in busy suburban malls. The fixed weekly expense of a coffee stand is $1,200 and the variable cost per cup of coffee served is $0.22.</a:t>
            </a:r>
            <a:endParaRPr lang="en-US" dirty="0"/>
          </a:p>
        </p:txBody>
      </p:sp>
      <p:sp>
        <p:nvSpPr>
          <p:cNvPr id="3" name="Content Placeholder 2">
            <a:extLst>
              <a:ext uri="{FF2B5EF4-FFF2-40B4-BE49-F238E27FC236}">
                <a16:creationId xmlns:a16="http://schemas.microsoft.com/office/drawing/2014/main" id="{3DB0054B-4710-4567-9461-0D1366E385DE}"/>
              </a:ext>
            </a:extLst>
          </p:cNvPr>
          <p:cNvSpPr>
            <a:spLocks noGrp="1"/>
          </p:cNvSpPr>
          <p:nvPr>
            <p:ph idx="1"/>
          </p:nvPr>
        </p:nvSpPr>
        <p:spPr>
          <a:xfrm>
            <a:off x="633046" y="2567353"/>
            <a:ext cx="10720754" cy="3609609"/>
          </a:xfrm>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Fill in the following table with your estimates of total costs and cost per cup of coffee at the indicated levels of activity for a coffee stand. Round off the cost of a cup of coffee to the nearest tenth of a cent. </a:t>
            </a: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Does the average cost per cup of coffee served increase, decrease, or remain the same as the number of cups of coffee served in a week increases? Explain.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descr="table">
            <a:extLst>
              <a:ext uri="{FF2B5EF4-FFF2-40B4-BE49-F238E27FC236}">
                <a16:creationId xmlns:a16="http://schemas.microsoft.com/office/drawing/2014/main" id="{3AA53439-F82C-4DB3-A895-7CC894D2602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00290" y="3439843"/>
            <a:ext cx="4175760" cy="1226820"/>
          </a:xfrm>
          <a:prstGeom prst="rect">
            <a:avLst/>
          </a:prstGeom>
          <a:noFill/>
          <a:ln>
            <a:noFill/>
          </a:ln>
        </p:spPr>
      </p:pic>
    </p:spTree>
    <p:extLst>
      <p:ext uri="{BB962C8B-B14F-4D97-AF65-F5344CB8AC3E}">
        <p14:creationId xmlns:p14="http://schemas.microsoft.com/office/powerpoint/2010/main" val="3984768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02CD1-0694-4E06-AA04-90AAC97850D2}"/>
              </a:ext>
            </a:extLst>
          </p:cNvPr>
          <p:cNvSpPr>
            <a:spLocks noGrp="1"/>
          </p:cNvSpPr>
          <p:nvPr>
            <p:ph type="title"/>
          </p:nvPr>
        </p:nvSpPr>
        <p:spPr>
          <a:xfrm>
            <a:off x="808892" y="365126"/>
            <a:ext cx="10544908" cy="689952"/>
          </a:xfrm>
        </p:spPr>
        <p:txBody>
          <a:bodyPr>
            <a:normAutofit/>
          </a:bodyPr>
          <a:lstStyle/>
          <a:p>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A cautionary tale - Fixed Costs - The Linearity Assumption and the Relevant Range </a:t>
            </a:r>
            <a:endParaRPr lang="en-US" sz="5400" dirty="0"/>
          </a:p>
        </p:txBody>
      </p:sp>
      <p:sp>
        <p:nvSpPr>
          <p:cNvPr id="3" name="Content Placeholder 2">
            <a:extLst>
              <a:ext uri="{FF2B5EF4-FFF2-40B4-BE49-F238E27FC236}">
                <a16:creationId xmlns:a16="http://schemas.microsoft.com/office/drawing/2014/main" id="{F07A1942-AACF-44A6-B49C-D8EDC92C5CC9}"/>
              </a:ext>
            </a:extLst>
          </p:cNvPr>
          <p:cNvSpPr>
            <a:spLocks noGrp="1"/>
          </p:cNvSpPr>
          <p:nvPr>
            <p:ph idx="1"/>
          </p:nvPr>
        </p:nvSpPr>
        <p:spPr>
          <a:xfrm>
            <a:off x="298939" y="1116623"/>
            <a:ext cx="4747846" cy="5108331"/>
          </a:xfrm>
        </p:spPr>
        <p:txBody>
          <a:bodyPr>
            <a:normAutofit fontScale="70000" lnSpcReduction="20000"/>
          </a:bodyPr>
          <a:lstStyle/>
          <a:p>
            <a:pPr marL="0" marR="0" indent="0">
              <a:lnSpc>
                <a:spcPct val="115000"/>
              </a:lnSpc>
              <a:spcBef>
                <a:spcPts val="0"/>
              </a:spcBef>
              <a:spcAft>
                <a:spcPts val="1000"/>
              </a:spcAft>
              <a:buNone/>
            </a:pPr>
            <a:r>
              <a:rPr lang="en-US" sz="2500" dirty="0">
                <a:effectLst/>
                <a:latin typeface="Calibri" panose="020F0502020204030204" pitchFamily="34" charset="0"/>
                <a:ea typeface="Times New Roman" panose="02020603050405020304" pitchFamily="18" charset="0"/>
                <a:cs typeface="Times New Roman" panose="02020603050405020304" pitchFamily="18" charset="0"/>
              </a:rPr>
              <a:t>Management accountants ordinarily assume that costs are strictly linear; that is, the relation between cost on the one hand and activity on the other can be represented by a straight line. </a:t>
            </a:r>
          </a:p>
          <a:p>
            <a:pPr marL="0" marR="0" indent="0">
              <a:lnSpc>
                <a:spcPct val="115000"/>
              </a:lnSpc>
              <a:spcBef>
                <a:spcPts val="0"/>
              </a:spcBef>
              <a:spcAft>
                <a:spcPts val="1000"/>
              </a:spcAft>
              <a:buNone/>
            </a:pPr>
            <a:r>
              <a:rPr lang="en-US" sz="2500" dirty="0">
                <a:effectLst/>
                <a:latin typeface="Calibri" panose="020F0502020204030204" pitchFamily="34" charset="0"/>
                <a:ea typeface="Times New Roman" panose="02020603050405020304" pitchFamily="18" charset="0"/>
                <a:cs typeface="Times New Roman" panose="02020603050405020304" pitchFamily="18" charset="0"/>
              </a:rPr>
              <a:t>Costs can be approximated within a narrow band of activity known as the </a:t>
            </a:r>
            <a:r>
              <a:rPr lang="en-US" sz="2500" i="1" dirty="0">
                <a:effectLst/>
                <a:latin typeface="Calibri" panose="020F0502020204030204" pitchFamily="34" charset="0"/>
                <a:ea typeface="Times New Roman" panose="02020603050405020304" pitchFamily="18" charset="0"/>
                <a:cs typeface="Times New Roman" panose="02020603050405020304" pitchFamily="18" charset="0"/>
              </a:rPr>
              <a:t>relevant range</a:t>
            </a:r>
            <a:r>
              <a:rPr lang="en-US" sz="2500" dirty="0">
                <a:effectLst/>
                <a:latin typeface="Calibri" panose="020F0502020204030204" pitchFamily="34" charset="0"/>
                <a:ea typeface="Times New Roman" panose="02020603050405020304" pitchFamily="18" charset="0"/>
                <a:cs typeface="Times New Roman" panose="02020603050405020304" pitchFamily="18" charset="0"/>
              </a:rPr>
              <a:t> by a straight line. The relevant range is the range of activity within which the assumption that cost behavior is strictly linear is reasonably valid. (Typically a period of time over which observations of the cost have been made).</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1000"/>
              </a:spcAft>
              <a:buNone/>
            </a:pPr>
            <a:r>
              <a:rPr lang="en-US" sz="2500" dirty="0">
                <a:effectLst/>
                <a:latin typeface="Calibri" panose="020F0502020204030204" pitchFamily="34" charset="0"/>
                <a:ea typeface="Times New Roman" panose="02020603050405020304" pitchFamily="18" charset="0"/>
                <a:cs typeface="Times New Roman" panose="02020603050405020304" pitchFamily="18" charset="0"/>
              </a:rPr>
              <a:t>Outside of the relevant range, a fixed cost may no longer be strictly fixed</a:t>
            </a:r>
            <a:r>
              <a:rPr lang="en-US" sz="2500" dirty="0">
                <a:latin typeface="Calibri" panose="020F0502020204030204" pitchFamily="34" charset="0"/>
                <a:ea typeface="Times New Roman" panose="02020603050405020304" pitchFamily="18" charset="0"/>
                <a:cs typeface="Times New Roman" panose="02020603050405020304" pitchFamily="18" charset="0"/>
              </a:rPr>
              <a:t>. </a:t>
            </a:r>
            <a:r>
              <a:rPr lang="en-US" sz="2500" dirty="0">
                <a:effectLst/>
                <a:latin typeface="Calibri" panose="020F0502020204030204" pitchFamily="34" charset="0"/>
                <a:ea typeface="Times New Roman" panose="02020603050405020304" pitchFamily="18" charset="0"/>
                <a:cs typeface="Times New Roman" panose="02020603050405020304" pitchFamily="18" charset="0"/>
              </a:rPr>
              <a:t>Managers should always keep in mind that assumptions made about cost behavior may be invalid if activity falls outside of the relevant range.</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A7408778-2A6B-4AAD-993E-1D79F52B4788}"/>
              </a:ext>
            </a:extLst>
          </p:cNvPr>
          <p:cNvSpPr txBox="1"/>
          <p:nvPr/>
        </p:nvSpPr>
        <p:spPr>
          <a:xfrm>
            <a:off x="5301762" y="896815"/>
            <a:ext cx="6646984" cy="3515578"/>
          </a:xfrm>
          <a:prstGeom prst="rect">
            <a:avLst/>
          </a:prstGeom>
          <a:noFill/>
        </p:spPr>
        <p:txBody>
          <a:bodyPr wrap="square">
            <a:spAutoFit/>
          </a:bodyPr>
          <a:lstStyle/>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For example, suppose the Mayo Clinic rents a machine for $20,000 per month that tests blood samples for the presence of leukemia cells</a:t>
            </a:r>
            <a:r>
              <a:rPr lang="en-US" dirty="0">
                <a:latin typeface="Calibri" panose="020F0502020204030204" pitchFamily="34" charset="0"/>
                <a:ea typeface="Times New Roman" panose="02020603050405020304" pitchFamily="18" charset="0"/>
                <a:cs typeface="Times New Roman" panose="02020603050405020304" pitchFamily="18" charset="0"/>
              </a:rPr>
              <a:t>, and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capacity of the leukemia diagnostic machine is 3,000 tests per month.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assumption that the rent for the diagnostic machine is $20,000 per month is only valid within the relevant range of 0 to 3,000 tests per month.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If the Mayo Clinic decides to test 5,000 blood samples per month, then it would need to rent another machine for an additional $20,000 per month.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It is a line graph with three horizontal lines. The x axis is the number of tests and the y axis is the cost. The first line starts at zero, $0,000 and ends at 3,000, $20,000. The second line starts at 3,001, $40,000 and ends at 6,000, $40,000. The third line starts at 6,001, $60,000 and ends at 9,000, $60,000.">
            <a:extLst>
              <a:ext uri="{FF2B5EF4-FFF2-40B4-BE49-F238E27FC236}">
                <a16:creationId xmlns:a16="http://schemas.microsoft.com/office/drawing/2014/main" id="{5ED8C1AF-9A1C-405C-BA88-5A963252F6B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64670" y="4177519"/>
            <a:ext cx="3048000" cy="2522220"/>
          </a:xfrm>
          <a:prstGeom prst="rect">
            <a:avLst/>
          </a:prstGeom>
          <a:noFill/>
          <a:ln>
            <a:noFill/>
          </a:ln>
        </p:spPr>
      </p:pic>
    </p:spTree>
    <p:extLst>
      <p:ext uri="{BB962C8B-B14F-4D97-AF65-F5344CB8AC3E}">
        <p14:creationId xmlns:p14="http://schemas.microsoft.com/office/powerpoint/2010/main" val="964401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00D5A-3E11-4DA1-8B8A-A30E1BB9FF42}"/>
              </a:ext>
            </a:extLst>
          </p:cNvPr>
          <p:cNvSpPr>
            <a:spLocks noGrp="1"/>
          </p:cNvSpPr>
          <p:nvPr>
            <p:ph type="title"/>
          </p:nvPr>
        </p:nvSpPr>
        <p:spPr>
          <a:xfrm>
            <a:off x="677008" y="224447"/>
            <a:ext cx="4097215" cy="478937"/>
          </a:xfrm>
        </p:spPr>
        <p:txBody>
          <a:bodyPr>
            <a:normAutofit fontScale="90000"/>
          </a:bodyPr>
          <a:lstStyle/>
          <a:p>
            <a:r>
              <a:rPr lang="en-US" sz="3200" b="1" dirty="0">
                <a:effectLst/>
                <a:latin typeface="Calibri" panose="020F0502020204030204" pitchFamily="34" charset="0"/>
                <a:ea typeface="Times New Roman" panose="02020603050405020304" pitchFamily="18" charset="0"/>
                <a:cs typeface="Times New Roman" panose="02020603050405020304" pitchFamily="18" charset="0"/>
              </a:rPr>
              <a:t>Mixed Costs </a:t>
            </a:r>
            <a:endParaRPr lang="en-US" sz="6600" dirty="0"/>
          </a:p>
        </p:txBody>
      </p:sp>
      <p:sp>
        <p:nvSpPr>
          <p:cNvPr id="3" name="Content Placeholder 2">
            <a:extLst>
              <a:ext uri="{FF2B5EF4-FFF2-40B4-BE49-F238E27FC236}">
                <a16:creationId xmlns:a16="http://schemas.microsoft.com/office/drawing/2014/main" id="{A80C927E-A47B-4DEC-B30D-7B32A2A5B460}"/>
              </a:ext>
            </a:extLst>
          </p:cNvPr>
          <p:cNvSpPr>
            <a:spLocks noGrp="1"/>
          </p:cNvSpPr>
          <p:nvPr>
            <p:ph idx="1"/>
          </p:nvPr>
        </p:nvSpPr>
        <p:spPr>
          <a:xfrm>
            <a:off x="668216" y="896814"/>
            <a:ext cx="3191607" cy="5802923"/>
          </a:xfrm>
        </p:spPr>
        <p:txBody>
          <a:bodyPr/>
          <a:lstStyle/>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 mixed cost contains both variable and fixed cost elements.  </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To continue the Nooksack Expeditions example, the company incurs a mixed cost called fees paid to the state. </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It includes a license fee of $25,000 per year plus $3 per rafting party paid to the state’s Department of Natural Resources. </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If the company runs 1,000 rafting parties this year, then the total fees paid to the state would be $28,000, made up of $25,000 in fixed cost plus $3,000 in variable cost.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0DDBFF33-3AB9-4817-B91E-D5ADD9A5E73A}"/>
              </a:ext>
            </a:extLst>
          </p:cNvPr>
          <p:cNvPicPr>
            <a:picLocks noChangeAspect="1"/>
          </p:cNvPicPr>
          <p:nvPr/>
        </p:nvPicPr>
        <p:blipFill>
          <a:blip r:embed="rId2"/>
          <a:stretch>
            <a:fillRect/>
          </a:stretch>
        </p:blipFill>
        <p:spPr>
          <a:xfrm>
            <a:off x="4186238" y="97450"/>
            <a:ext cx="4962525" cy="3409950"/>
          </a:xfrm>
          <a:prstGeom prst="rect">
            <a:avLst/>
          </a:prstGeom>
        </p:spPr>
      </p:pic>
      <p:pic>
        <p:nvPicPr>
          <p:cNvPr id="7" name="Picture 6">
            <a:extLst>
              <a:ext uri="{FF2B5EF4-FFF2-40B4-BE49-F238E27FC236}">
                <a16:creationId xmlns:a16="http://schemas.microsoft.com/office/drawing/2014/main" id="{66988EEE-D258-4BA4-BB19-BBF4859A9DF6}"/>
              </a:ext>
            </a:extLst>
          </p:cNvPr>
          <p:cNvPicPr>
            <a:picLocks noChangeAspect="1"/>
          </p:cNvPicPr>
          <p:nvPr/>
        </p:nvPicPr>
        <p:blipFill>
          <a:blip r:embed="rId3"/>
          <a:stretch>
            <a:fillRect/>
          </a:stretch>
        </p:blipFill>
        <p:spPr>
          <a:xfrm>
            <a:off x="4226901" y="3464170"/>
            <a:ext cx="7648575" cy="2743200"/>
          </a:xfrm>
          <a:prstGeom prst="rect">
            <a:avLst/>
          </a:prstGeom>
        </p:spPr>
      </p:pic>
      <p:pic>
        <p:nvPicPr>
          <p:cNvPr id="9" name="Picture 8">
            <a:extLst>
              <a:ext uri="{FF2B5EF4-FFF2-40B4-BE49-F238E27FC236}">
                <a16:creationId xmlns:a16="http://schemas.microsoft.com/office/drawing/2014/main" id="{8A585917-DE3F-4D95-A828-3DB85DF69F50}"/>
              </a:ext>
            </a:extLst>
          </p:cNvPr>
          <p:cNvPicPr>
            <a:picLocks noChangeAspect="1"/>
          </p:cNvPicPr>
          <p:nvPr/>
        </p:nvPicPr>
        <p:blipFill>
          <a:blip r:embed="rId4"/>
          <a:stretch>
            <a:fillRect/>
          </a:stretch>
        </p:blipFill>
        <p:spPr>
          <a:xfrm>
            <a:off x="4408975" y="6231549"/>
            <a:ext cx="4429125" cy="514350"/>
          </a:xfrm>
          <a:prstGeom prst="rect">
            <a:avLst/>
          </a:prstGeom>
        </p:spPr>
      </p:pic>
    </p:spTree>
    <p:extLst>
      <p:ext uri="{BB962C8B-B14F-4D97-AF65-F5344CB8AC3E}">
        <p14:creationId xmlns:p14="http://schemas.microsoft.com/office/powerpoint/2010/main" val="2465550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F6596-EE12-4FB9-926D-40EBE96EB852}"/>
              </a:ext>
            </a:extLst>
          </p:cNvPr>
          <p:cNvSpPr>
            <a:spLocks noGrp="1"/>
          </p:cNvSpPr>
          <p:nvPr>
            <p:ph type="title"/>
          </p:nvPr>
        </p:nvSpPr>
        <p:spPr>
          <a:xfrm>
            <a:off x="905608" y="365126"/>
            <a:ext cx="10448192" cy="575652"/>
          </a:xfrm>
        </p:spPr>
        <p:txBody>
          <a:bodyPr>
            <a:normAutofit fontScale="90000"/>
          </a:bodyPr>
          <a:lstStyle/>
          <a:p>
            <a:r>
              <a:rPr lang="en-US" b="1" dirty="0"/>
              <a:t>Methods of Analyzing Mixed Costs</a:t>
            </a:r>
          </a:p>
        </p:txBody>
      </p:sp>
      <p:sp>
        <p:nvSpPr>
          <p:cNvPr id="3" name="Content Placeholder 2">
            <a:extLst>
              <a:ext uri="{FF2B5EF4-FFF2-40B4-BE49-F238E27FC236}">
                <a16:creationId xmlns:a16="http://schemas.microsoft.com/office/drawing/2014/main" id="{2531F367-6F94-462C-9482-C8DE8A465403}"/>
              </a:ext>
            </a:extLst>
          </p:cNvPr>
          <p:cNvSpPr>
            <a:spLocks noGrp="1"/>
          </p:cNvSpPr>
          <p:nvPr>
            <p:ph idx="1"/>
          </p:nvPr>
        </p:nvSpPr>
        <p:spPr>
          <a:xfrm>
            <a:off x="492369" y="958362"/>
            <a:ext cx="10861431" cy="5218601"/>
          </a:xfrm>
        </p:spPr>
        <p:txBody>
          <a:bodyPr>
            <a:normAutofit fontScale="92500" lnSpcReduction="10000"/>
          </a:bodyPr>
          <a:lstStyle/>
          <a:p>
            <a:pPr marL="0" marR="0" indent="0" algn="just">
              <a:lnSpc>
                <a:spcPct val="115000"/>
              </a:lnSpc>
              <a:spcBef>
                <a:spcPts val="0"/>
              </a:spcBef>
              <a:spcAft>
                <a:spcPts val="1000"/>
              </a:spcAft>
              <a:buNone/>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Mixed Costs are very common</a:t>
            </a:r>
          </a:p>
          <a:p>
            <a:pPr marL="0" marR="0" algn="just">
              <a:lnSpc>
                <a:spcPct val="115000"/>
              </a:lnSpc>
              <a:spcBef>
                <a:spcPts val="0"/>
              </a:spcBef>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For example, the overall cost of providing X-ray services to patients at the Harvard Medical School Hospital is a mixed cost. The costs of equipment depreciation and radiologists’ and technicians’ salaries are fixed, but the costs of X-ray film, power, and supplies are variable.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Most electricity is a mixed cost.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The fixed portion of a mixed cost represents the minimum cost of having a service </a:t>
            </a:r>
            <a:r>
              <a:rPr lang="en-US" sz="2000" i="1" dirty="0">
                <a:effectLst/>
                <a:latin typeface="Calibri" panose="020F0502020204030204" pitchFamily="34" charset="0"/>
                <a:ea typeface="Times New Roman" panose="02020603050405020304" pitchFamily="18" charset="0"/>
                <a:cs typeface="Times New Roman" panose="02020603050405020304" pitchFamily="18" charset="0"/>
              </a:rPr>
              <a:t>ready and available</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for use.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The variable portion represents the cost incurred for </a:t>
            </a:r>
            <a:r>
              <a:rPr lang="en-US" sz="2000" i="1" dirty="0">
                <a:effectLst/>
                <a:latin typeface="Calibri" panose="020F0502020204030204" pitchFamily="34" charset="0"/>
                <a:ea typeface="Times New Roman" panose="02020603050405020304" pitchFamily="18" charset="0"/>
                <a:cs typeface="Times New Roman" panose="02020603050405020304" pitchFamily="18" charset="0"/>
              </a:rPr>
              <a:t>actual consumption</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of the service, thus it varies in proportion to the amount of service actually consumed.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Managers can use a variety of methods to estimate the fixed and variable components of a mixed cost such as </a:t>
            </a:r>
            <a:r>
              <a:rPr lang="en-US" sz="2000" i="1" dirty="0">
                <a:effectLst/>
                <a:latin typeface="Calibri" panose="020F0502020204030204" pitchFamily="34" charset="0"/>
                <a:ea typeface="Times New Roman" panose="02020603050405020304" pitchFamily="18" charset="0"/>
                <a:cs typeface="Times New Roman" panose="02020603050405020304" pitchFamily="18" charset="0"/>
              </a:rPr>
              <a:t>account analysis of amounts posted in the general ledger,</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the </a:t>
            </a:r>
            <a:r>
              <a:rPr lang="en-US" sz="2000" i="1" dirty="0">
                <a:effectLst/>
                <a:latin typeface="Calibri" panose="020F0502020204030204" pitchFamily="34" charset="0"/>
                <a:ea typeface="Times New Roman" panose="02020603050405020304" pitchFamily="18" charset="0"/>
                <a:cs typeface="Times New Roman" panose="02020603050405020304" pitchFamily="18" charset="0"/>
              </a:rPr>
              <a:t>high-low method,</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and </a:t>
            </a:r>
            <a:r>
              <a:rPr lang="en-US" sz="2000" i="1" dirty="0">
                <a:effectLst/>
                <a:latin typeface="Calibri" panose="020F0502020204030204" pitchFamily="34" charset="0"/>
                <a:ea typeface="Times New Roman" panose="02020603050405020304" pitchFamily="18" charset="0"/>
                <a:cs typeface="Times New Roman" panose="02020603050405020304" pitchFamily="18" charset="0"/>
              </a:rPr>
              <a:t>least-squares regression analysis.</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We will focus on the </a:t>
            </a:r>
            <a:r>
              <a:rPr lang="en-US" sz="2000" i="1" dirty="0">
                <a:effectLst/>
                <a:latin typeface="Calibri" panose="020F0502020204030204" pitchFamily="34" charset="0"/>
                <a:ea typeface="Times New Roman" panose="02020603050405020304" pitchFamily="18" charset="0"/>
                <a:cs typeface="Times New Roman" panose="02020603050405020304" pitchFamily="18" charset="0"/>
              </a:rPr>
              <a:t>high-low method</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and </a:t>
            </a:r>
            <a:r>
              <a:rPr lang="en-US" sz="2000" i="1" dirty="0">
                <a:effectLst/>
                <a:latin typeface="Calibri" panose="020F0502020204030204" pitchFamily="34" charset="0"/>
                <a:ea typeface="Times New Roman" panose="02020603050405020304" pitchFamily="18" charset="0"/>
                <a:cs typeface="Times New Roman" panose="02020603050405020304" pitchFamily="18" charset="0"/>
              </a:rPr>
              <a:t>least-squares regression analysis</a:t>
            </a:r>
          </a:p>
          <a:p>
            <a:pPr marL="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high-low and least-squares regression methods estimate the fixed and variable elements of a mixed cost by analyzing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past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records of cost and activity data.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19505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B3D28-5A63-49A4-B7BD-6B47E4C159F2}"/>
              </a:ext>
            </a:extLst>
          </p:cNvPr>
          <p:cNvSpPr>
            <a:spLocks noGrp="1"/>
          </p:cNvSpPr>
          <p:nvPr>
            <p:ph type="title"/>
          </p:nvPr>
        </p:nvSpPr>
        <p:spPr>
          <a:xfrm>
            <a:off x="838200" y="365126"/>
            <a:ext cx="10380785" cy="751498"/>
          </a:xfrm>
        </p:spPr>
        <p:txBody>
          <a:bodyPr/>
          <a:lstStyle/>
          <a:p>
            <a:r>
              <a:rPr lang="en-US" dirty="0"/>
              <a:t>The term “cost” is used in a variety of ways</a:t>
            </a:r>
          </a:p>
        </p:txBody>
      </p:sp>
      <p:sp>
        <p:nvSpPr>
          <p:cNvPr id="3" name="Content Placeholder 2">
            <a:extLst>
              <a:ext uri="{FF2B5EF4-FFF2-40B4-BE49-F238E27FC236}">
                <a16:creationId xmlns:a16="http://schemas.microsoft.com/office/drawing/2014/main" id="{C7B0476E-C619-4B94-BEAA-BE85A54D30D0}"/>
              </a:ext>
            </a:extLst>
          </p:cNvPr>
          <p:cNvSpPr>
            <a:spLocks noGrp="1"/>
          </p:cNvSpPr>
          <p:nvPr>
            <p:ph idx="1"/>
          </p:nvPr>
        </p:nvSpPr>
        <p:spPr>
          <a:xfrm>
            <a:off x="694592" y="1037492"/>
            <a:ext cx="10659208" cy="5139471"/>
          </a:xfrm>
        </p:spPr>
        <p:txBody>
          <a:bodyPr>
            <a:normAutofit/>
          </a:bodyPr>
          <a:lstStyle/>
          <a:p>
            <a:pPr algn="just"/>
            <a:r>
              <a:rPr lang="en-US" dirty="0">
                <a:latin typeface="Calibri" panose="020F0502020204030204" pitchFamily="34" charset="0"/>
                <a:ea typeface="Times New Roman" panose="02020603050405020304" pitchFamily="18" charset="0"/>
                <a:cs typeface="Times New Roman" panose="02020603050405020304" pitchFamily="18" charset="0"/>
              </a:rPr>
              <a:t>Typically, cost refers to future projection of expenditures.  Expenses typically refer to past expenditures.</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n-US" dirty="0">
                <a:effectLst/>
                <a:latin typeface="Calibri" panose="020F0502020204030204" pitchFamily="34" charset="0"/>
                <a:ea typeface="Times New Roman" panose="02020603050405020304" pitchFamily="18" charset="0"/>
                <a:cs typeface="Times New Roman" panose="02020603050405020304" pitchFamily="18" charset="0"/>
              </a:rPr>
              <a:t>There are many types of costs, and these costs are classified differently according to the immediate needs of management. </a:t>
            </a:r>
          </a:p>
          <a:p>
            <a:pPr algn="just"/>
            <a:r>
              <a:rPr lang="en-US" dirty="0">
                <a:effectLst/>
                <a:latin typeface="Calibri" panose="020F0502020204030204" pitchFamily="34" charset="0"/>
                <a:ea typeface="Times New Roman" panose="02020603050405020304" pitchFamily="18" charset="0"/>
                <a:cs typeface="Times New Roman" panose="02020603050405020304" pitchFamily="18" charset="0"/>
              </a:rPr>
              <a:t>For example, managers may want cost data to predict costs, prepare planning budgets, or to make decisions. </a:t>
            </a:r>
          </a:p>
          <a:p>
            <a:pPr algn="just"/>
            <a:r>
              <a:rPr lang="en-US" dirty="0">
                <a:effectLst/>
                <a:latin typeface="Calibri" panose="020F0502020204030204" pitchFamily="34" charset="0"/>
                <a:ea typeface="Times New Roman" panose="02020603050405020304" pitchFamily="18" charset="0"/>
                <a:cs typeface="Times New Roman" panose="02020603050405020304" pitchFamily="18" charset="0"/>
              </a:rPr>
              <a:t>Each different use of cost data demands a different classification and definition of costs. </a:t>
            </a:r>
          </a:p>
          <a:p>
            <a:pPr algn="just"/>
            <a:r>
              <a:rPr lang="en-US" dirty="0">
                <a:effectLst/>
                <a:latin typeface="Calibri" panose="020F0502020204030204" pitchFamily="34" charset="0"/>
                <a:ea typeface="Times New Roman" panose="02020603050405020304" pitchFamily="18" charset="0"/>
                <a:cs typeface="Times New Roman" panose="02020603050405020304" pitchFamily="18" charset="0"/>
              </a:rPr>
              <a:t>This notion of </a:t>
            </a:r>
            <a:r>
              <a:rPr lang="en-US" i="1" dirty="0">
                <a:effectLst/>
                <a:latin typeface="Calibri" panose="020F0502020204030204" pitchFamily="34" charset="0"/>
                <a:ea typeface="Times New Roman" panose="02020603050405020304" pitchFamily="18" charset="0"/>
                <a:cs typeface="Times New Roman" panose="02020603050405020304" pitchFamily="18" charset="0"/>
              </a:rPr>
              <a:t>different costs for different purposes</a:t>
            </a:r>
            <a:r>
              <a:rPr lang="en-US" dirty="0">
                <a:effectLst/>
                <a:latin typeface="Calibri" panose="020F0502020204030204" pitchFamily="34" charset="0"/>
                <a:ea typeface="Times New Roman" panose="02020603050405020304" pitchFamily="18" charset="0"/>
                <a:cs typeface="Times New Roman" panose="02020603050405020304" pitchFamily="18" charset="0"/>
              </a:rPr>
              <a:t> is a critically important aspect of managerial accounting. We will find the same costs grouped in different manners depending upon our audience.</a:t>
            </a:r>
          </a:p>
        </p:txBody>
      </p:sp>
    </p:spTree>
    <p:extLst>
      <p:ext uri="{BB962C8B-B14F-4D97-AF65-F5344CB8AC3E}">
        <p14:creationId xmlns:p14="http://schemas.microsoft.com/office/powerpoint/2010/main" val="3650534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3BBAE-F37B-45A3-B555-3815FB1B7815}"/>
              </a:ext>
            </a:extLst>
          </p:cNvPr>
          <p:cNvSpPr>
            <a:spLocks noGrp="1"/>
          </p:cNvSpPr>
          <p:nvPr>
            <p:ph type="title"/>
          </p:nvPr>
        </p:nvSpPr>
        <p:spPr>
          <a:xfrm>
            <a:off x="914400" y="365126"/>
            <a:ext cx="10439400" cy="865798"/>
          </a:xfrm>
        </p:spPr>
        <p:txBody>
          <a:bodyPr/>
          <a:lstStyle/>
          <a:p>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We will use an example from </a:t>
            </a:r>
            <a:r>
              <a:rPr lang="en-US" sz="1800" b="1" dirty="0" err="1">
                <a:effectLst/>
                <a:latin typeface="Calibri" panose="020F0502020204030204" pitchFamily="34" charset="0"/>
                <a:ea typeface="Times New Roman" panose="02020603050405020304" pitchFamily="18" charset="0"/>
                <a:cs typeface="Times New Roman" panose="02020603050405020304" pitchFamily="18" charset="0"/>
              </a:rPr>
              <a:t>Brentline</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Hospital to illustrate the high-low method calculations and to compare the resulting high-low method cost estimates to those obtained using least-squares regression.</a:t>
            </a:r>
            <a:endParaRPr lang="en-US" b="1" dirty="0"/>
          </a:p>
        </p:txBody>
      </p:sp>
      <p:sp>
        <p:nvSpPr>
          <p:cNvPr id="3" name="Content Placeholder 2">
            <a:extLst>
              <a:ext uri="{FF2B5EF4-FFF2-40B4-BE49-F238E27FC236}">
                <a16:creationId xmlns:a16="http://schemas.microsoft.com/office/drawing/2014/main" id="{F1A943D2-E9D5-4F5D-B1E8-6E5BC52C50EE}"/>
              </a:ext>
            </a:extLst>
          </p:cNvPr>
          <p:cNvSpPr>
            <a:spLocks noGrp="1"/>
          </p:cNvSpPr>
          <p:nvPr>
            <p:ph idx="1"/>
          </p:nvPr>
        </p:nvSpPr>
        <p:spPr>
          <a:xfrm>
            <a:off x="553915" y="1248508"/>
            <a:ext cx="3701561" cy="3560884"/>
          </a:xfrm>
        </p:spPr>
        <p:txBody>
          <a:bodyPr>
            <a:normAutofit/>
          </a:bodyPr>
          <a:lstStyle/>
          <a:p>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Brentline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Hospital is interested in predicting future monthly maintenance costs for budgeting purposes. </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senior management team believes that maintenance cost is a mixed cost and that the variable portion of this cost is driven by the number of patient-days. </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hospital’s chief financial officer gathered the following data for the most recent seven-month period: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F5D4D945-2A5A-481C-906A-3B95D3089CF3}"/>
              </a:ext>
            </a:extLst>
          </p:cNvPr>
          <p:cNvPicPr>
            <a:picLocks noChangeAspect="1"/>
          </p:cNvPicPr>
          <p:nvPr/>
        </p:nvPicPr>
        <p:blipFill>
          <a:blip r:embed="rId2"/>
          <a:stretch>
            <a:fillRect/>
          </a:stretch>
        </p:blipFill>
        <p:spPr>
          <a:xfrm>
            <a:off x="842292" y="5007326"/>
            <a:ext cx="2981202" cy="1591194"/>
          </a:xfrm>
          <a:prstGeom prst="rect">
            <a:avLst/>
          </a:prstGeom>
        </p:spPr>
      </p:pic>
      <p:sp>
        <p:nvSpPr>
          <p:cNvPr id="5" name="TextBox 4">
            <a:extLst>
              <a:ext uri="{FF2B5EF4-FFF2-40B4-BE49-F238E27FC236}">
                <a16:creationId xmlns:a16="http://schemas.microsoft.com/office/drawing/2014/main" id="{CC490FF8-72F5-43FC-B5F3-9BA0D107BDC8}"/>
              </a:ext>
            </a:extLst>
          </p:cNvPr>
          <p:cNvSpPr txBox="1"/>
          <p:nvPr/>
        </p:nvSpPr>
        <p:spPr>
          <a:xfrm>
            <a:off x="5081953" y="1213338"/>
            <a:ext cx="4914899" cy="923330"/>
          </a:xfrm>
          <a:prstGeom prst="rect">
            <a:avLst/>
          </a:prstGeom>
          <a:noFill/>
        </p:spPr>
        <p:txBody>
          <a:bodyPr wrap="square" rtlCol="0">
            <a:spAutoFit/>
          </a:bodyPr>
          <a:lstStyle/>
          <a:p>
            <a:r>
              <a:rPr lang="en-US" dirty="0"/>
              <a:t>Usually, the first step is a scatterplot in Excel to determine if there is a relationship. If there is none, then steps are taken to find the cost driver. </a:t>
            </a:r>
          </a:p>
        </p:txBody>
      </p:sp>
      <p:pic>
        <p:nvPicPr>
          <p:cNvPr id="7" name="Picture 6">
            <a:extLst>
              <a:ext uri="{FF2B5EF4-FFF2-40B4-BE49-F238E27FC236}">
                <a16:creationId xmlns:a16="http://schemas.microsoft.com/office/drawing/2014/main" id="{91734D90-8176-42A7-9757-BCC1BDA8C6CF}"/>
              </a:ext>
            </a:extLst>
          </p:cNvPr>
          <p:cNvPicPr>
            <a:picLocks noChangeAspect="1"/>
          </p:cNvPicPr>
          <p:nvPr/>
        </p:nvPicPr>
        <p:blipFill>
          <a:blip r:embed="rId3"/>
          <a:stretch>
            <a:fillRect/>
          </a:stretch>
        </p:blipFill>
        <p:spPr>
          <a:xfrm>
            <a:off x="5192590" y="2195878"/>
            <a:ext cx="5429250" cy="4400550"/>
          </a:xfrm>
          <a:prstGeom prst="rect">
            <a:avLst/>
          </a:prstGeom>
        </p:spPr>
      </p:pic>
    </p:spTree>
    <p:extLst>
      <p:ext uri="{BB962C8B-B14F-4D97-AF65-F5344CB8AC3E}">
        <p14:creationId xmlns:p14="http://schemas.microsoft.com/office/powerpoint/2010/main" val="629046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FA530C-F399-47D7-B194-71507A28D549}"/>
              </a:ext>
            </a:extLst>
          </p:cNvPr>
          <p:cNvSpPr>
            <a:spLocks noGrp="1"/>
          </p:cNvSpPr>
          <p:nvPr>
            <p:ph type="title"/>
          </p:nvPr>
        </p:nvSpPr>
        <p:spPr>
          <a:xfrm>
            <a:off x="838200" y="365126"/>
            <a:ext cx="2705100" cy="637198"/>
          </a:xfrm>
        </p:spPr>
        <p:txBody>
          <a:bodyPr/>
          <a:lstStyle/>
          <a:p>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The High-Low Method </a:t>
            </a:r>
            <a:endParaRPr lang="en-US" dirty="0"/>
          </a:p>
        </p:txBody>
      </p:sp>
      <p:sp>
        <p:nvSpPr>
          <p:cNvPr id="5" name="Content Placeholder 4">
            <a:extLst>
              <a:ext uri="{FF2B5EF4-FFF2-40B4-BE49-F238E27FC236}">
                <a16:creationId xmlns:a16="http://schemas.microsoft.com/office/drawing/2014/main" id="{7C16AEAE-0DC9-4F71-803D-94F679C46193}"/>
              </a:ext>
            </a:extLst>
          </p:cNvPr>
          <p:cNvSpPr>
            <a:spLocks noGrp="1"/>
          </p:cNvSpPr>
          <p:nvPr>
            <p:ph sz="half" idx="1"/>
          </p:nvPr>
        </p:nvSpPr>
        <p:spPr>
          <a:xfrm>
            <a:off x="275492" y="1043110"/>
            <a:ext cx="4419600" cy="3959713"/>
          </a:xfrm>
        </p:spPr>
        <p:txBody>
          <a:bodyPr>
            <a:normAutofit lnSpcReduction="10000"/>
          </a:bodyPr>
          <a:lstStyle/>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If the relation between cost and activity can be represented by a straight line, then use the following steps to identify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the variable cost portion of the mixed cost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Identify the period with the lowest level and highest level of activity.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Identify the costs associated with the lowest level and highest level of activity.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 the numerator (top) subtract the lowest cost from the highest cost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mj-lt"/>
              <a:buAutoNum type="arabi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 the denominator (bottom) subtract the lowest level of activity from the highest.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0" name="Content Placeholder 9">
            <a:extLst>
              <a:ext uri="{FF2B5EF4-FFF2-40B4-BE49-F238E27FC236}">
                <a16:creationId xmlns:a16="http://schemas.microsoft.com/office/drawing/2014/main" id="{8DB05D3B-0754-4A41-B5EB-F6BB0FC9861E}"/>
              </a:ext>
            </a:extLst>
          </p:cNvPr>
          <p:cNvPicPr>
            <a:picLocks noGrp="1" noChangeAspect="1"/>
          </p:cNvPicPr>
          <p:nvPr>
            <p:ph sz="half" idx="2"/>
          </p:nvPr>
        </p:nvPicPr>
        <p:blipFill>
          <a:blip r:embed="rId2"/>
          <a:stretch>
            <a:fillRect/>
          </a:stretch>
        </p:blipFill>
        <p:spPr>
          <a:xfrm>
            <a:off x="5266591" y="1111094"/>
            <a:ext cx="6088088" cy="2018968"/>
          </a:xfrm>
        </p:spPr>
      </p:pic>
      <p:pic>
        <p:nvPicPr>
          <p:cNvPr id="7" name="Picture 6">
            <a:extLst>
              <a:ext uri="{FF2B5EF4-FFF2-40B4-BE49-F238E27FC236}">
                <a16:creationId xmlns:a16="http://schemas.microsoft.com/office/drawing/2014/main" id="{F6D51DC7-B1DE-40A8-9647-48EC926868CD}"/>
              </a:ext>
            </a:extLst>
          </p:cNvPr>
          <p:cNvPicPr>
            <a:picLocks noChangeAspect="1"/>
          </p:cNvPicPr>
          <p:nvPr/>
        </p:nvPicPr>
        <p:blipFill>
          <a:blip r:embed="rId3"/>
          <a:stretch>
            <a:fillRect/>
          </a:stretch>
        </p:blipFill>
        <p:spPr>
          <a:xfrm>
            <a:off x="886253" y="5139211"/>
            <a:ext cx="2981202" cy="1591194"/>
          </a:xfrm>
          <a:prstGeom prst="rect">
            <a:avLst/>
          </a:prstGeom>
        </p:spPr>
      </p:pic>
      <p:pic>
        <p:nvPicPr>
          <p:cNvPr id="8" name="Picture 7" descr="table">
            <a:extLst>
              <a:ext uri="{FF2B5EF4-FFF2-40B4-BE49-F238E27FC236}">
                <a16:creationId xmlns:a16="http://schemas.microsoft.com/office/drawing/2014/main" id="{6C33E831-7EE4-4763-B40D-1FDE00B715E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695949" y="116059"/>
            <a:ext cx="4000500" cy="1051560"/>
          </a:xfrm>
          <a:prstGeom prst="rect">
            <a:avLst/>
          </a:prstGeom>
          <a:noFill/>
          <a:ln>
            <a:noFill/>
          </a:ln>
        </p:spPr>
      </p:pic>
      <p:pic>
        <p:nvPicPr>
          <p:cNvPr id="12" name="Picture 11">
            <a:extLst>
              <a:ext uri="{FF2B5EF4-FFF2-40B4-BE49-F238E27FC236}">
                <a16:creationId xmlns:a16="http://schemas.microsoft.com/office/drawing/2014/main" id="{1A0DE67C-204D-46CB-B85B-36526160D0FE}"/>
              </a:ext>
            </a:extLst>
          </p:cNvPr>
          <p:cNvPicPr>
            <a:picLocks noChangeAspect="1"/>
          </p:cNvPicPr>
          <p:nvPr/>
        </p:nvPicPr>
        <p:blipFill>
          <a:blip r:embed="rId5"/>
          <a:stretch>
            <a:fillRect/>
          </a:stretch>
        </p:blipFill>
        <p:spPr>
          <a:xfrm>
            <a:off x="5372099" y="3144599"/>
            <a:ext cx="5949462" cy="3572724"/>
          </a:xfrm>
          <a:prstGeom prst="rect">
            <a:avLst/>
          </a:prstGeom>
        </p:spPr>
      </p:pic>
    </p:spTree>
    <p:extLst>
      <p:ext uri="{BB962C8B-B14F-4D97-AF65-F5344CB8AC3E}">
        <p14:creationId xmlns:p14="http://schemas.microsoft.com/office/powerpoint/2010/main" val="2590004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CE162CE-1C66-4F34-9D21-BA73D7729B31}"/>
              </a:ext>
            </a:extLst>
          </p:cNvPr>
          <p:cNvSpPr txBox="1"/>
          <p:nvPr/>
        </p:nvSpPr>
        <p:spPr>
          <a:xfrm>
            <a:off x="1330570" y="931985"/>
            <a:ext cx="9530861" cy="4779385"/>
          </a:xfrm>
          <a:prstGeom prst="rect">
            <a:avLst/>
          </a:prstGeom>
          <a:noFill/>
        </p:spPr>
        <p:txBody>
          <a:bodyPr wrap="square">
            <a:spAutoFit/>
          </a:bodyPr>
          <a:lstStyle/>
          <a:p>
            <a:pPr marL="0" marR="0" algn="just">
              <a:lnSpc>
                <a:spcPct val="115000"/>
              </a:lnSpc>
              <a:spcBef>
                <a:spcPts val="0"/>
              </a:spcBef>
              <a:spcAft>
                <a:spcPts val="100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Steps for Hi Lo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Determine variable costs per unit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Bef>
                <a:spcPts val="0"/>
              </a:spcBef>
              <a:spcAft>
                <a:spcPts val="0"/>
              </a:spcAft>
              <a:buFont typeface="+mj-lt"/>
              <a:buAutoNum type="alphaLcPeriod"/>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Identify the period with the lowest level and highest level of activity.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Bef>
                <a:spcPts val="0"/>
              </a:spcBef>
              <a:spcAft>
                <a:spcPts val="0"/>
              </a:spcAft>
              <a:buFont typeface="+mj-lt"/>
              <a:buAutoNum type="alphaLcPeriod"/>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Identify the costs associated with the lowest level and highest level of activity.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Bef>
                <a:spcPts val="0"/>
              </a:spcBef>
              <a:spcAft>
                <a:spcPts val="0"/>
              </a:spcAft>
              <a:buFont typeface="+mj-lt"/>
              <a:buAutoNum type="alphaLcPeriod"/>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In the numerator (top) subtract the lowest level activity cost from the highest activity level cost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Bef>
                <a:spcPts val="0"/>
              </a:spcBef>
              <a:spcAft>
                <a:spcPts val="0"/>
              </a:spcAft>
              <a:buFont typeface="+mj-lt"/>
              <a:buAutoNum type="alphaLcPeriod"/>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In the denominator (bottom) subtract the lowest level of activity from the highest.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Take either the highest or lowest level </a:t>
            </a: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total cost </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and subtract the product of the variable cost per unit times the activity level at the high point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The remainder will be the fixed portion of the mixed cost.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mj-lt"/>
              <a:buAutoNum type="arabicPeriod"/>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The formula can then be restated as Total cost = fixed + variable cost per unit (x volume) for future planning or decision making.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1689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F2613-A8AB-41D6-90A5-98DC333B7D9A}"/>
              </a:ext>
            </a:extLst>
          </p:cNvPr>
          <p:cNvSpPr>
            <a:spLocks noGrp="1"/>
          </p:cNvSpPr>
          <p:nvPr>
            <p:ph type="title"/>
          </p:nvPr>
        </p:nvSpPr>
        <p:spPr/>
        <p:txBody>
          <a:bodyPr>
            <a:normAutofit/>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Using the Hi-Lo Method: The Cheyenne Hotel in Big Sky, Montana, has accumulated records of the total electrical costs of the hotel and the number of occupancy-days over the last year. An occupancy-day represents a room rented out for one day. The hotel’s business is highly seasonal, with peaks occurring during the ski season and in the summer. </a:t>
            </a:r>
            <a:endParaRPr lang="en-US" dirty="0"/>
          </a:p>
        </p:txBody>
      </p:sp>
      <p:pic>
        <p:nvPicPr>
          <p:cNvPr id="4" name="Content Placeholder 3">
            <a:extLst>
              <a:ext uri="{FF2B5EF4-FFF2-40B4-BE49-F238E27FC236}">
                <a16:creationId xmlns:a16="http://schemas.microsoft.com/office/drawing/2014/main" id="{DE373467-9A68-45B6-8F64-F1BC5790A41C}"/>
              </a:ext>
            </a:extLst>
          </p:cNvPr>
          <p:cNvPicPr>
            <a:picLocks noGrp="1" noChangeAspect="1"/>
          </p:cNvPicPr>
          <p:nvPr>
            <p:ph idx="1"/>
          </p:nvPr>
        </p:nvPicPr>
        <p:blipFill>
          <a:blip r:embed="rId2"/>
          <a:stretch>
            <a:fillRect/>
          </a:stretch>
        </p:blipFill>
        <p:spPr>
          <a:xfrm>
            <a:off x="1043665" y="2135110"/>
            <a:ext cx="5875881" cy="3874533"/>
          </a:xfrm>
          <a:prstGeom prst="rect">
            <a:avLst/>
          </a:prstGeom>
        </p:spPr>
      </p:pic>
    </p:spTree>
    <p:extLst>
      <p:ext uri="{BB962C8B-B14F-4D97-AF65-F5344CB8AC3E}">
        <p14:creationId xmlns:p14="http://schemas.microsoft.com/office/powerpoint/2010/main" val="2279422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C431-D3E2-4561-927F-7F9A1A274370}"/>
              </a:ext>
            </a:extLst>
          </p:cNvPr>
          <p:cNvSpPr>
            <a:spLocks noGrp="1"/>
          </p:cNvSpPr>
          <p:nvPr>
            <p:ph type="title"/>
          </p:nvPr>
        </p:nvSpPr>
        <p:spPr>
          <a:xfrm>
            <a:off x="808892" y="365126"/>
            <a:ext cx="10544908" cy="531690"/>
          </a:xfrm>
        </p:spPr>
        <p:txBody>
          <a:bodyPr>
            <a:normAutofit/>
          </a:bodyPr>
          <a:lstStyle/>
          <a:p>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The Least-Squares Regression Method </a:t>
            </a:r>
            <a:endParaRPr lang="en-US" sz="5400" dirty="0"/>
          </a:p>
        </p:txBody>
      </p:sp>
      <p:sp>
        <p:nvSpPr>
          <p:cNvPr id="3" name="Content Placeholder 2">
            <a:extLst>
              <a:ext uri="{FF2B5EF4-FFF2-40B4-BE49-F238E27FC236}">
                <a16:creationId xmlns:a16="http://schemas.microsoft.com/office/drawing/2014/main" id="{5E3997F9-AE36-48D7-8E10-618F9FB8111C}"/>
              </a:ext>
            </a:extLst>
          </p:cNvPr>
          <p:cNvSpPr>
            <a:spLocks noGrp="1"/>
          </p:cNvSpPr>
          <p:nvPr>
            <p:ph idx="1"/>
          </p:nvPr>
        </p:nvSpPr>
        <p:spPr>
          <a:xfrm>
            <a:off x="624255" y="1213339"/>
            <a:ext cx="5539153" cy="4589584"/>
          </a:xfrm>
        </p:spPr>
        <p:txBody>
          <a:bodyPr>
            <a:normAutofit fontScale="77500" lnSpcReduction="20000"/>
          </a:bodyPr>
          <a:lstStyle/>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high-low method is very simple to apply, but it suffers from a major (and sometimes critical) defect—it utilizes only two data points. </a:t>
            </a: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Generally, two data points are not enough to produce accurate results. Additionally, the periods with the highest and lowest activity tend to be unusual. A cost formula that is estimated solely using data from these unusual periods may misrepresent the true cost behavior during normal periods.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least-squares regression method, unlike the high-low method, uses all of the data to separate a mixed cost into its fixed and variable components. A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regression line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of the form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Y</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 </a:t>
            </a:r>
            <a:r>
              <a:rPr lang="en-US" sz="1800" i="1" dirty="0" err="1">
                <a:effectLst/>
                <a:latin typeface="Calibri" panose="020F0502020204030204" pitchFamily="34" charset="0"/>
                <a:ea typeface="Times New Roman" panose="02020603050405020304" pitchFamily="18" charset="0"/>
                <a:cs typeface="Times New Roman" panose="02020603050405020304" pitchFamily="18" charset="0"/>
              </a:rPr>
              <a:t>bX</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is fitted to the data.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Note there is a statistic (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R</a:t>
            </a:r>
            <a:r>
              <a:rPr lang="en-US" sz="1800" baseline="30000" dirty="0">
                <a:effectLst/>
                <a:latin typeface="Calibri" panose="020F0502020204030204" pitchFamily="34" charset="0"/>
                <a:ea typeface="Times New Roman" panose="02020603050405020304" pitchFamily="18" charset="0"/>
                <a:cs typeface="Times New Roman" panose="02020603050405020304" pitchFamily="18" charset="0"/>
              </a:rPr>
              <a:t>2</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which is a measure of “goodness of fit.” The </a:t>
            </a:r>
            <a:r>
              <a:rPr lang="en-US" sz="1800" b="1" i="1" dirty="0">
                <a:effectLst/>
                <a:latin typeface="Calibri" panose="020F0502020204030204" pitchFamily="34" charset="0"/>
                <a:ea typeface="Times New Roman" panose="02020603050405020304" pitchFamily="18" charset="0"/>
                <a:cs typeface="Times New Roman" panose="02020603050405020304" pitchFamily="18" charset="0"/>
              </a:rPr>
              <a:t>R</a:t>
            </a:r>
            <a:r>
              <a:rPr lang="en-US" sz="1800" baseline="30000" dirty="0">
                <a:effectLst/>
                <a:latin typeface="Calibri" panose="020F0502020204030204" pitchFamily="34" charset="0"/>
                <a:ea typeface="Times New Roman" panose="02020603050405020304" pitchFamily="18" charset="0"/>
                <a:cs typeface="Times New Roman" panose="02020603050405020304" pitchFamily="18" charset="0"/>
              </a:rPr>
              <a:t>2</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varies from 0% to 100%, and the higher the percentage, the better</a:t>
            </a:r>
            <a:r>
              <a:rPr lang="en-US" sz="180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nSpc>
                <a:spcPct val="115000"/>
              </a:lnSpc>
              <a:spcBef>
                <a:spcPts val="0"/>
              </a:spcBef>
              <a:spcAft>
                <a:spcPts val="1000"/>
              </a:spcAft>
            </a:pPr>
            <a:r>
              <a:rPr lang="en-US" sz="1800">
                <a:effectLst/>
                <a:latin typeface="Calibri" panose="020F0502020204030204" pitchFamily="34" charset="0"/>
                <a:ea typeface="Times New Roman" panose="02020603050405020304" pitchFamily="18" charset="0"/>
                <a:cs typeface="Times New Roman" panose="02020603050405020304" pitchFamily="18" charset="0"/>
              </a:rPr>
              <a:t>You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should always plot the data in a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scattergraph</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but it is particularly important to check the data visually when the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R</a:t>
            </a:r>
            <a:r>
              <a:rPr lang="en-US" sz="1800" baseline="30000" dirty="0">
                <a:effectLst/>
                <a:latin typeface="Calibri" panose="020F0502020204030204" pitchFamily="34" charset="0"/>
                <a:ea typeface="Times New Roman" panose="02020603050405020304" pitchFamily="18" charset="0"/>
                <a:cs typeface="Times New Roman" panose="02020603050405020304" pitchFamily="18" charset="0"/>
              </a:rPr>
              <a:t>2</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is low. A quick look at the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scattergraph</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can reveal that there is little relation between the cost and the activity or that the relation is something other than a simple straight line. In such cases, additional analysis would be required.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46202E9A-86E4-4FF1-8053-CD772ED1DC8E}"/>
              </a:ext>
            </a:extLst>
          </p:cNvPr>
          <p:cNvPicPr>
            <a:picLocks noChangeAspect="1"/>
          </p:cNvPicPr>
          <p:nvPr/>
        </p:nvPicPr>
        <p:blipFill>
          <a:blip r:embed="rId2"/>
          <a:stretch>
            <a:fillRect/>
          </a:stretch>
        </p:blipFill>
        <p:spPr>
          <a:xfrm>
            <a:off x="6496050" y="820616"/>
            <a:ext cx="5695950" cy="3124200"/>
          </a:xfrm>
          <a:prstGeom prst="rect">
            <a:avLst/>
          </a:prstGeom>
        </p:spPr>
      </p:pic>
      <p:pic>
        <p:nvPicPr>
          <p:cNvPr id="7" name="Picture 6">
            <a:extLst>
              <a:ext uri="{FF2B5EF4-FFF2-40B4-BE49-F238E27FC236}">
                <a16:creationId xmlns:a16="http://schemas.microsoft.com/office/drawing/2014/main" id="{FC3DEECD-197C-4B0C-BC7A-372103E2E44A}"/>
              </a:ext>
            </a:extLst>
          </p:cNvPr>
          <p:cNvPicPr>
            <a:picLocks noChangeAspect="1"/>
          </p:cNvPicPr>
          <p:nvPr/>
        </p:nvPicPr>
        <p:blipFill>
          <a:blip r:embed="rId3"/>
          <a:stretch>
            <a:fillRect/>
          </a:stretch>
        </p:blipFill>
        <p:spPr>
          <a:xfrm>
            <a:off x="7944948" y="4700221"/>
            <a:ext cx="2790825" cy="1924050"/>
          </a:xfrm>
          <a:prstGeom prst="rect">
            <a:avLst/>
          </a:prstGeom>
        </p:spPr>
      </p:pic>
      <p:sp>
        <p:nvSpPr>
          <p:cNvPr id="8" name="TextBox 7">
            <a:extLst>
              <a:ext uri="{FF2B5EF4-FFF2-40B4-BE49-F238E27FC236}">
                <a16:creationId xmlns:a16="http://schemas.microsoft.com/office/drawing/2014/main" id="{0F65FA0C-8A90-4A27-A4AD-FB4A89702B59}"/>
              </a:ext>
            </a:extLst>
          </p:cNvPr>
          <p:cNvSpPr txBox="1"/>
          <p:nvPr/>
        </p:nvSpPr>
        <p:spPr>
          <a:xfrm>
            <a:off x="8493370" y="4273062"/>
            <a:ext cx="2382715" cy="369332"/>
          </a:xfrm>
          <a:prstGeom prst="rect">
            <a:avLst/>
          </a:prstGeom>
          <a:noFill/>
        </p:spPr>
        <p:txBody>
          <a:bodyPr wrap="square" rtlCol="0">
            <a:spAutoFit/>
          </a:bodyPr>
          <a:lstStyle/>
          <a:p>
            <a:r>
              <a:rPr lang="en-US" dirty="0"/>
              <a:t>Hi-Lo Results</a:t>
            </a:r>
          </a:p>
        </p:txBody>
      </p:sp>
    </p:spTree>
    <p:extLst>
      <p:ext uri="{BB962C8B-B14F-4D97-AF65-F5344CB8AC3E}">
        <p14:creationId xmlns:p14="http://schemas.microsoft.com/office/powerpoint/2010/main" val="563449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1952D0-D18B-4EE7-9C03-3511CE210FBC}"/>
              </a:ext>
            </a:extLst>
          </p:cNvPr>
          <p:cNvPicPr>
            <a:picLocks noChangeAspect="1"/>
          </p:cNvPicPr>
          <p:nvPr/>
        </p:nvPicPr>
        <p:blipFill>
          <a:blip r:embed="rId2"/>
          <a:stretch>
            <a:fillRect/>
          </a:stretch>
        </p:blipFill>
        <p:spPr>
          <a:xfrm>
            <a:off x="2288931" y="2090658"/>
            <a:ext cx="7614138" cy="4306431"/>
          </a:xfrm>
          <a:prstGeom prst="rect">
            <a:avLst/>
          </a:prstGeom>
        </p:spPr>
      </p:pic>
      <p:sp>
        <p:nvSpPr>
          <p:cNvPr id="5" name="Title 4">
            <a:extLst>
              <a:ext uri="{FF2B5EF4-FFF2-40B4-BE49-F238E27FC236}">
                <a16:creationId xmlns:a16="http://schemas.microsoft.com/office/drawing/2014/main" id="{B00B7CB9-B3AD-4F33-A967-2A7B5B02BB30}"/>
              </a:ext>
            </a:extLst>
          </p:cNvPr>
          <p:cNvSpPr>
            <a:spLocks noGrp="1"/>
          </p:cNvSpPr>
          <p:nvPr>
            <p:ph type="title"/>
          </p:nvPr>
        </p:nvSpPr>
        <p:spPr/>
        <p:txBody>
          <a:bodyPr/>
          <a:lstStyle/>
          <a:p>
            <a:pPr algn="ctr"/>
            <a:r>
              <a:rPr lang="en-US" dirty="0"/>
              <a:t>Cost Classifications</a:t>
            </a:r>
          </a:p>
        </p:txBody>
      </p:sp>
    </p:spTree>
    <p:extLst>
      <p:ext uri="{BB962C8B-B14F-4D97-AF65-F5344CB8AC3E}">
        <p14:creationId xmlns:p14="http://schemas.microsoft.com/office/powerpoint/2010/main" val="1719819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59BF-4676-4EE8-BEB6-42BB8B9646F5}"/>
              </a:ext>
            </a:extLst>
          </p:cNvPr>
          <p:cNvSpPr>
            <a:spLocks noGrp="1"/>
          </p:cNvSpPr>
          <p:nvPr>
            <p:ph type="title"/>
          </p:nvPr>
        </p:nvSpPr>
        <p:spPr>
          <a:xfrm>
            <a:off x="940776" y="365125"/>
            <a:ext cx="10489223" cy="593237"/>
          </a:xfrm>
        </p:spPr>
        <p:txBody>
          <a:bodyPr>
            <a:normAutofit/>
          </a:bodyPr>
          <a:lstStyle/>
          <a:p>
            <a:pPr algn="ct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Assigning Costs to Cost Objects </a:t>
            </a:r>
            <a:endParaRPr lang="en-US" dirty="0"/>
          </a:p>
        </p:txBody>
      </p:sp>
      <p:sp>
        <p:nvSpPr>
          <p:cNvPr id="3" name="Content Placeholder 2">
            <a:extLst>
              <a:ext uri="{FF2B5EF4-FFF2-40B4-BE49-F238E27FC236}">
                <a16:creationId xmlns:a16="http://schemas.microsoft.com/office/drawing/2014/main" id="{BB59F52F-D540-42BD-977A-960301DCF324}"/>
              </a:ext>
            </a:extLst>
          </p:cNvPr>
          <p:cNvSpPr>
            <a:spLocks noGrp="1"/>
          </p:cNvSpPr>
          <p:nvPr>
            <p:ph idx="1"/>
          </p:nvPr>
        </p:nvSpPr>
        <p:spPr>
          <a:xfrm>
            <a:off x="413239" y="923193"/>
            <a:ext cx="10940562" cy="1380392"/>
          </a:xfrm>
        </p:spPr>
        <p:txBody>
          <a:bodyPr>
            <a:normAutofit/>
          </a:bodyPr>
          <a:lstStyle/>
          <a:p>
            <a:pPr marL="0" marR="0" algn="just">
              <a:lnSpc>
                <a:spcPct val="115000"/>
              </a:lnSpc>
              <a:spcBef>
                <a:spcPts val="0"/>
              </a:spcBef>
              <a:spcAft>
                <a:spcPts val="100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Costs are assigned to cost objects for a variety of purposes including pricing, preparing profitability studies, and controlling spending. A cost object is anything for which cost data are desired—including products, customers, jobs, and organizational subunits.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For purposes of assigning costs to cost objects, costs are classified as either </a:t>
            </a:r>
            <a:r>
              <a:rPr lang="en-US" sz="1600" i="1" dirty="0">
                <a:effectLst/>
                <a:latin typeface="Calibri" panose="020F0502020204030204" pitchFamily="34" charset="0"/>
                <a:ea typeface="Times New Roman" panose="02020603050405020304" pitchFamily="18" charset="0"/>
                <a:cs typeface="Times New Roman" panose="02020603050405020304" pitchFamily="18" charset="0"/>
              </a:rPr>
              <a:t>direct</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or </a:t>
            </a:r>
            <a:r>
              <a:rPr lang="en-US" sz="1600" i="1" dirty="0">
                <a:effectLst/>
                <a:latin typeface="Calibri" panose="020F0502020204030204" pitchFamily="34" charset="0"/>
                <a:ea typeface="Times New Roman" panose="02020603050405020304" pitchFamily="18" charset="0"/>
                <a:cs typeface="Times New Roman" panose="02020603050405020304" pitchFamily="18" charset="0"/>
              </a:rPr>
              <a:t>indirect.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4C91219-242E-47DE-9C09-30D2DE945930}"/>
              </a:ext>
            </a:extLst>
          </p:cNvPr>
          <p:cNvSpPr txBox="1"/>
          <p:nvPr/>
        </p:nvSpPr>
        <p:spPr>
          <a:xfrm>
            <a:off x="509954" y="2258536"/>
            <a:ext cx="4642338" cy="4599464"/>
          </a:xfrm>
          <a:prstGeom prst="rect">
            <a:avLst/>
          </a:prstGeom>
          <a:noFill/>
        </p:spPr>
        <p:txBody>
          <a:bodyPr wrap="square" rtlCol="0">
            <a:spAutoFit/>
          </a:bodyPr>
          <a:lstStyle/>
          <a:p>
            <a:pPr marL="0" marR="0" algn="just">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Direct Cost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 direct cost is a cost that can be easily and conveniently traced to a specified cost object. </a:t>
            </a:r>
          </a:p>
          <a:p>
            <a:pPr marL="0" marR="0" algn="just">
              <a:lnSpc>
                <a:spcPct val="115000"/>
              </a:lnSpc>
              <a:spcBef>
                <a:spcPts val="0"/>
              </a:spcBef>
              <a:spcAft>
                <a:spcPts val="1000"/>
              </a:spcAft>
            </a:pPr>
            <a:r>
              <a:rPr lang="en-US" dirty="0">
                <a:latin typeface="Calibri" panose="020F0502020204030204" pitchFamily="34" charset="0"/>
                <a:ea typeface="Times New Roman" panose="02020603050405020304" pitchFamily="18" charset="0"/>
                <a:cs typeface="Times New Roman" panose="02020603050405020304" pitchFamily="18" charset="0"/>
              </a:rPr>
              <a:t>I</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 Nike is assigning costs to its various regional and national sales offices, then the salary of the sales manager in its Tokyo office would be a direct cost of that office. </a:t>
            </a: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If a printing company made 10,000 brochures for a specific customer, then the cost of the paper used to make the brochures would be a direct cost of that customer.</a:t>
            </a:r>
          </a:p>
          <a:p>
            <a:pPr marL="0" marR="0" algn="just">
              <a:lnSpc>
                <a:spcPct val="115000"/>
              </a:lnSpc>
              <a:spcBef>
                <a:spcPts val="0"/>
              </a:spcBef>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The caveat is “But for this cost object, would the cost exist?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2B68017-2023-4F8C-AAE8-A5A041B3DEFA}"/>
              </a:ext>
            </a:extLst>
          </p:cNvPr>
          <p:cNvSpPr txBox="1"/>
          <p:nvPr/>
        </p:nvSpPr>
        <p:spPr>
          <a:xfrm>
            <a:off x="5820508" y="2365131"/>
            <a:ext cx="6057900" cy="2284215"/>
          </a:xfrm>
          <a:prstGeom prst="rect">
            <a:avLst/>
          </a:prstGeom>
          <a:noFill/>
        </p:spPr>
        <p:txBody>
          <a:bodyPr wrap="square" rtlCol="0">
            <a:spAutoFit/>
          </a:bodyPr>
          <a:lstStyle/>
          <a:p>
            <a:pPr marL="0" marR="0" algn="just">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Indirect Cost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An indirect cost is a cost that cannot be easily and conveniently traced to a specified cost object. </a:t>
            </a:r>
          </a:p>
          <a:p>
            <a:r>
              <a:rPr lang="en-US" dirty="0"/>
              <a:t>Providing a chapel area in a hospital could not be traced to any one hospital unit.  It would a “common cost.”  A common cost is incurred to support many cost objects but cannot be traced to any one cost object.  </a:t>
            </a:r>
          </a:p>
        </p:txBody>
      </p:sp>
      <p:sp>
        <p:nvSpPr>
          <p:cNvPr id="6" name="TextBox 5">
            <a:extLst>
              <a:ext uri="{FF2B5EF4-FFF2-40B4-BE49-F238E27FC236}">
                <a16:creationId xmlns:a16="http://schemas.microsoft.com/office/drawing/2014/main" id="{9688E665-0DEA-43CA-97FC-C94DAAB17755}"/>
              </a:ext>
            </a:extLst>
          </p:cNvPr>
          <p:cNvSpPr txBox="1"/>
          <p:nvPr/>
        </p:nvSpPr>
        <p:spPr>
          <a:xfrm>
            <a:off x="6180992" y="4844562"/>
            <a:ext cx="5389685" cy="1754326"/>
          </a:xfrm>
          <a:prstGeom prst="rect">
            <a:avLst/>
          </a:prstGeom>
          <a:noFill/>
        </p:spPr>
        <p:txBody>
          <a:bodyPr wrap="square" rtlCol="0">
            <a:spAutoFit/>
          </a:bodyPr>
          <a:lstStyle/>
          <a:p>
            <a:r>
              <a:rPr lang="en-US" dirty="0"/>
              <a:t>Costs can move between direct and indirect depending upon the cost object.  </a:t>
            </a:r>
          </a:p>
          <a:p>
            <a:endParaRPr lang="en-US" dirty="0"/>
          </a:p>
          <a:p>
            <a:r>
              <a:rPr lang="en-US" dirty="0"/>
              <a:t>A manager of a factory would be a direct cost of the factory but would be an indirect cost of induvial product produced in the factory. </a:t>
            </a:r>
          </a:p>
        </p:txBody>
      </p:sp>
    </p:spTree>
    <p:extLst>
      <p:ext uri="{BB962C8B-B14F-4D97-AF65-F5344CB8AC3E}">
        <p14:creationId xmlns:p14="http://schemas.microsoft.com/office/powerpoint/2010/main" val="922988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03ABEC7-FA61-46A2-AB0B-E51C046F7B39}"/>
              </a:ext>
            </a:extLst>
          </p:cNvPr>
          <p:cNvSpPr txBox="1"/>
          <p:nvPr/>
        </p:nvSpPr>
        <p:spPr>
          <a:xfrm>
            <a:off x="492369" y="307731"/>
            <a:ext cx="11245362" cy="1512277"/>
          </a:xfrm>
          <a:prstGeom prst="rect">
            <a:avLst/>
          </a:prstGeom>
          <a:noFill/>
        </p:spPr>
        <p:txBody>
          <a:bodyPr wrap="square">
            <a:spAutoFit/>
          </a:bodyPr>
          <a:lstStyle/>
          <a:p>
            <a:pPr marL="0" marR="0">
              <a:lnSpc>
                <a:spcPct val="115000"/>
              </a:lnSpc>
              <a:spcBef>
                <a:spcPts val="0"/>
              </a:spcBef>
              <a:spcAft>
                <a:spcPts val="10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Identifying Direct and Indirect Costs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Northwest Hospital is a full-service hospital that provides everything from major surgery and emergency room care to outpatient clinics.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For each cost incurred at Northwest Hospital, indicate whether it would most likely be a direct cost or an indirect cost of the specified cost object by placing an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X</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in the appropriate column.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43DF7625-67F3-4536-83B0-308CB7AEAADD}"/>
              </a:ext>
            </a:extLst>
          </p:cNvPr>
          <p:cNvPicPr>
            <a:picLocks noChangeAspect="1"/>
          </p:cNvPicPr>
          <p:nvPr/>
        </p:nvPicPr>
        <p:blipFill>
          <a:blip r:embed="rId2"/>
          <a:stretch>
            <a:fillRect/>
          </a:stretch>
        </p:blipFill>
        <p:spPr>
          <a:xfrm>
            <a:off x="411040" y="2709862"/>
            <a:ext cx="11334750" cy="2581275"/>
          </a:xfrm>
          <a:prstGeom prst="rect">
            <a:avLst/>
          </a:prstGeom>
        </p:spPr>
      </p:pic>
    </p:spTree>
    <p:extLst>
      <p:ext uri="{BB962C8B-B14F-4D97-AF65-F5344CB8AC3E}">
        <p14:creationId xmlns:p14="http://schemas.microsoft.com/office/powerpoint/2010/main" val="3606013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9915A-F337-4865-AA95-57ADD19E0F48}"/>
              </a:ext>
            </a:extLst>
          </p:cNvPr>
          <p:cNvSpPr>
            <a:spLocks noGrp="1"/>
          </p:cNvSpPr>
          <p:nvPr>
            <p:ph type="title"/>
          </p:nvPr>
        </p:nvSpPr>
        <p:spPr>
          <a:xfrm>
            <a:off x="940776" y="365125"/>
            <a:ext cx="10413023" cy="602029"/>
          </a:xfrm>
        </p:spPr>
        <p:txBody>
          <a:bodyPr>
            <a:noAutofit/>
          </a:bodyPr>
          <a:lstStyle/>
          <a:p>
            <a:r>
              <a:rPr lang="en-US" b="1" dirty="0"/>
              <a:t> A quick word about manufacturing costs</a:t>
            </a:r>
          </a:p>
        </p:txBody>
      </p:sp>
      <p:sp>
        <p:nvSpPr>
          <p:cNvPr id="3" name="Content Placeholder 2">
            <a:extLst>
              <a:ext uri="{FF2B5EF4-FFF2-40B4-BE49-F238E27FC236}">
                <a16:creationId xmlns:a16="http://schemas.microsoft.com/office/drawing/2014/main" id="{AC1FFE8B-626E-45E4-BE8F-629E49FEABBC}"/>
              </a:ext>
            </a:extLst>
          </p:cNvPr>
          <p:cNvSpPr>
            <a:spLocks noGrp="1"/>
          </p:cNvSpPr>
          <p:nvPr>
            <p:ph sz="half" idx="1"/>
          </p:nvPr>
        </p:nvSpPr>
        <p:spPr>
          <a:xfrm>
            <a:off x="536331" y="1028701"/>
            <a:ext cx="10726615" cy="5328138"/>
          </a:xfrm>
        </p:spPr>
        <p:txBody>
          <a:bodyPr>
            <a:normAutofit fontScale="92500" lnSpcReduction="10000"/>
          </a:bodyPr>
          <a:lstStyle/>
          <a:p>
            <a:pPr marL="0" indent="0">
              <a:buNone/>
            </a:pPr>
            <a:r>
              <a:rPr lang="en-US" sz="3600" dirty="0"/>
              <a:t>Manufacturers have two categories of costs</a:t>
            </a:r>
          </a:p>
          <a:p>
            <a:pPr lvl="1"/>
            <a:r>
              <a:rPr lang="en-US" sz="3200" dirty="0"/>
              <a:t>Manufacturing – called “product” costs on financial </a:t>
            </a:r>
            <a:r>
              <a:rPr lang="en-US" sz="3200" dirty="0" err="1"/>
              <a:t>stmts</a:t>
            </a:r>
            <a:endParaRPr lang="en-US" sz="3200" dirty="0"/>
          </a:p>
          <a:p>
            <a:pPr lvl="2"/>
            <a:r>
              <a:rPr lang="en-US" sz="2800" dirty="0"/>
              <a:t>Direct Materials – tangible items large enough and expensive enough to be traced to the product (inventory manufactured by the company)</a:t>
            </a:r>
          </a:p>
          <a:p>
            <a:pPr lvl="2"/>
            <a:r>
              <a:rPr lang="en-US" sz="2800" dirty="0"/>
              <a:t>Direct Labor – personnel who “touch” the product during manufacturing</a:t>
            </a:r>
          </a:p>
          <a:p>
            <a:pPr lvl="2"/>
            <a:r>
              <a:rPr lang="en-US" sz="2800" dirty="0"/>
              <a:t>Manufacturing Overhead – anything factor-related which is not direct materials or direct labor</a:t>
            </a:r>
          </a:p>
          <a:p>
            <a:pPr lvl="1"/>
            <a:r>
              <a:rPr lang="en-US" sz="3200" dirty="0"/>
              <a:t>Non-Manufacturing – called “period” costs on financial </a:t>
            </a:r>
            <a:r>
              <a:rPr lang="en-US" sz="3200" dirty="0" err="1"/>
              <a:t>stmts</a:t>
            </a:r>
            <a:endParaRPr lang="en-US" sz="3200" dirty="0"/>
          </a:p>
          <a:p>
            <a:pPr lvl="2"/>
            <a:r>
              <a:rPr lang="en-US" sz="2800" dirty="0"/>
              <a:t>Selling costs – costs incurred between factory and delivery to consumer</a:t>
            </a:r>
          </a:p>
          <a:p>
            <a:pPr lvl="2"/>
            <a:r>
              <a:rPr lang="en-US" sz="2800" dirty="0"/>
              <a:t>Admin costs – costs incurred to oversee both manufacturing and selling</a:t>
            </a:r>
          </a:p>
        </p:txBody>
      </p:sp>
    </p:spTree>
    <p:extLst>
      <p:ext uri="{BB962C8B-B14F-4D97-AF65-F5344CB8AC3E}">
        <p14:creationId xmlns:p14="http://schemas.microsoft.com/office/powerpoint/2010/main" val="1030812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A74A33-10B2-42D4-85F1-ED0C5CA2C7D5}"/>
              </a:ext>
            </a:extLst>
          </p:cNvPr>
          <p:cNvSpPr>
            <a:spLocks noGrp="1"/>
          </p:cNvSpPr>
          <p:nvPr>
            <p:ph type="title"/>
          </p:nvPr>
        </p:nvSpPr>
        <p:spPr>
          <a:xfrm>
            <a:off x="905608" y="365125"/>
            <a:ext cx="10448192" cy="1111983"/>
          </a:xfrm>
        </p:spPr>
        <p:txBody>
          <a:bodyPr>
            <a:normAutofit/>
          </a:bodyPr>
          <a:lstStyle/>
          <a:p>
            <a:pPr algn="just"/>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PC Works assembles custom computers from components supplied by various manufacturers. The company is very small and its assembly shop, administrative offices, and retail sales store are housed in a single facility in a Redmond, Washington, industrial park. </a:t>
            </a:r>
            <a:endParaRPr lang="en-US" dirty="0"/>
          </a:p>
        </p:txBody>
      </p:sp>
      <p:sp>
        <p:nvSpPr>
          <p:cNvPr id="6" name="Content Placeholder 5">
            <a:extLst>
              <a:ext uri="{FF2B5EF4-FFF2-40B4-BE49-F238E27FC236}">
                <a16:creationId xmlns:a16="http://schemas.microsoft.com/office/drawing/2014/main" id="{D76E0D5B-FF5D-4DFC-AD6E-985EDF7553B7}"/>
              </a:ext>
            </a:extLst>
          </p:cNvPr>
          <p:cNvSpPr>
            <a:spLocks noGrp="1"/>
          </p:cNvSpPr>
          <p:nvPr>
            <p:ph idx="1"/>
          </p:nvPr>
        </p:nvSpPr>
        <p:spPr/>
        <p:txBody>
          <a:bodyPr>
            <a:normAutofit lnSpcReduction="10000"/>
          </a:bodyPr>
          <a:lstStyle/>
          <a:p>
            <a:pPr marL="0" marR="0" indent="0">
              <a:lnSpc>
                <a:spcPct val="115000"/>
              </a:lnSpc>
              <a:spcBef>
                <a:spcPts val="0"/>
              </a:spcBef>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For each cost, indicate whether it would most likely be classified as direct labor, direct materials, manufacturing overhead, selling, or an administrative cost.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cost of a hard drive installed in a computer.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cost of advertising in the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Puget Sound Computer User</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newspaper.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wages of employees who assemble computers from components.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Sales commissions paid to the company’s salespeople.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wages of the assembly shop’s supervisor.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wages of the company’s accountant.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Depreciation on equipment used to test assembled computers before release to customers.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Rent on the facility in the industrial park.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11581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03136-44E6-402D-9BDC-908A2C27BAA1}"/>
              </a:ext>
            </a:extLst>
          </p:cNvPr>
          <p:cNvSpPr>
            <a:spLocks noGrp="1"/>
          </p:cNvSpPr>
          <p:nvPr>
            <p:ph type="title"/>
          </p:nvPr>
        </p:nvSpPr>
        <p:spPr/>
        <p:txBody>
          <a:bodyPr>
            <a:normAutofit/>
          </a:bodyPr>
          <a:lstStyle/>
          <a:p>
            <a:pPr algn="ct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Cost Classifications for Decision Making</a:t>
            </a:r>
            <a:endParaRPr lang="en-US" sz="5400" dirty="0"/>
          </a:p>
        </p:txBody>
      </p:sp>
      <p:sp>
        <p:nvSpPr>
          <p:cNvPr id="3" name="Content Placeholder 2">
            <a:extLst>
              <a:ext uri="{FF2B5EF4-FFF2-40B4-BE49-F238E27FC236}">
                <a16:creationId xmlns:a16="http://schemas.microsoft.com/office/drawing/2014/main" id="{5CDB4C76-60A6-44F3-97B4-9B6015B37B50}"/>
              </a:ext>
            </a:extLst>
          </p:cNvPr>
          <p:cNvSpPr>
            <a:spLocks noGrp="1"/>
          </p:cNvSpPr>
          <p:nvPr>
            <p:ph sz="half" idx="1"/>
          </p:nvPr>
        </p:nvSpPr>
        <p:spPr/>
        <p:txBody>
          <a:bodyPr>
            <a:normAutofit lnSpcReduction="10000"/>
          </a:bodyPr>
          <a:lstStyle/>
          <a:p>
            <a:pPr marL="0" marR="0" indent="0" algn="just">
              <a:lnSpc>
                <a:spcPct val="115000"/>
              </a:lnSpc>
              <a:spcBef>
                <a:spcPts val="0"/>
              </a:spcBef>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Costs are an important feature of many business decisions. In making decisions, it is essential to have a firm grasp of the concepts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differential cost, opportunity cost,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and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sunk cost.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Differential Cost and Revenue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gn="just">
              <a:lnSpc>
                <a:spcPct val="115000"/>
              </a:lnSpc>
              <a:spcBef>
                <a:spcPts val="0"/>
              </a:spcBef>
              <a:spcAft>
                <a:spcPts val="10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Decisions involve choosing between alternatives. In business decisions, each alternative will have costs and benefits that must be compared to the costs and benefits of the other available alternatives. A difference in costs between any two alternatives is known as a differential cost. A difference in revenues between any two alternatives is known as differential revenue.  (If they are not different, then it is not a differential cost). </a:t>
            </a:r>
          </a:p>
          <a:p>
            <a:pPr marL="457200" lvl="1" algn="just">
              <a:lnSpc>
                <a:spcPct val="115000"/>
              </a:lnSpc>
              <a:spcBef>
                <a:spcPts val="0"/>
              </a:spcBef>
              <a:spcAft>
                <a:spcPts val="1000"/>
              </a:spcAft>
            </a:pPr>
            <a:r>
              <a:rPr lang="en-US" sz="1400" dirty="0">
                <a:latin typeface="Calibri" panose="020F0502020204030204" pitchFamily="34" charset="0"/>
                <a:ea typeface="Calibri" panose="020F0502020204030204" pitchFamily="34" charset="0"/>
                <a:cs typeface="Times New Roman" panose="02020603050405020304" pitchFamily="18" charset="0"/>
              </a:rPr>
              <a:t>In general, only the differential revenue/costs are the focus of a decision as well as cash versus non-cash items.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5225EADB-7530-4B29-9A52-0178C67B8553}"/>
              </a:ext>
            </a:extLst>
          </p:cNvPr>
          <p:cNvSpPr>
            <a:spLocks noGrp="1"/>
          </p:cNvSpPr>
          <p:nvPr>
            <p:ph sz="half" idx="2"/>
          </p:nvPr>
        </p:nvSpPr>
        <p:spPr/>
        <p:txBody>
          <a:bodyPr>
            <a:normAutofit lnSpcReduction="10000"/>
          </a:bodyPr>
          <a:lstStyle/>
          <a:p>
            <a:pPr marL="0" indent="0" algn="just">
              <a:buNone/>
            </a:pPr>
            <a:r>
              <a:rPr lang="en-US" sz="1800" dirty="0">
                <a:latin typeface="Calibri" panose="020F0502020204030204" pitchFamily="34" charset="0"/>
                <a:ea typeface="Times New Roman" panose="02020603050405020304" pitchFamily="18" charset="0"/>
                <a:cs typeface="Times New Roman" panose="02020603050405020304" pitchFamily="18" charset="0"/>
              </a:rPr>
              <a:t>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ssume that Natural Cosmetics, Inc., is thinking about changing its marketing method from distribution through retailers to distribution by a network of neighborhood sales representatives. </a:t>
            </a:r>
          </a:p>
          <a:p>
            <a:pPr marL="0" indent="0" algn="jus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Present costs and revenues are compared to projected costs and revenues in the following table: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5" name="Picture 4">
            <a:extLst>
              <a:ext uri="{FF2B5EF4-FFF2-40B4-BE49-F238E27FC236}">
                <a16:creationId xmlns:a16="http://schemas.microsoft.com/office/drawing/2014/main" id="{CC39C68B-A220-40A9-8671-1F6C9ECD94E4}"/>
              </a:ext>
            </a:extLst>
          </p:cNvPr>
          <p:cNvPicPr>
            <a:picLocks noChangeAspect="1"/>
          </p:cNvPicPr>
          <p:nvPr/>
        </p:nvPicPr>
        <p:blipFill>
          <a:blip r:embed="rId2"/>
          <a:stretch>
            <a:fillRect/>
          </a:stretch>
        </p:blipFill>
        <p:spPr>
          <a:xfrm>
            <a:off x="6344785" y="4018587"/>
            <a:ext cx="4883319" cy="1950889"/>
          </a:xfrm>
          <a:prstGeom prst="rect">
            <a:avLst/>
          </a:prstGeom>
        </p:spPr>
      </p:pic>
    </p:spTree>
    <p:extLst>
      <p:ext uri="{BB962C8B-B14F-4D97-AF65-F5344CB8AC3E}">
        <p14:creationId xmlns:p14="http://schemas.microsoft.com/office/powerpoint/2010/main" val="670264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851CA-2E22-4B09-AD40-BB9B6B8930E5}"/>
              </a:ext>
            </a:extLst>
          </p:cNvPr>
          <p:cNvSpPr>
            <a:spLocks noGrp="1"/>
          </p:cNvSpPr>
          <p:nvPr>
            <p:ph type="title"/>
          </p:nvPr>
        </p:nvSpPr>
        <p:spPr>
          <a:xfrm>
            <a:off x="835269" y="365125"/>
            <a:ext cx="10518531" cy="549275"/>
          </a:xfrm>
        </p:spPr>
        <p:txBody>
          <a:bodyPr>
            <a:normAutofit/>
          </a:bodyPr>
          <a:lstStyle/>
          <a:p>
            <a:pPr algn="ct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Opportunity Cost and Sunk Cost </a:t>
            </a:r>
            <a:endParaRPr lang="en-US" sz="5400" dirty="0"/>
          </a:p>
        </p:txBody>
      </p:sp>
      <p:sp>
        <p:nvSpPr>
          <p:cNvPr id="3" name="Content Placeholder 2">
            <a:extLst>
              <a:ext uri="{FF2B5EF4-FFF2-40B4-BE49-F238E27FC236}">
                <a16:creationId xmlns:a16="http://schemas.microsoft.com/office/drawing/2014/main" id="{BF669BEC-C467-4673-8C2F-17FC0FFD885A}"/>
              </a:ext>
            </a:extLst>
          </p:cNvPr>
          <p:cNvSpPr>
            <a:spLocks noGrp="1"/>
          </p:cNvSpPr>
          <p:nvPr>
            <p:ph sz="half" idx="1"/>
          </p:nvPr>
        </p:nvSpPr>
        <p:spPr>
          <a:xfrm>
            <a:off x="316523" y="1063869"/>
            <a:ext cx="5703277" cy="5113094"/>
          </a:xfrm>
        </p:spPr>
        <p:txBody>
          <a:bodyPr>
            <a:normAutofit fontScale="92500" lnSpcReduction="20000"/>
          </a:bodyPr>
          <a:lstStyle/>
          <a:p>
            <a:pPr marL="0" indent="0">
              <a:buNone/>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Opportunity cost</a:t>
            </a:r>
          </a:p>
          <a:p>
            <a:r>
              <a:rPr lang="en-US" sz="2000" dirty="0">
                <a:latin typeface="Calibri" panose="020F0502020204030204" pitchFamily="34" charset="0"/>
                <a:ea typeface="Times New Roman" panose="02020603050405020304" pitchFamily="18" charset="0"/>
                <a:cs typeface="Times New Roman" panose="02020603050405020304" pitchFamily="18" charset="0"/>
              </a:rPr>
              <a:t>It</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is the </a:t>
            </a: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potential benefit that is given up when one alternative is selected over another.</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US" sz="2000" dirty="0">
                <a:effectLst/>
                <a:latin typeface="Calibri" panose="020F0502020204030204" pitchFamily="34" charset="0"/>
                <a:ea typeface="Times New Roman" panose="02020603050405020304" pitchFamily="18" charset="0"/>
                <a:cs typeface="Times New Roman" panose="02020603050405020304" pitchFamily="18" charset="0"/>
              </a:rPr>
              <a:t>For example, assume that you have a part-time job while attending college that pays $800 per week. </a:t>
            </a:r>
          </a:p>
          <a:p>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If you spend one week at the beach during spring break without pay, then the $800 in lost wages would be an opportunity cost of taking the week off to be at the beach. </a:t>
            </a:r>
          </a:p>
          <a:p>
            <a:r>
              <a:rPr lang="en-US" sz="2000" dirty="0">
                <a:effectLst/>
                <a:latin typeface="Calibri" panose="020F0502020204030204" pitchFamily="34" charset="0"/>
                <a:ea typeface="Times New Roman" panose="02020603050405020304" pitchFamily="18" charset="0"/>
                <a:cs typeface="Times New Roman" panose="02020603050405020304" pitchFamily="18" charset="0"/>
              </a:rPr>
              <a:t>Opportunity costs are not usually found in accounting records, but they are costs that must be explicitly considered in every decision a manager makes. </a:t>
            </a:r>
          </a:p>
          <a:p>
            <a:r>
              <a:rPr lang="en-US" sz="2000" dirty="0">
                <a:effectLst/>
                <a:latin typeface="Calibri" panose="020F0502020204030204" pitchFamily="34" charset="0"/>
                <a:ea typeface="Times New Roman" panose="02020603050405020304" pitchFamily="18" charset="0"/>
                <a:cs typeface="Times New Roman" panose="02020603050405020304" pitchFamily="18" charset="0"/>
              </a:rPr>
              <a:t>Virtually every alternative involves an opportunity cost.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4FD1AAC8-D8BA-4A2F-9BDC-EDE6C2089E1E}"/>
              </a:ext>
            </a:extLst>
          </p:cNvPr>
          <p:cNvSpPr>
            <a:spLocks noGrp="1"/>
          </p:cNvSpPr>
          <p:nvPr>
            <p:ph sz="half" idx="2"/>
          </p:nvPr>
        </p:nvSpPr>
        <p:spPr>
          <a:xfrm>
            <a:off x="6172200" y="1090246"/>
            <a:ext cx="5181600" cy="5086717"/>
          </a:xfrm>
        </p:spPr>
        <p:txBody>
          <a:bodyPr>
            <a:normAutofit fontScale="92500" lnSpcReduction="20000"/>
          </a:bodyPr>
          <a:lstStyle/>
          <a:p>
            <a:pPr marL="0" marR="0" indent="0" algn="just">
              <a:lnSpc>
                <a:spcPct val="115000"/>
              </a:lnSpc>
              <a:spcBef>
                <a:spcPts val="0"/>
              </a:spcBef>
              <a:spcAft>
                <a:spcPts val="1000"/>
              </a:spcAft>
              <a:buNone/>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Sunk Cost</a:t>
            </a: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 sunk cost is a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cost </a:t>
            </a:r>
            <a:r>
              <a:rPr lang="en-US" sz="1800" b="1" i="1" dirty="0">
                <a:effectLst/>
                <a:latin typeface="Calibri" panose="020F0502020204030204" pitchFamily="34" charset="0"/>
                <a:ea typeface="Times New Roman" panose="02020603050405020304" pitchFamily="18" charset="0"/>
                <a:cs typeface="Times New Roman" panose="02020603050405020304" pitchFamily="18" charset="0"/>
              </a:rPr>
              <a:t>that has already been incurred</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and that cannot be changed by any decision made now or in the future. </a:t>
            </a:r>
          </a:p>
          <a:p>
            <a:pPr marL="0" marR="0" algn="just">
              <a:lnSpc>
                <a:spcPct val="115000"/>
              </a:lnSpc>
              <a:spcBef>
                <a:spcPts val="0"/>
              </a:spcBef>
              <a:spcAft>
                <a:spcPts val="10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Because sunk costs cannot be changed by any decision, they are not differential costs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To illustrate a sunk cost, assume that a company paid $50,000 several years ago for a special-purpose machine. The machine was used to make a product that is now obsolete and is no longer being sold.  </a:t>
            </a: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Past purchases of long-term, tangible assets are considered sunk costs.  Nothing in the future can change the past decision to purchase buildings, equipment, etc.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For a cost to be a sunk cost, it occurred in the past and does not continue in the future. For example, wages to current employees are not sunk costs.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33971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3449</Words>
  <Application>Microsoft Office PowerPoint</Application>
  <PresentationFormat>Widescreen</PresentationFormat>
  <Paragraphs>148</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Managerial Accounting and Cost Concepts </vt:lpstr>
      <vt:lpstr>The term “cost” is used in a variety of ways</vt:lpstr>
      <vt:lpstr>Cost Classifications</vt:lpstr>
      <vt:lpstr>Assigning Costs to Cost Objects </vt:lpstr>
      <vt:lpstr>PowerPoint Presentation</vt:lpstr>
      <vt:lpstr> A quick word about manufacturing costs</vt:lpstr>
      <vt:lpstr>The PC Works assembles custom computers from components supplied by various manufacturers. The company is very small and its assembly shop, administrative offices, and retail sales store are housed in a single facility in a Redmond, Washington, industrial park. </vt:lpstr>
      <vt:lpstr>Cost Classifications for Decision Making</vt:lpstr>
      <vt:lpstr>Opportunity Cost and Sunk Cost </vt:lpstr>
      <vt:lpstr>PowerPoint Presentation</vt:lpstr>
      <vt:lpstr>Cost Classifications for Predicting Cost Behavior  Cost classifications used to predict cost behavior: variable costs, fixed costs, and mixed costs.</vt:lpstr>
      <vt:lpstr>Variable Cost </vt:lpstr>
      <vt:lpstr>To provide an example of a variable cost, consider Nooksack Expeditions, a small company that provides daylong whitewater rafting excursions on rivers and serves gourmet meals to its guests from a caterer for $30 a person. The behavior of this variable cost, on both a per unit and a total basis, is shown below:</vt:lpstr>
      <vt:lpstr>Fixed Cost </vt:lpstr>
      <vt:lpstr>PowerPoint Presentation</vt:lpstr>
      <vt:lpstr>Illustration of why fixed costs should not be expressed as an average.  Espresso Express operates a number of espresso coffee stands in busy suburban malls. The fixed weekly expense of a coffee stand is $1,200 and the variable cost per cup of coffee served is $0.22.</vt:lpstr>
      <vt:lpstr>A cautionary tale - Fixed Costs - The Linearity Assumption and the Relevant Range </vt:lpstr>
      <vt:lpstr>Mixed Costs </vt:lpstr>
      <vt:lpstr>Methods of Analyzing Mixed Costs</vt:lpstr>
      <vt:lpstr>We will use an example from Brentline Hospital to illustrate the high-low method calculations and to compare the resulting high-low method cost estimates to those obtained using least-squares regression.</vt:lpstr>
      <vt:lpstr>The High-Low Method </vt:lpstr>
      <vt:lpstr>PowerPoint Presentation</vt:lpstr>
      <vt:lpstr>Using the Hi-Lo Method: The Cheyenne Hotel in Big Sky, Montana, has accumulated records of the total electrical costs of the hotel and the number of occupancy-days over the last year. An occupancy-day represents a room rented out for one day. The hotel’s business is highly seasonal, with peaks occurring during the ski season and in the summer. </vt:lpstr>
      <vt:lpstr>The Least-Squares Regression Method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Managerial Accounting and Cost Concepts</dc:title>
  <dc:creator>Lynch, Christy</dc:creator>
  <cp:lastModifiedBy>Lynch, Christy</cp:lastModifiedBy>
  <cp:revision>27</cp:revision>
  <dcterms:created xsi:type="dcterms:W3CDTF">2021-05-27T19:26:47Z</dcterms:created>
  <dcterms:modified xsi:type="dcterms:W3CDTF">2021-05-28T18:43:51Z</dcterms:modified>
</cp:coreProperties>
</file>