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6" r:id="rId2"/>
    <p:sldId id="357" r:id="rId3"/>
    <p:sldId id="257" r:id="rId4"/>
    <p:sldId id="258" r:id="rId5"/>
    <p:sldId id="259" r:id="rId6"/>
    <p:sldId id="260" r:id="rId7"/>
    <p:sldId id="262" r:id="rId8"/>
    <p:sldId id="263" r:id="rId9"/>
    <p:sldId id="266" r:id="rId10"/>
    <p:sldId id="267" r:id="rId11"/>
    <p:sldId id="268" r:id="rId12"/>
    <p:sldId id="269" r:id="rId13"/>
    <p:sldId id="270" r:id="rId14"/>
    <p:sldId id="271" r:id="rId15"/>
    <p:sldId id="272" r:id="rId16"/>
    <p:sldId id="273" r:id="rId17"/>
    <p:sldId id="265" r:id="rId18"/>
    <p:sldId id="274" r:id="rId19"/>
    <p:sldId id="275" r:id="rId20"/>
    <p:sldId id="276" r:id="rId21"/>
    <p:sldId id="277" r:id="rId22"/>
    <p:sldId id="278" r:id="rId23"/>
    <p:sldId id="417" r:id="rId24"/>
    <p:sldId id="418" r:id="rId25"/>
    <p:sldId id="283" r:id="rId26"/>
    <p:sldId id="282" r:id="rId27"/>
    <p:sldId id="284" r:id="rId28"/>
    <p:sldId id="419" r:id="rId29"/>
    <p:sldId id="420" r:id="rId30"/>
    <p:sldId id="287" r:id="rId31"/>
    <p:sldId id="288" r:id="rId32"/>
    <p:sldId id="289" r:id="rId33"/>
    <p:sldId id="290" r:id="rId34"/>
    <p:sldId id="293" r:id="rId35"/>
    <p:sldId id="294" r:id="rId36"/>
    <p:sldId id="295" r:id="rId37"/>
    <p:sldId id="296" r:id="rId38"/>
    <p:sldId id="298" r:id="rId39"/>
    <p:sldId id="297" r:id="rId40"/>
    <p:sldId id="321" r:id="rId41"/>
    <p:sldId id="322" r:id="rId42"/>
    <p:sldId id="323" r:id="rId43"/>
    <p:sldId id="324" r:id="rId44"/>
    <p:sldId id="325" r:id="rId45"/>
    <p:sldId id="326" r:id="rId46"/>
    <p:sldId id="327" r:id="rId47"/>
    <p:sldId id="328" r:id="rId48"/>
    <p:sldId id="329" r:id="rId49"/>
    <p:sldId id="330" r:id="rId50"/>
    <p:sldId id="331" r:id="rId51"/>
    <p:sldId id="332" r:id="rId52"/>
    <p:sldId id="333" r:id="rId53"/>
    <p:sldId id="334" r:id="rId54"/>
    <p:sldId id="335" r:id="rId55"/>
    <p:sldId id="426" r:id="rId56"/>
    <p:sldId id="338" r:id="rId57"/>
    <p:sldId id="421" r:id="rId58"/>
    <p:sldId id="339" r:id="rId59"/>
    <p:sldId id="336" r:id="rId60"/>
    <p:sldId id="337" r:id="rId61"/>
    <p:sldId id="341" r:id="rId62"/>
    <p:sldId id="342" r:id="rId63"/>
    <p:sldId id="344" r:id="rId64"/>
    <p:sldId id="345" r:id="rId65"/>
    <p:sldId id="348" r:id="rId66"/>
    <p:sldId id="352" r:id="rId67"/>
    <p:sldId id="353" r:id="rId68"/>
    <p:sldId id="349" r:id="rId69"/>
    <p:sldId id="354" r:id="rId70"/>
    <p:sldId id="422" r:id="rId71"/>
    <p:sldId id="351" r:id="rId72"/>
    <p:sldId id="346" r:id="rId73"/>
    <p:sldId id="355" r:id="rId74"/>
    <p:sldId id="424" r:id="rId75"/>
    <p:sldId id="261" r:id="rId76"/>
    <p:sldId id="425" r:id="rId7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6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37945F2-C833-4548-8572-87A9A59333AD}" type="datetimeFigureOut">
              <a:rPr lang="en-US" smtClean="0"/>
              <a:t>6/15/2021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8D9A7EC-A8FF-4C8D-AF6B-7C10F50F40E5}" type="slidenum">
              <a:rPr lang="en-US" smtClean="0"/>
              <a:t>‹#›</a:t>
            </a:fld>
            <a:endParaRPr lang="en-US"/>
          </a:p>
        </p:txBody>
      </p:sp>
    </p:spTree>
    <p:extLst>
      <p:ext uri="{BB962C8B-B14F-4D97-AF65-F5344CB8AC3E}">
        <p14:creationId xmlns:p14="http://schemas.microsoft.com/office/powerpoint/2010/main" val="1040246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D29973-D840-4944-A833-A5313A36BBAF}" type="slidenum">
              <a:rPr lang="en-US" smtClean="0"/>
              <a:t>30</a:t>
            </a:fld>
            <a:endParaRPr lang="en-US"/>
          </a:p>
        </p:txBody>
      </p:sp>
    </p:spTree>
    <p:extLst>
      <p:ext uri="{BB962C8B-B14F-4D97-AF65-F5344CB8AC3E}">
        <p14:creationId xmlns:p14="http://schemas.microsoft.com/office/powerpoint/2010/main" val="1796536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D29973-D840-4944-A833-A5313A36BBAF}" type="slidenum">
              <a:rPr lang="en-US" smtClean="0"/>
              <a:t>31</a:t>
            </a:fld>
            <a:endParaRPr lang="en-US"/>
          </a:p>
        </p:txBody>
      </p:sp>
    </p:spTree>
    <p:extLst>
      <p:ext uri="{BB962C8B-B14F-4D97-AF65-F5344CB8AC3E}">
        <p14:creationId xmlns:p14="http://schemas.microsoft.com/office/powerpoint/2010/main" val="3375189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D29973-D840-4944-A833-A5313A36BBAF}" type="slidenum">
              <a:rPr lang="en-US" smtClean="0"/>
              <a:t>32</a:t>
            </a:fld>
            <a:endParaRPr lang="en-US"/>
          </a:p>
        </p:txBody>
      </p:sp>
    </p:spTree>
    <p:extLst>
      <p:ext uri="{BB962C8B-B14F-4D97-AF65-F5344CB8AC3E}">
        <p14:creationId xmlns:p14="http://schemas.microsoft.com/office/powerpoint/2010/main" val="717738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A5AB1A-A46F-4DAB-BFD4-96BCE5B19D07}" type="slidenum">
              <a:rPr lang="en-US" smtClean="0"/>
              <a:t>37</a:t>
            </a:fld>
            <a:endParaRPr lang="en-US"/>
          </a:p>
        </p:txBody>
      </p:sp>
    </p:spTree>
    <p:extLst>
      <p:ext uri="{BB962C8B-B14F-4D97-AF65-F5344CB8AC3E}">
        <p14:creationId xmlns:p14="http://schemas.microsoft.com/office/powerpoint/2010/main" val="2410993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A5AB1A-A46F-4DAB-BFD4-96BCE5B19D07}" type="slidenum">
              <a:rPr lang="en-US" smtClean="0"/>
              <a:t>38</a:t>
            </a:fld>
            <a:endParaRPr lang="en-US"/>
          </a:p>
        </p:txBody>
      </p:sp>
    </p:spTree>
    <p:extLst>
      <p:ext uri="{BB962C8B-B14F-4D97-AF65-F5344CB8AC3E}">
        <p14:creationId xmlns:p14="http://schemas.microsoft.com/office/powerpoint/2010/main" val="1954585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D8A216-0A2A-47F3-BD72-5FB7DCD366B1}" type="slidenum">
              <a:rPr lang="en-US" smtClean="0"/>
              <a:t>74</a:t>
            </a:fld>
            <a:endParaRPr lang="en-US"/>
          </a:p>
        </p:txBody>
      </p:sp>
    </p:spTree>
    <p:extLst>
      <p:ext uri="{BB962C8B-B14F-4D97-AF65-F5344CB8AC3E}">
        <p14:creationId xmlns:p14="http://schemas.microsoft.com/office/powerpoint/2010/main" val="239295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D8A216-0A2A-47F3-BD72-5FB7DCD366B1}" type="slidenum">
              <a:rPr lang="en-US" smtClean="0"/>
              <a:t>75</a:t>
            </a:fld>
            <a:endParaRPr lang="en-US"/>
          </a:p>
        </p:txBody>
      </p:sp>
    </p:spTree>
    <p:extLst>
      <p:ext uri="{BB962C8B-B14F-4D97-AF65-F5344CB8AC3E}">
        <p14:creationId xmlns:p14="http://schemas.microsoft.com/office/powerpoint/2010/main" val="2494939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D8A216-0A2A-47F3-BD72-5FB7DCD366B1}" type="slidenum">
              <a:rPr lang="en-US" smtClean="0"/>
              <a:t>76</a:t>
            </a:fld>
            <a:endParaRPr lang="en-US"/>
          </a:p>
        </p:txBody>
      </p:sp>
    </p:spTree>
    <p:extLst>
      <p:ext uri="{BB962C8B-B14F-4D97-AF65-F5344CB8AC3E}">
        <p14:creationId xmlns:p14="http://schemas.microsoft.com/office/powerpoint/2010/main" val="4080710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679F4-2F02-4D47-91CA-425117ABBF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5C1C86-6F60-4FC8-8F55-E14C6AE28D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3845FB-4C0D-48A2-8ED4-5D2204DFE6F1}"/>
              </a:ext>
            </a:extLst>
          </p:cNvPr>
          <p:cNvSpPr>
            <a:spLocks noGrp="1"/>
          </p:cNvSpPr>
          <p:nvPr>
            <p:ph type="dt" sz="half" idx="10"/>
          </p:nvPr>
        </p:nvSpPr>
        <p:spPr/>
        <p:txBody>
          <a:bodyPr/>
          <a:lstStyle/>
          <a:p>
            <a:fld id="{25841CEE-B1F7-428F-9EC7-9461EDFEAE30}" type="datetimeFigureOut">
              <a:rPr lang="en-US" smtClean="0"/>
              <a:t>6/15/2021</a:t>
            </a:fld>
            <a:endParaRPr lang="en-US"/>
          </a:p>
        </p:txBody>
      </p:sp>
      <p:sp>
        <p:nvSpPr>
          <p:cNvPr id="5" name="Footer Placeholder 4">
            <a:extLst>
              <a:ext uri="{FF2B5EF4-FFF2-40B4-BE49-F238E27FC236}">
                <a16:creationId xmlns:a16="http://schemas.microsoft.com/office/drawing/2014/main" id="{F459A27F-168E-4430-9EB6-190405257F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76C588-C0DD-4C34-AED8-B665BB05619F}"/>
              </a:ext>
            </a:extLst>
          </p:cNvPr>
          <p:cNvSpPr>
            <a:spLocks noGrp="1"/>
          </p:cNvSpPr>
          <p:nvPr>
            <p:ph type="sldNum" sz="quarter" idx="12"/>
          </p:nvPr>
        </p:nvSpPr>
        <p:spPr/>
        <p:txBody>
          <a:bodyPr/>
          <a:lstStyle/>
          <a:p>
            <a:fld id="{CB56BAD6-C6A5-41A4-98DF-114FA46BDF77}" type="slidenum">
              <a:rPr lang="en-US" smtClean="0"/>
              <a:t>‹#›</a:t>
            </a:fld>
            <a:endParaRPr lang="en-US"/>
          </a:p>
        </p:txBody>
      </p:sp>
    </p:spTree>
    <p:extLst>
      <p:ext uri="{BB962C8B-B14F-4D97-AF65-F5344CB8AC3E}">
        <p14:creationId xmlns:p14="http://schemas.microsoft.com/office/powerpoint/2010/main" val="3817048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AB900-CD78-4530-B917-B933E7C3F7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1B8B3F-F18F-47C0-87BF-6B343E8EEB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C497D5-8330-44A5-A14C-5B4E45E13162}"/>
              </a:ext>
            </a:extLst>
          </p:cNvPr>
          <p:cNvSpPr>
            <a:spLocks noGrp="1"/>
          </p:cNvSpPr>
          <p:nvPr>
            <p:ph type="dt" sz="half" idx="10"/>
          </p:nvPr>
        </p:nvSpPr>
        <p:spPr/>
        <p:txBody>
          <a:bodyPr/>
          <a:lstStyle/>
          <a:p>
            <a:fld id="{25841CEE-B1F7-428F-9EC7-9461EDFEAE30}" type="datetimeFigureOut">
              <a:rPr lang="en-US" smtClean="0"/>
              <a:t>6/15/2021</a:t>
            </a:fld>
            <a:endParaRPr lang="en-US"/>
          </a:p>
        </p:txBody>
      </p:sp>
      <p:sp>
        <p:nvSpPr>
          <p:cNvPr id="5" name="Footer Placeholder 4">
            <a:extLst>
              <a:ext uri="{FF2B5EF4-FFF2-40B4-BE49-F238E27FC236}">
                <a16:creationId xmlns:a16="http://schemas.microsoft.com/office/drawing/2014/main" id="{935262AE-7822-4663-B5D9-D983F57369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45F400-45C3-4AEF-AD15-8D528B473A29}"/>
              </a:ext>
            </a:extLst>
          </p:cNvPr>
          <p:cNvSpPr>
            <a:spLocks noGrp="1"/>
          </p:cNvSpPr>
          <p:nvPr>
            <p:ph type="sldNum" sz="quarter" idx="12"/>
          </p:nvPr>
        </p:nvSpPr>
        <p:spPr/>
        <p:txBody>
          <a:bodyPr/>
          <a:lstStyle/>
          <a:p>
            <a:fld id="{CB56BAD6-C6A5-41A4-98DF-114FA46BDF77}" type="slidenum">
              <a:rPr lang="en-US" smtClean="0"/>
              <a:t>‹#›</a:t>
            </a:fld>
            <a:endParaRPr lang="en-US"/>
          </a:p>
        </p:txBody>
      </p:sp>
    </p:spTree>
    <p:extLst>
      <p:ext uri="{BB962C8B-B14F-4D97-AF65-F5344CB8AC3E}">
        <p14:creationId xmlns:p14="http://schemas.microsoft.com/office/powerpoint/2010/main" val="924307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29BC60-54A3-40EA-BF24-E7CA7F2761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A048B4-DFA8-4DBA-AC22-AA266172DE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F9E7AD-1333-4383-A6D8-E579400083AB}"/>
              </a:ext>
            </a:extLst>
          </p:cNvPr>
          <p:cNvSpPr>
            <a:spLocks noGrp="1"/>
          </p:cNvSpPr>
          <p:nvPr>
            <p:ph type="dt" sz="half" idx="10"/>
          </p:nvPr>
        </p:nvSpPr>
        <p:spPr/>
        <p:txBody>
          <a:bodyPr/>
          <a:lstStyle/>
          <a:p>
            <a:fld id="{25841CEE-B1F7-428F-9EC7-9461EDFEAE30}" type="datetimeFigureOut">
              <a:rPr lang="en-US" smtClean="0"/>
              <a:t>6/15/2021</a:t>
            </a:fld>
            <a:endParaRPr lang="en-US"/>
          </a:p>
        </p:txBody>
      </p:sp>
      <p:sp>
        <p:nvSpPr>
          <p:cNvPr id="5" name="Footer Placeholder 4">
            <a:extLst>
              <a:ext uri="{FF2B5EF4-FFF2-40B4-BE49-F238E27FC236}">
                <a16:creationId xmlns:a16="http://schemas.microsoft.com/office/drawing/2014/main" id="{D5F9622D-1CA7-4CF5-9CF0-45390FC2AD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43BCC-1A8C-455D-92EB-B0C3C9B08DC4}"/>
              </a:ext>
            </a:extLst>
          </p:cNvPr>
          <p:cNvSpPr>
            <a:spLocks noGrp="1"/>
          </p:cNvSpPr>
          <p:nvPr>
            <p:ph type="sldNum" sz="quarter" idx="12"/>
          </p:nvPr>
        </p:nvSpPr>
        <p:spPr/>
        <p:txBody>
          <a:bodyPr/>
          <a:lstStyle/>
          <a:p>
            <a:fld id="{CB56BAD6-C6A5-41A4-98DF-114FA46BDF77}" type="slidenum">
              <a:rPr lang="en-US" smtClean="0"/>
              <a:t>‹#›</a:t>
            </a:fld>
            <a:endParaRPr lang="en-US"/>
          </a:p>
        </p:txBody>
      </p:sp>
    </p:spTree>
    <p:extLst>
      <p:ext uri="{BB962C8B-B14F-4D97-AF65-F5344CB8AC3E}">
        <p14:creationId xmlns:p14="http://schemas.microsoft.com/office/powerpoint/2010/main" val="131299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BF7FA-A1C8-4C71-A767-451F724F86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CA7341-70CA-44DD-A847-F75D5B5DE8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BD7C07-9C9B-4CE5-BA53-391B020E1B5C}"/>
              </a:ext>
            </a:extLst>
          </p:cNvPr>
          <p:cNvSpPr>
            <a:spLocks noGrp="1"/>
          </p:cNvSpPr>
          <p:nvPr>
            <p:ph type="dt" sz="half" idx="10"/>
          </p:nvPr>
        </p:nvSpPr>
        <p:spPr/>
        <p:txBody>
          <a:bodyPr/>
          <a:lstStyle/>
          <a:p>
            <a:fld id="{25841CEE-B1F7-428F-9EC7-9461EDFEAE30}" type="datetimeFigureOut">
              <a:rPr lang="en-US" smtClean="0"/>
              <a:t>6/15/2021</a:t>
            </a:fld>
            <a:endParaRPr lang="en-US"/>
          </a:p>
        </p:txBody>
      </p:sp>
      <p:sp>
        <p:nvSpPr>
          <p:cNvPr id="5" name="Footer Placeholder 4">
            <a:extLst>
              <a:ext uri="{FF2B5EF4-FFF2-40B4-BE49-F238E27FC236}">
                <a16:creationId xmlns:a16="http://schemas.microsoft.com/office/drawing/2014/main" id="{3371FFDC-34B0-4CCC-8D62-339B6E585A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B5AEDA-514D-477E-8E31-92A5B133EA55}"/>
              </a:ext>
            </a:extLst>
          </p:cNvPr>
          <p:cNvSpPr>
            <a:spLocks noGrp="1"/>
          </p:cNvSpPr>
          <p:nvPr>
            <p:ph type="sldNum" sz="quarter" idx="12"/>
          </p:nvPr>
        </p:nvSpPr>
        <p:spPr/>
        <p:txBody>
          <a:bodyPr/>
          <a:lstStyle/>
          <a:p>
            <a:fld id="{CB56BAD6-C6A5-41A4-98DF-114FA46BDF77}" type="slidenum">
              <a:rPr lang="en-US" smtClean="0"/>
              <a:t>‹#›</a:t>
            </a:fld>
            <a:endParaRPr lang="en-US"/>
          </a:p>
        </p:txBody>
      </p:sp>
    </p:spTree>
    <p:extLst>
      <p:ext uri="{BB962C8B-B14F-4D97-AF65-F5344CB8AC3E}">
        <p14:creationId xmlns:p14="http://schemas.microsoft.com/office/powerpoint/2010/main" val="3538607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441C7-98DE-46F7-9247-847FCFD4FA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B412AE-22AA-4156-AB64-5633329591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D510EB-8A43-4F53-91EC-F3AE6C8BD311}"/>
              </a:ext>
            </a:extLst>
          </p:cNvPr>
          <p:cNvSpPr>
            <a:spLocks noGrp="1"/>
          </p:cNvSpPr>
          <p:nvPr>
            <p:ph type="dt" sz="half" idx="10"/>
          </p:nvPr>
        </p:nvSpPr>
        <p:spPr/>
        <p:txBody>
          <a:bodyPr/>
          <a:lstStyle/>
          <a:p>
            <a:fld id="{25841CEE-B1F7-428F-9EC7-9461EDFEAE30}" type="datetimeFigureOut">
              <a:rPr lang="en-US" smtClean="0"/>
              <a:t>6/15/2021</a:t>
            </a:fld>
            <a:endParaRPr lang="en-US"/>
          </a:p>
        </p:txBody>
      </p:sp>
      <p:sp>
        <p:nvSpPr>
          <p:cNvPr id="5" name="Footer Placeholder 4">
            <a:extLst>
              <a:ext uri="{FF2B5EF4-FFF2-40B4-BE49-F238E27FC236}">
                <a16:creationId xmlns:a16="http://schemas.microsoft.com/office/drawing/2014/main" id="{C8BB962F-D3EE-47A6-9445-8B8A5EA4D7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06B500-80C5-423E-9643-0BC5D374A71B}"/>
              </a:ext>
            </a:extLst>
          </p:cNvPr>
          <p:cNvSpPr>
            <a:spLocks noGrp="1"/>
          </p:cNvSpPr>
          <p:nvPr>
            <p:ph type="sldNum" sz="quarter" idx="12"/>
          </p:nvPr>
        </p:nvSpPr>
        <p:spPr/>
        <p:txBody>
          <a:bodyPr/>
          <a:lstStyle/>
          <a:p>
            <a:fld id="{CB56BAD6-C6A5-41A4-98DF-114FA46BDF77}" type="slidenum">
              <a:rPr lang="en-US" smtClean="0"/>
              <a:t>‹#›</a:t>
            </a:fld>
            <a:endParaRPr lang="en-US"/>
          </a:p>
        </p:txBody>
      </p:sp>
    </p:spTree>
    <p:extLst>
      <p:ext uri="{BB962C8B-B14F-4D97-AF65-F5344CB8AC3E}">
        <p14:creationId xmlns:p14="http://schemas.microsoft.com/office/powerpoint/2010/main" val="3052823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0A833-965B-45E3-AD55-3D49806BE4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B5B5E5-38C0-4B85-8785-6B31710484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973A40-CC0C-43F8-B33D-5F34AEAE68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DA2933-39C8-4AD3-9EBF-F9AFFB9F1ABB}"/>
              </a:ext>
            </a:extLst>
          </p:cNvPr>
          <p:cNvSpPr>
            <a:spLocks noGrp="1"/>
          </p:cNvSpPr>
          <p:nvPr>
            <p:ph type="dt" sz="half" idx="10"/>
          </p:nvPr>
        </p:nvSpPr>
        <p:spPr/>
        <p:txBody>
          <a:bodyPr/>
          <a:lstStyle/>
          <a:p>
            <a:fld id="{25841CEE-B1F7-428F-9EC7-9461EDFEAE30}" type="datetimeFigureOut">
              <a:rPr lang="en-US" smtClean="0"/>
              <a:t>6/15/2021</a:t>
            </a:fld>
            <a:endParaRPr lang="en-US"/>
          </a:p>
        </p:txBody>
      </p:sp>
      <p:sp>
        <p:nvSpPr>
          <p:cNvPr id="6" name="Footer Placeholder 5">
            <a:extLst>
              <a:ext uri="{FF2B5EF4-FFF2-40B4-BE49-F238E27FC236}">
                <a16:creationId xmlns:a16="http://schemas.microsoft.com/office/drawing/2014/main" id="{D562B03A-8593-491F-915C-74B223D816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CA5DF7-E7BA-476C-B797-7BCB654159D2}"/>
              </a:ext>
            </a:extLst>
          </p:cNvPr>
          <p:cNvSpPr>
            <a:spLocks noGrp="1"/>
          </p:cNvSpPr>
          <p:nvPr>
            <p:ph type="sldNum" sz="quarter" idx="12"/>
          </p:nvPr>
        </p:nvSpPr>
        <p:spPr/>
        <p:txBody>
          <a:bodyPr/>
          <a:lstStyle/>
          <a:p>
            <a:fld id="{CB56BAD6-C6A5-41A4-98DF-114FA46BDF77}" type="slidenum">
              <a:rPr lang="en-US" smtClean="0"/>
              <a:t>‹#›</a:t>
            </a:fld>
            <a:endParaRPr lang="en-US"/>
          </a:p>
        </p:txBody>
      </p:sp>
    </p:spTree>
    <p:extLst>
      <p:ext uri="{BB962C8B-B14F-4D97-AF65-F5344CB8AC3E}">
        <p14:creationId xmlns:p14="http://schemas.microsoft.com/office/powerpoint/2010/main" val="1408267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4D15F-743A-4D83-BAF9-EC940C2D00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556997-9EE7-4BC4-847A-C111103808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3AE507-128F-4362-B0BF-648931DED3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C99741-7930-4A89-9081-F4579707C4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B2CD8B-3F12-4DD1-8DF6-F95FDF70EE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17FF66-E889-4A5F-B7D4-B4F01F6D6C97}"/>
              </a:ext>
            </a:extLst>
          </p:cNvPr>
          <p:cNvSpPr>
            <a:spLocks noGrp="1"/>
          </p:cNvSpPr>
          <p:nvPr>
            <p:ph type="dt" sz="half" idx="10"/>
          </p:nvPr>
        </p:nvSpPr>
        <p:spPr/>
        <p:txBody>
          <a:bodyPr/>
          <a:lstStyle/>
          <a:p>
            <a:fld id="{25841CEE-B1F7-428F-9EC7-9461EDFEAE30}" type="datetimeFigureOut">
              <a:rPr lang="en-US" smtClean="0"/>
              <a:t>6/15/2021</a:t>
            </a:fld>
            <a:endParaRPr lang="en-US"/>
          </a:p>
        </p:txBody>
      </p:sp>
      <p:sp>
        <p:nvSpPr>
          <p:cNvPr id="8" name="Footer Placeholder 7">
            <a:extLst>
              <a:ext uri="{FF2B5EF4-FFF2-40B4-BE49-F238E27FC236}">
                <a16:creationId xmlns:a16="http://schemas.microsoft.com/office/drawing/2014/main" id="{90BE5A4D-3294-4C31-B6AF-EBE51F8F13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E79C0D-64A2-4526-94A6-F4B2B86C199C}"/>
              </a:ext>
            </a:extLst>
          </p:cNvPr>
          <p:cNvSpPr>
            <a:spLocks noGrp="1"/>
          </p:cNvSpPr>
          <p:nvPr>
            <p:ph type="sldNum" sz="quarter" idx="12"/>
          </p:nvPr>
        </p:nvSpPr>
        <p:spPr/>
        <p:txBody>
          <a:bodyPr/>
          <a:lstStyle/>
          <a:p>
            <a:fld id="{CB56BAD6-C6A5-41A4-98DF-114FA46BDF77}" type="slidenum">
              <a:rPr lang="en-US" smtClean="0"/>
              <a:t>‹#›</a:t>
            </a:fld>
            <a:endParaRPr lang="en-US"/>
          </a:p>
        </p:txBody>
      </p:sp>
    </p:spTree>
    <p:extLst>
      <p:ext uri="{BB962C8B-B14F-4D97-AF65-F5344CB8AC3E}">
        <p14:creationId xmlns:p14="http://schemas.microsoft.com/office/powerpoint/2010/main" val="368855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86D0-8AAE-4CDD-AEE5-1EAB5F260F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CE6CD2-9784-49D8-97EA-5C7741143733}"/>
              </a:ext>
            </a:extLst>
          </p:cNvPr>
          <p:cNvSpPr>
            <a:spLocks noGrp="1"/>
          </p:cNvSpPr>
          <p:nvPr>
            <p:ph type="dt" sz="half" idx="10"/>
          </p:nvPr>
        </p:nvSpPr>
        <p:spPr/>
        <p:txBody>
          <a:bodyPr/>
          <a:lstStyle/>
          <a:p>
            <a:fld id="{25841CEE-B1F7-428F-9EC7-9461EDFEAE30}" type="datetimeFigureOut">
              <a:rPr lang="en-US" smtClean="0"/>
              <a:t>6/15/2021</a:t>
            </a:fld>
            <a:endParaRPr lang="en-US"/>
          </a:p>
        </p:txBody>
      </p:sp>
      <p:sp>
        <p:nvSpPr>
          <p:cNvPr id="4" name="Footer Placeholder 3">
            <a:extLst>
              <a:ext uri="{FF2B5EF4-FFF2-40B4-BE49-F238E27FC236}">
                <a16:creationId xmlns:a16="http://schemas.microsoft.com/office/drawing/2014/main" id="{7270E867-BA17-46C8-8C47-DA83AA3AA8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05771B-768B-495D-B69D-190E03BC4290}"/>
              </a:ext>
            </a:extLst>
          </p:cNvPr>
          <p:cNvSpPr>
            <a:spLocks noGrp="1"/>
          </p:cNvSpPr>
          <p:nvPr>
            <p:ph type="sldNum" sz="quarter" idx="12"/>
          </p:nvPr>
        </p:nvSpPr>
        <p:spPr/>
        <p:txBody>
          <a:bodyPr/>
          <a:lstStyle/>
          <a:p>
            <a:fld id="{CB56BAD6-C6A5-41A4-98DF-114FA46BDF77}" type="slidenum">
              <a:rPr lang="en-US" smtClean="0"/>
              <a:t>‹#›</a:t>
            </a:fld>
            <a:endParaRPr lang="en-US"/>
          </a:p>
        </p:txBody>
      </p:sp>
    </p:spTree>
    <p:extLst>
      <p:ext uri="{BB962C8B-B14F-4D97-AF65-F5344CB8AC3E}">
        <p14:creationId xmlns:p14="http://schemas.microsoft.com/office/powerpoint/2010/main" val="2255999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FD2053-3DE8-4628-AB6B-372C3A655BB9}"/>
              </a:ext>
            </a:extLst>
          </p:cNvPr>
          <p:cNvSpPr>
            <a:spLocks noGrp="1"/>
          </p:cNvSpPr>
          <p:nvPr>
            <p:ph type="dt" sz="half" idx="10"/>
          </p:nvPr>
        </p:nvSpPr>
        <p:spPr/>
        <p:txBody>
          <a:bodyPr/>
          <a:lstStyle/>
          <a:p>
            <a:fld id="{25841CEE-B1F7-428F-9EC7-9461EDFEAE30}" type="datetimeFigureOut">
              <a:rPr lang="en-US" smtClean="0"/>
              <a:t>6/15/2021</a:t>
            </a:fld>
            <a:endParaRPr lang="en-US"/>
          </a:p>
        </p:txBody>
      </p:sp>
      <p:sp>
        <p:nvSpPr>
          <p:cNvPr id="3" name="Footer Placeholder 2">
            <a:extLst>
              <a:ext uri="{FF2B5EF4-FFF2-40B4-BE49-F238E27FC236}">
                <a16:creationId xmlns:a16="http://schemas.microsoft.com/office/drawing/2014/main" id="{4F1BD9F2-BAD3-49B0-B835-BF39791E5E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0FD6E4-332B-4719-9E55-F43A16D2A0F0}"/>
              </a:ext>
            </a:extLst>
          </p:cNvPr>
          <p:cNvSpPr>
            <a:spLocks noGrp="1"/>
          </p:cNvSpPr>
          <p:nvPr>
            <p:ph type="sldNum" sz="quarter" idx="12"/>
          </p:nvPr>
        </p:nvSpPr>
        <p:spPr/>
        <p:txBody>
          <a:bodyPr/>
          <a:lstStyle/>
          <a:p>
            <a:fld id="{CB56BAD6-C6A5-41A4-98DF-114FA46BDF77}" type="slidenum">
              <a:rPr lang="en-US" smtClean="0"/>
              <a:t>‹#›</a:t>
            </a:fld>
            <a:endParaRPr lang="en-US"/>
          </a:p>
        </p:txBody>
      </p:sp>
    </p:spTree>
    <p:extLst>
      <p:ext uri="{BB962C8B-B14F-4D97-AF65-F5344CB8AC3E}">
        <p14:creationId xmlns:p14="http://schemas.microsoft.com/office/powerpoint/2010/main" val="4130649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20D8-4C1C-4EEC-9F9F-A6009A9E24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52BD7A-F288-4053-B9C7-F95706AB73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4A9F1D-E4B3-4157-BA61-24122F8F9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1ED53E-E139-4B87-8D38-60F90F73C1B8}"/>
              </a:ext>
            </a:extLst>
          </p:cNvPr>
          <p:cNvSpPr>
            <a:spLocks noGrp="1"/>
          </p:cNvSpPr>
          <p:nvPr>
            <p:ph type="dt" sz="half" idx="10"/>
          </p:nvPr>
        </p:nvSpPr>
        <p:spPr/>
        <p:txBody>
          <a:bodyPr/>
          <a:lstStyle/>
          <a:p>
            <a:fld id="{25841CEE-B1F7-428F-9EC7-9461EDFEAE30}" type="datetimeFigureOut">
              <a:rPr lang="en-US" smtClean="0"/>
              <a:t>6/15/2021</a:t>
            </a:fld>
            <a:endParaRPr lang="en-US"/>
          </a:p>
        </p:txBody>
      </p:sp>
      <p:sp>
        <p:nvSpPr>
          <p:cNvPr id="6" name="Footer Placeholder 5">
            <a:extLst>
              <a:ext uri="{FF2B5EF4-FFF2-40B4-BE49-F238E27FC236}">
                <a16:creationId xmlns:a16="http://schemas.microsoft.com/office/drawing/2014/main" id="{17A13CFC-FBB5-42A3-A2F2-B75CEDBCCB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68DAAB-69A0-4BCF-B607-EE6142FD2AA0}"/>
              </a:ext>
            </a:extLst>
          </p:cNvPr>
          <p:cNvSpPr>
            <a:spLocks noGrp="1"/>
          </p:cNvSpPr>
          <p:nvPr>
            <p:ph type="sldNum" sz="quarter" idx="12"/>
          </p:nvPr>
        </p:nvSpPr>
        <p:spPr/>
        <p:txBody>
          <a:bodyPr/>
          <a:lstStyle/>
          <a:p>
            <a:fld id="{CB56BAD6-C6A5-41A4-98DF-114FA46BDF77}" type="slidenum">
              <a:rPr lang="en-US" smtClean="0"/>
              <a:t>‹#›</a:t>
            </a:fld>
            <a:endParaRPr lang="en-US"/>
          </a:p>
        </p:txBody>
      </p:sp>
    </p:spTree>
    <p:extLst>
      <p:ext uri="{BB962C8B-B14F-4D97-AF65-F5344CB8AC3E}">
        <p14:creationId xmlns:p14="http://schemas.microsoft.com/office/powerpoint/2010/main" val="1640210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0661A-7021-4E0B-9036-ADE4DB57C9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2DB1E3-6D7E-495A-AC6D-4A09F540C5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B4B2E8-D860-498C-A17A-66A716E136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A535D9-6503-44E2-8F81-6BC0329C7001}"/>
              </a:ext>
            </a:extLst>
          </p:cNvPr>
          <p:cNvSpPr>
            <a:spLocks noGrp="1"/>
          </p:cNvSpPr>
          <p:nvPr>
            <p:ph type="dt" sz="half" idx="10"/>
          </p:nvPr>
        </p:nvSpPr>
        <p:spPr/>
        <p:txBody>
          <a:bodyPr/>
          <a:lstStyle/>
          <a:p>
            <a:fld id="{25841CEE-B1F7-428F-9EC7-9461EDFEAE30}" type="datetimeFigureOut">
              <a:rPr lang="en-US" smtClean="0"/>
              <a:t>6/15/2021</a:t>
            </a:fld>
            <a:endParaRPr lang="en-US"/>
          </a:p>
        </p:txBody>
      </p:sp>
      <p:sp>
        <p:nvSpPr>
          <p:cNvPr id="6" name="Footer Placeholder 5">
            <a:extLst>
              <a:ext uri="{FF2B5EF4-FFF2-40B4-BE49-F238E27FC236}">
                <a16:creationId xmlns:a16="http://schemas.microsoft.com/office/drawing/2014/main" id="{2478CC83-18BB-4BF2-8A60-FA679721E8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FC4907-230A-4F59-82C0-DB4B99BB83C5}"/>
              </a:ext>
            </a:extLst>
          </p:cNvPr>
          <p:cNvSpPr>
            <a:spLocks noGrp="1"/>
          </p:cNvSpPr>
          <p:nvPr>
            <p:ph type="sldNum" sz="quarter" idx="12"/>
          </p:nvPr>
        </p:nvSpPr>
        <p:spPr/>
        <p:txBody>
          <a:bodyPr/>
          <a:lstStyle/>
          <a:p>
            <a:fld id="{CB56BAD6-C6A5-41A4-98DF-114FA46BDF77}" type="slidenum">
              <a:rPr lang="en-US" smtClean="0"/>
              <a:t>‹#›</a:t>
            </a:fld>
            <a:endParaRPr lang="en-US"/>
          </a:p>
        </p:txBody>
      </p:sp>
    </p:spTree>
    <p:extLst>
      <p:ext uri="{BB962C8B-B14F-4D97-AF65-F5344CB8AC3E}">
        <p14:creationId xmlns:p14="http://schemas.microsoft.com/office/powerpoint/2010/main" val="2740981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97E2A2-9ABE-44B2-8747-DA97AECDE5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5B772C-8341-4E45-AC8D-9EFDF7F6D5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39F279-E82C-4E4C-B656-62562020E0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841CEE-B1F7-428F-9EC7-9461EDFEAE30}" type="datetimeFigureOut">
              <a:rPr lang="en-US" smtClean="0"/>
              <a:t>6/15/2021</a:t>
            </a:fld>
            <a:endParaRPr lang="en-US"/>
          </a:p>
        </p:txBody>
      </p:sp>
      <p:sp>
        <p:nvSpPr>
          <p:cNvPr id="5" name="Footer Placeholder 4">
            <a:extLst>
              <a:ext uri="{FF2B5EF4-FFF2-40B4-BE49-F238E27FC236}">
                <a16:creationId xmlns:a16="http://schemas.microsoft.com/office/drawing/2014/main" id="{D5845377-D9C8-41D4-82EF-4D72D8769A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F14AF2-2298-4DE0-9B98-ACB58A1516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6BAD6-C6A5-41A4-98DF-114FA46BDF77}" type="slidenum">
              <a:rPr lang="en-US" smtClean="0"/>
              <a:t>‹#›</a:t>
            </a:fld>
            <a:endParaRPr lang="en-US"/>
          </a:p>
        </p:txBody>
      </p:sp>
    </p:spTree>
    <p:extLst>
      <p:ext uri="{BB962C8B-B14F-4D97-AF65-F5344CB8AC3E}">
        <p14:creationId xmlns:p14="http://schemas.microsoft.com/office/powerpoint/2010/main" val="4248704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xml"/><Relationship Id="rId5" Type="http://schemas.openxmlformats.org/officeDocument/2006/relationships/image" Target="../media/image34.emf"/><Relationship Id="rId4" Type="http://schemas.openxmlformats.org/officeDocument/2006/relationships/image" Target="../media/image3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8D0C5-6A4F-4E04-AA88-F7AA2B542D6C}"/>
              </a:ext>
            </a:extLst>
          </p:cNvPr>
          <p:cNvSpPr>
            <a:spLocks noGrp="1"/>
          </p:cNvSpPr>
          <p:nvPr>
            <p:ph type="ctrTitle"/>
          </p:nvPr>
        </p:nvSpPr>
        <p:spPr/>
        <p:txBody>
          <a:bodyPr/>
          <a:lstStyle/>
          <a:p>
            <a:r>
              <a:rPr lang="en-US" dirty="0"/>
              <a:t>Financial Statement Accounts</a:t>
            </a:r>
          </a:p>
        </p:txBody>
      </p:sp>
    </p:spTree>
    <p:extLst>
      <p:ext uri="{BB962C8B-B14F-4D97-AF65-F5344CB8AC3E}">
        <p14:creationId xmlns:p14="http://schemas.microsoft.com/office/powerpoint/2010/main" val="539693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266485" cy="672367"/>
          </a:xfrm>
        </p:spPr>
        <p:txBody>
          <a:bodyPr>
            <a:normAutofit fontScale="90000"/>
          </a:bodyPr>
          <a:lstStyle/>
          <a:p>
            <a:r>
              <a:rPr lang="en-US" dirty="0"/>
              <a:t>Visa, MasterCard, etc. Sales</a:t>
            </a:r>
          </a:p>
        </p:txBody>
      </p:sp>
      <p:sp>
        <p:nvSpPr>
          <p:cNvPr id="3" name="Content Placeholder 2"/>
          <p:cNvSpPr>
            <a:spLocks noGrp="1"/>
          </p:cNvSpPr>
          <p:nvPr>
            <p:ph sz="quarter" idx="1"/>
          </p:nvPr>
        </p:nvSpPr>
        <p:spPr>
          <a:xfrm>
            <a:off x="861646" y="1125415"/>
            <a:ext cx="10492154" cy="5051548"/>
          </a:xfrm>
        </p:spPr>
        <p:txBody>
          <a:bodyPr>
            <a:normAutofit fontScale="92500"/>
          </a:bodyPr>
          <a:lstStyle/>
          <a:p>
            <a:r>
              <a:rPr lang="en-US" sz="2400" dirty="0">
                <a:latin typeface="Calibri" panose="020F0502020204030204" pitchFamily="34" charset="0"/>
              </a:rPr>
              <a:t>Companies can extend credit to customers (such as Lowes, Apple, JC Penney, etc.) but most will accept third-party credit or debit cards –Visa, MasterCard, Amex, Discover</a:t>
            </a:r>
          </a:p>
          <a:p>
            <a:pPr algn="just"/>
            <a:r>
              <a:rPr lang="en-US" sz="2400" dirty="0">
                <a:latin typeface="Calibri" panose="020F0502020204030204" pitchFamily="34" charset="0"/>
              </a:rPr>
              <a:t>Why don’t most companies offer their own credit cards to customers?  It is expensive to do so.  They will earn interest on the accounts receivable, but they also pay for credit reports and staff to determine creditworthiness, record sales and payments, calculate interest, send out statements, and collect on the receivable as well as deal with customers who pay slowly or not at all.  All of these activities are very expensive, and the interest earned on the AR must absorb these costs and also create a profit.   However, extending credit to customers opens up the avenues to new customers more than if the company were to accept cash only. </a:t>
            </a:r>
          </a:p>
          <a:p>
            <a:r>
              <a:rPr lang="en-US" sz="2400" dirty="0">
                <a:latin typeface="Calibri" panose="020F0502020204030204" pitchFamily="34" charset="0"/>
              </a:rPr>
              <a:t>Therefore, many companies chose to accept third-party credit cards (We will use Visa as an example)instead of extending credit themselves because Visa determines creditworthiness, sends out statements and collects from customers.  The company can collect cash quicker and does not have the expense of additional staff nor worry about collections.  </a:t>
            </a:r>
          </a:p>
        </p:txBody>
      </p:sp>
    </p:spTree>
    <p:extLst>
      <p:ext uri="{BB962C8B-B14F-4D97-AF65-F5344CB8AC3E}">
        <p14:creationId xmlns:p14="http://schemas.microsoft.com/office/powerpoint/2010/main" val="139165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Visa, MasterCard, etc. Sales</a:t>
            </a:r>
          </a:p>
        </p:txBody>
      </p:sp>
      <p:sp>
        <p:nvSpPr>
          <p:cNvPr id="3" name="Content Placeholder 2"/>
          <p:cNvSpPr>
            <a:spLocks noGrp="1"/>
          </p:cNvSpPr>
          <p:nvPr>
            <p:ph sz="quarter" idx="1"/>
          </p:nvPr>
        </p:nvSpPr>
        <p:spPr/>
        <p:txBody>
          <a:bodyPr>
            <a:normAutofit/>
          </a:bodyPr>
          <a:lstStyle/>
          <a:p>
            <a:pPr algn="just"/>
            <a:r>
              <a:rPr lang="en-US" sz="2400" dirty="0">
                <a:latin typeface="Calibri" panose="020F0502020204030204" pitchFamily="34" charset="0"/>
              </a:rPr>
              <a:t>Visa, etc. work out an interface between themselves and the merchants to provide proof of the transaction. There are different interfaces depending upon the merchant.</a:t>
            </a:r>
          </a:p>
          <a:p>
            <a:pPr algn="just"/>
            <a:r>
              <a:rPr lang="en-US" sz="2400" dirty="0">
                <a:latin typeface="Calibri" panose="020F0502020204030204" pitchFamily="34" charset="0"/>
              </a:rPr>
              <a:t>The cost of using the third-party credit card providers is a negotiated percentage that varies from third-party provider to third-party provider as well as merchant to merchant.  Usually, the transaction fee is between 1 to 5% on the transaction.  The third-party provider takes this fee and remits the remainder to the merchant company.  </a:t>
            </a:r>
          </a:p>
          <a:p>
            <a:pPr algn="just"/>
            <a:r>
              <a:rPr lang="en-US" sz="2400" dirty="0">
                <a:latin typeface="Calibri" panose="020F0502020204030204" pitchFamily="34" charset="0"/>
              </a:rPr>
              <a:t>Depending upon the relationship and the attractiveness of the merchant to Visa, etc. the merchant can receive cash immediately or at a later, agreed-upon date.</a:t>
            </a:r>
          </a:p>
        </p:txBody>
      </p:sp>
    </p:spTree>
    <p:extLst>
      <p:ext uri="{BB962C8B-B14F-4D97-AF65-F5344CB8AC3E}">
        <p14:creationId xmlns:p14="http://schemas.microsoft.com/office/powerpoint/2010/main" val="3588864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022" y="365126"/>
            <a:ext cx="10465777" cy="804252"/>
          </a:xfrm>
        </p:spPr>
        <p:txBody>
          <a:bodyPr/>
          <a:lstStyle/>
          <a:p>
            <a:r>
              <a:rPr lang="en-US" dirty="0"/>
              <a:t>Merchant Offers In-House Credit Card</a:t>
            </a:r>
          </a:p>
        </p:txBody>
      </p:sp>
      <p:sp>
        <p:nvSpPr>
          <p:cNvPr id="3" name="Content Placeholder 2"/>
          <p:cNvSpPr>
            <a:spLocks noGrp="1"/>
          </p:cNvSpPr>
          <p:nvPr>
            <p:ph sz="quarter" idx="1"/>
          </p:nvPr>
        </p:nvSpPr>
        <p:spPr>
          <a:xfrm>
            <a:off x="826477" y="1169377"/>
            <a:ext cx="10612315" cy="5319346"/>
          </a:xfrm>
        </p:spPr>
        <p:txBody>
          <a:bodyPr>
            <a:normAutofit fontScale="92500" lnSpcReduction="10000"/>
          </a:bodyPr>
          <a:lstStyle/>
          <a:p>
            <a:endParaRPr lang="en-US" dirty="0">
              <a:latin typeface="Calibri" panose="020F0502020204030204" pitchFamily="34" charset="0"/>
            </a:endParaRPr>
          </a:p>
          <a:p>
            <a:r>
              <a:rPr lang="en-US" dirty="0">
                <a:latin typeface="Calibri" panose="020F0502020204030204" pitchFamily="34" charset="0"/>
              </a:rPr>
              <a:t>When merchants extend credit to customers, it must record any bad debts as an expense of doing business.</a:t>
            </a:r>
          </a:p>
          <a:p>
            <a:r>
              <a:rPr lang="en-US" dirty="0">
                <a:latin typeface="Calibri" panose="020F0502020204030204" pitchFamily="34" charset="0"/>
              </a:rPr>
              <a:t>No company expects to collect all amounts due</a:t>
            </a:r>
          </a:p>
          <a:p>
            <a:r>
              <a:rPr lang="en-US" dirty="0">
                <a:latin typeface="Calibri" panose="020F0502020204030204" pitchFamily="34" charset="0"/>
              </a:rPr>
              <a:t>One side of the write-off affects the amount expected to be collected—the net realizable value (NRV) and the other side of the write off is an expense that affects net income and subsequently retained earnings.</a:t>
            </a:r>
          </a:p>
          <a:p>
            <a:r>
              <a:rPr lang="en-US" dirty="0">
                <a:latin typeface="Calibri" panose="020F0502020204030204" pitchFamily="34" charset="0"/>
              </a:rPr>
              <a:t>There are two methods</a:t>
            </a:r>
          </a:p>
          <a:p>
            <a:pPr lvl="1"/>
            <a:r>
              <a:rPr lang="en-US" dirty="0">
                <a:latin typeface="Calibri" panose="020F0502020204030204" pitchFamily="34" charset="0"/>
              </a:rPr>
              <a:t>The Direct Write Off Method</a:t>
            </a:r>
          </a:p>
          <a:p>
            <a:pPr lvl="1"/>
            <a:r>
              <a:rPr lang="en-US" dirty="0">
                <a:latin typeface="Calibri" panose="020F0502020204030204" pitchFamily="34" charset="0"/>
              </a:rPr>
              <a:t>The Allowance Method</a:t>
            </a:r>
          </a:p>
          <a:p>
            <a:pPr lvl="2"/>
            <a:r>
              <a:rPr lang="en-US" dirty="0">
                <a:latin typeface="Calibri" panose="020F0502020204030204" pitchFamily="34" charset="0"/>
              </a:rPr>
              <a:t>Calculated three ways</a:t>
            </a:r>
          </a:p>
          <a:p>
            <a:pPr lvl="3"/>
            <a:r>
              <a:rPr lang="en-US" dirty="0">
                <a:latin typeface="Calibri" panose="020F0502020204030204" pitchFamily="34" charset="0"/>
              </a:rPr>
              <a:t>Percentage of Sales</a:t>
            </a:r>
          </a:p>
          <a:p>
            <a:pPr lvl="3"/>
            <a:r>
              <a:rPr lang="en-US" dirty="0">
                <a:latin typeface="Calibri" panose="020F0502020204030204" pitchFamily="34" charset="0"/>
              </a:rPr>
              <a:t>Percentage of Receivables</a:t>
            </a:r>
          </a:p>
          <a:p>
            <a:pPr lvl="3"/>
            <a:r>
              <a:rPr lang="en-US" dirty="0">
                <a:latin typeface="Calibri" panose="020F0502020204030204" pitchFamily="34" charset="0"/>
              </a:rPr>
              <a:t>Aging of Receivables</a:t>
            </a:r>
          </a:p>
        </p:txBody>
      </p:sp>
    </p:spTree>
    <p:extLst>
      <p:ext uri="{BB962C8B-B14F-4D97-AF65-F5344CB8AC3E}">
        <p14:creationId xmlns:p14="http://schemas.microsoft.com/office/powerpoint/2010/main" val="1264801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Direct Write Off Method</a:t>
            </a:r>
          </a:p>
        </p:txBody>
      </p:sp>
      <p:sp>
        <p:nvSpPr>
          <p:cNvPr id="3" name="Content Placeholder 2"/>
          <p:cNvSpPr>
            <a:spLocks noGrp="1"/>
          </p:cNvSpPr>
          <p:nvPr>
            <p:ph sz="quarter" idx="1"/>
          </p:nvPr>
        </p:nvSpPr>
        <p:spPr/>
        <p:txBody>
          <a:bodyPr/>
          <a:lstStyle/>
          <a:p>
            <a:r>
              <a:rPr lang="en-US" dirty="0">
                <a:latin typeface="Calibri" panose="020F0502020204030204" pitchFamily="34" charset="0"/>
              </a:rPr>
              <a:t>The merchant does not predict bad debts but writes off each customer if it cannot collect on the AR</a:t>
            </a:r>
          </a:p>
          <a:p>
            <a:r>
              <a:rPr lang="en-US" dirty="0">
                <a:latin typeface="Calibri" panose="020F0502020204030204" pitchFamily="34" charset="0"/>
              </a:rPr>
              <a:t>This write off is an expense of doing business </a:t>
            </a:r>
          </a:p>
          <a:p>
            <a:r>
              <a:rPr lang="en-US" dirty="0">
                <a:latin typeface="Calibri" panose="020F0502020204030204" pitchFamily="34" charset="0"/>
              </a:rPr>
              <a:t>If the customer subsequently pays the amount due, the merchant reverses the prior transaction and re-establishes the customer’s accounts receivable in order to track the customer’s credit history</a:t>
            </a:r>
          </a:p>
          <a:p>
            <a:r>
              <a:rPr lang="en-US" dirty="0">
                <a:latin typeface="Calibri" panose="020F0502020204030204" pitchFamily="34" charset="0"/>
              </a:rPr>
              <a:t> Then the cash payment is recorded</a:t>
            </a:r>
          </a:p>
        </p:txBody>
      </p:sp>
    </p:spTree>
    <p:extLst>
      <p:ext uri="{BB962C8B-B14F-4D97-AF65-F5344CB8AC3E}">
        <p14:creationId xmlns:p14="http://schemas.microsoft.com/office/powerpoint/2010/main" val="1993480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Direct Write Off Method</a:t>
            </a:r>
          </a:p>
        </p:txBody>
      </p:sp>
      <p:sp>
        <p:nvSpPr>
          <p:cNvPr id="3" name="Content Placeholder 2"/>
          <p:cNvSpPr>
            <a:spLocks noGrp="1"/>
          </p:cNvSpPr>
          <p:nvPr>
            <p:ph sz="quarter" idx="1"/>
          </p:nvPr>
        </p:nvSpPr>
        <p:spPr/>
        <p:txBody>
          <a:bodyPr>
            <a:normAutofit/>
          </a:bodyPr>
          <a:lstStyle/>
          <a:p>
            <a:endParaRPr lang="en-US" sz="2400" dirty="0">
              <a:latin typeface="Calibri" panose="020F0502020204030204" pitchFamily="34" charset="0"/>
            </a:endParaRPr>
          </a:p>
          <a:p>
            <a:r>
              <a:rPr lang="en-US" sz="2400" dirty="0">
                <a:latin typeface="Calibri" panose="020F0502020204030204" pitchFamily="34" charset="0"/>
              </a:rPr>
              <a:t>The Direct Write Off method is not GAAP although it is used by some companies if AR is minimal</a:t>
            </a:r>
          </a:p>
          <a:p>
            <a:r>
              <a:rPr lang="en-US" sz="2400" dirty="0">
                <a:latin typeface="Calibri" panose="020F0502020204030204" pitchFamily="34" charset="0"/>
              </a:rPr>
              <a:t>There are two major concerns </a:t>
            </a:r>
          </a:p>
          <a:p>
            <a:pPr lvl="1"/>
            <a:r>
              <a:rPr lang="en-US" sz="2000" dirty="0">
                <a:latin typeface="Calibri" panose="020F0502020204030204" pitchFamily="34" charset="0"/>
              </a:rPr>
              <a:t>Violations of the matching principles</a:t>
            </a:r>
          </a:p>
          <a:p>
            <a:pPr lvl="2"/>
            <a:r>
              <a:rPr lang="en-US" sz="1800" dirty="0">
                <a:latin typeface="Calibri" panose="020F0502020204030204" pitchFamily="34" charset="0"/>
              </a:rPr>
              <a:t>Since it normally takes a while before a customer’s account is deemed uncollectible, the sales associated with the AR may be in a different financial statement period than the expense recorded when the account is written off.  The sales and expense should be matched.</a:t>
            </a:r>
          </a:p>
          <a:p>
            <a:pPr lvl="1"/>
            <a:r>
              <a:rPr lang="en-US" sz="2000" dirty="0">
                <a:latin typeface="Calibri" panose="020F0502020204030204" pitchFamily="34" charset="0"/>
              </a:rPr>
              <a:t>Materiality</a:t>
            </a:r>
          </a:p>
          <a:p>
            <a:pPr lvl="2"/>
            <a:r>
              <a:rPr lang="en-US" sz="1800" dirty="0">
                <a:latin typeface="Calibri" panose="020F0502020204030204" pitchFamily="34" charset="0"/>
              </a:rPr>
              <a:t>If the AR balances are significant, then the materiality constraint is violated and would require the merchant to estimate bad debts. Companies using the direct write off method are expected to monitor materiality. </a:t>
            </a:r>
            <a:br>
              <a:rPr lang="en-US" dirty="0"/>
            </a:br>
            <a:endParaRPr lang="en-US" dirty="0"/>
          </a:p>
          <a:p>
            <a:pPr lvl="2"/>
            <a:endParaRPr lang="en-US" dirty="0"/>
          </a:p>
        </p:txBody>
      </p:sp>
    </p:spTree>
    <p:extLst>
      <p:ext uri="{BB962C8B-B14F-4D97-AF65-F5344CB8AC3E}">
        <p14:creationId xmlns:p14="http://schemas.microsoft.com/office/powerpoint/2010/main" val="1420787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626969" cy="2000006"/>
          </a:xfrm>
        </p:spPr>
        <p:txBody>
          <a:bodyPr>
            <a:normAutofit/>
          </a:bodyPr>
          <a:lstStyle/>
          <a:p>
            <a:pPr algn="ctr"/>
            <a:r>
              <a:rPr lang="en-US" dirty="0"/>
              <a:t>Allowance Method</a:t>
            </a:r>
            <a:br>
              <a:rPr lang="en-US" dirty="0"/>
            </a:br>
            <a:r>
              <a:rPr lang="en-US" dirty="0"/>
              <a:t>Allowance for Doubtful Accounts or </a:t>
            </a:r>
            <a:br>
              <a:rPr lang="en-US" dirty="0"/>
            </a:br>
            <a:r>
              <a:rPr lang="en-US" dirty="0"/>
              <a:t>Allowance for Bad Debts</a:t>
            </a:r>
          </a:p>
        </p:txBody>
      </p:sp>
      <p:sp>
        <p:nvSpPr>
          <p:cNvPr id="3" name="Content Placeholder 2"/>
          <p:cNvSpPr>
            <a:spLocks noGrp="1"/>
          </p:cNvSpPr>
          <p:nvPr>
            <p:ph sz="quarter" idx="1"/>
          </p:nvPr>
        </p:nvSpPr>
        <p:spPr>
          <a:xfrm>
            <a:off x="931985" y="2646485"/>
            <a:ext cx="10421814" cy="3530477"/>
          </a:xfrm>
        </p:spPr>
        <p:txBody>
          <a:bodyPr>
            <a:normAutofit/>
          </a:bodyPr>
          <a:lstStyle/>
          <a:p>
            <a:r>
              <a:rPr lang="en-US" sz="3200" dirty="0">
                <a:latin typeface="Calibri" panose="020F0502020204030204" pitchFamily="34" charset="0"/>
              </a:rPr>
              <a:t>The company makes an estimate of bad debts to match the expense to sales in the current month.  AR will be reported at is net realizable value—the expected cash collection.</a:t>
            </a:r>
          </a:p>
          <a:p>
            <a:r>
              <a:rPr lang="en-US" sz="3200" dirty="0">
                <a:latin typeface="Calibri" panose="020F0502020204030204" pitchFamily="34" charset="0"/>
              </a:rPr>
              <a:t>Shown on the Balance Sheet as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2198" y="4480273"/>
            <a:ext cx="2568575" cy="69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248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363200" cy="848213"/>
          </a:xfrm>
        </p:spPr>
        <p:txBody>
          <a:bodyPr/>
          <a:lstStyle/>
          <a:p>
            <a:r>
              <a:rPr lang="en-US" dirty="0"/>
              <a:t>Allowance Method </a:t>
            </a:r>
          </a:p>
        </p:txBody>
      </p:sp>
      <p:sp>
        <p:nvSpPr>
          <p:cNvPr id="3" name="Content Placeholder 2"/>
          <p:cNvSpPr>
            <a:spLocks noGrp="1"/>
          </p:cNvSpPr>
          <p:nvPr>
            <p:ph sz="quarter" idx="1"/>
          </p:nvPr>
        </p:nvSpPr>
        <p:spPr>
          <a:xfrm>
            <a:off x="1922585" y="1485900"/>
            <a:ext cx="8503920" cy="4572000"/>
          </a:xfrm>
        </p:spPr>
        <p:txBody>
          <a:bodyPr>
            <a:normAutofit/>
          </a:bodyPr>
          <a:lstStyle/>
          <a:p>
            <a:r>
              <a:rPr lang="en-US" sz="2000" dirty="0">
                <a:latin typeface="Calibri" panose="020F0502020204030204" pitchFamily="34" charset="0"/>
              </a:rPr>
              <a:t>The original transaction establishes an estimate based on experience but is not related to a specific customer’s account but rather accounts receivable in its totality.</a:t>
            </a:r>
          </a:p>
          <a:p>
            <a:r>
              <a:rPr lang="en-US" sz="2000" dirty="0">
                <a:latin typeface="Calibri" panose="020F0502020204030204" pitchFamily="34" charset="0"/>
              </a:rPr>
              <a:t>Account receivable for the specific customer is written off. </a:t>
            </a:r>
          </a:p>
          <a:p>
            <a:r>
              <a:rPr lang="en-US" sz="2000" dirty="0">
                <a:latin typeface="Calibri" panose="020F0502020204030204" pitchFamily="34" charset="0"/>
              </a:rPr>
              <a:t>The allowance is reduced because a portion of the estimate has been realized as a bad debt.  </a:t>
            </a:r>
          </a:p>
          <a:p>
            <a:r>
              <a:rPr lang="en-US" sz="2000" dirty="0">
                <a:latin typeface="Calibri" panose="020F0502020204030204" pitchFamily="34" charset="0"/>
              </a:rPr>
              <a:t>Since both the allowance and the total amount in AR are reduced by an equal amount, this transaction has no effect on net realizable value</a:t>
            </a:r>
          </a:p>
          <a:p>
            <a:endParaRPr lang="en-US" sz="2000" dirty="0">
              <a:latin typeface="Calibri" panose="020F0502020204030204" pitchFamily="34"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2863" y="4654062"/>
            <a:ext cx="3170237"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8147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Allowance Method</a:t>
            </a:r>
            <a:br>
              <a:rPr lang="en-US" dirty="0"/>
            </a:br>
            <a:r>
              <a:rPr lang="en-US" dirty="0"/>
              <a:t>Percentage of Sales Calculation</a:t>
            </a:r>
          </a:p>
        </p:txBody>
      </p:sp>
      <p:sp>
        <p:nvSpPr>
          <p:cNvPr id="3" name="Content Placeholder 2"/>
          <p:cNvSpPr>
            <a:spLocks noGrp="1"/>
          </p:cNvSpPr>
          <p:nvPr>
            <p:ph sz="quarter" idx="1"/>
          </p:nvPr>
        </p:nvSpPr>
        <p:spPr/>
        <p:txBody>
          <a:bodyPr>
            <a:normAutofit/>
          </a:bodyPr>
          <a:lstStyle/>
          <a:p>
            <a:pPr algn="just"/>
            <a:r>
              <a:rPr lang="en-US" sz="2400" dirty="0">
                <a:latin typeface="Calibri" panose="020F0502020204030204" pitchFamily="34" charset="0"/>
              </a:rPr>
              <a:t>Often referred to as the income statement approach, it focuses on sales.  Assumes a percentage of sales will be uncollectible based upon merchant’s credit policy and current economic environment</a:t>
            </a:r>
          </a:p>
          <a:p>
            <a:pPr lvl="1"/>
            <a:r>
              <a:rPr lang="en-US" sz="2000" dirty="0">
                <a:latin typeface="Calibri" panose="020F0502020204030204" pitchFamily="34" charset="0"/>
              </a:rPr>
              <a:t>Current month sales are $90,000</a:t>
            </a:r>
          </a:p>
          <a:p>
            <a:pPr lvl="1"/>
            <a:r>
              <a:rPr lang="en-US" sz="2000" dirty="0">
                <a:latin typeface="Calibri" panose="020F0502020204030204" pitchFamily="34" charset="0"/>
              </a:rPr>
              <a:t>Experience has shown 2% of sales are uncollectible</a:t>
            </a:r>
          </a:p>
          <a:p>
            <a:pPr lvl="1"/>
            <a:r>
              <a:rPr lang="en-US" sz="2000" dirty="0">
                <a:latin typeface="Calibri" panose="020F0502020204030204" pitchFamily="34" charset="0"/>
              </a:rPr>
              <a:t>Calculation - $90,000 x 2% = $1,800</a:t>
            </a:r>
          </a:p>
          <a:p>
            <a:pPr lvl="1"/>
            <a:r>
              <a:rPr lang="en-US" sz="2000" dirty="0">
                <a:latin typeface="Calibri" panose="020F0502020204030204" pitchFamily="34" charset="0"/>
              </a:rPr>
              <a:t>The calculation is repeated each accounting period based on the current period’s sales. </a:t>
            </a:r>
          </a:p>
          <a:p>
            <a:pPr lvl="1"/>
            <a:r>
              <a:rPr lang="en-US" sz="2000" dirty="0">
                <a:latin typeface="Calibri" panose="020F0502020204030204" pitchFamily="34" charset="0"/>
              </a:rPr>
              <a:t>The balance in the account Allowance for Bad Debt is not considered when using this method.</a:t>
            </a:r>
          </a:p>
          <a:p>
            <a:pPr lvl="2"/>
            <a:endParaRPr lang="en-US" dirty="0"/>
          </a:p>
        </p:txBody>
      </p:sp>
    </p:spTree>
    <p:extLst>
      <p:ext uri="{BB962C8B-B14F-4D97-AF65-F5344CB8AC3E}">
        <p14:creationId xmlns:p14="http://schemas.microsoft.com/office/powerpoint/2010/main" val="2351672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Allowance Method</a:t>
            </a:r>
            <a:br>
              <a:rPr lang="en-US" dirty="0"/>
            </a:br>
            <a:r>
              <a:rPr lang="en-US" dirty="0"/>
              <a:t>Percentage of Receivables Calculation</a:t>
            </a:r>
          </a:p>
        </p:txBody>
      </p:sp>
      <p:sp>
        <p:nvSpPr>
          <p:cNvPr id="3" name="Content Placeholder 2"/>
          <p:cNvSpPr>
            <a:spLocks noGrp="1"/>
          </p:cNvSpPr>
          <p:nvPr>
            <p:ph sz="quarter" idx="1"/>
          </p:nvPr>
        </p:nvSpPr>
        <p:spPr/>
        <p:txBody>
          <a:bodyPr/>
          <a:lstStyle/>
          <a:p>
            <a:pPr algn="just"/>
            <a:r>
              <a:rPr lang="en-US" dirty="0"/>
              <a:t>Often referred to as the balance sheet approach, the balance in accounts receivable is considered and the adjustment calibrated to achieve the desired effect on the Allowance for Bad Debts resulting in the estimated ending balance. </a:t>
            </a:r>
          </a:p>
          <a:p>
            <a:pPr algn="just"/>
            <a:r>
              <a:rPr lang="en-US" dirty="0"/>
              <a:t>Assumes a portion of AR will be uncollectible based on company experience and current business environment. </a:t>
            </a:r>
          </a:p>
        </p:txBody>
      </p:sp>
    </p:spTree>
    <p:extLst>
      <p:ext uri="{BB962C8B-B14F-4D97-AF65-F5344CB8AC3E}">
        <p14:creationId xmlns:p14="http://schemas.microsoft.com/office/powerpoint/2010/main" val="821407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Allowance Method – Aging of Receivables</a:t>
            </a:r>
          </a:p>
        </p:txBody>
      </p:sp>
      <p:sp>
        <p:nvSpPr>
          <p:cNvPr id="11" name="Content Placeholder 10"/>
          <p:cNvSpPr>
            <a:spLocks noGrp="1"/>
          </p:cNvSpPr>
          <p:nvPr>
            <p:ph sz="quarter" idx="1"/>
          </p:nvPr>
        </p:nvSpPr>
        <p:spPr/>
        <p:txBody>
          <a:bodyPr>
            <a:normAutofit/>
          </a:bodyPr>
          <a:lstStyle/>
          <a:p>
            <a:pPr algn="just"/>
            <a:r>
              <a:rPr lang="en-US" dirty="0">
                <a:latin typeface="Calibri" panose="020F0502020204030204" pitchFamily="34" charset="0"/>
              </a:rPr>
              <a:t>The transactions are not different from the Percentage of Receivables calculation but is more complex.  </a:t>
            </a:r>
          </a:p>
          <a:p>
            <a:pPr algn="just"/>
            <a:r>
              <a:rPr lang="en-US" dirty="0">
                <a:latin typeface="Calibri" panose="020F0502020204030204" pitchFamily="34" charset="0"/>
              </a:rPr>
              <a:t>The focus is on layers of accounts receivable based upon how long the accounts receivable has been due.  Various percentages are applied with the larger percentages applied to those balances that have been outstanding longer. </a:t>
            </a:r>
          </a:p>
          <a:p>
            <a:pPr algn="just"/>
            <a:r>
              <a:rPr lang="en-US" dirty="0">
                <a:latin typeface="Calibri" panose="020F0502020204030204" pitchFamily="34" charset="0"/>
              </a:rPr>
              <a:t>Percentages are based upon the company’s experience and current economic climate. </a:t>
            </a:r>
          </a:p>
          <a:p>
            <a:pPr algn="just"/>
            <a:r>
              <a:rPr lang="en-US" dirty="0">
                <a:latin typeface="Calibri" panose="020F0502020204030204" pitchFamily="34" charset="0"/>
              </a:rPr>
              <a:t>The percentages are applied against each layer, added together and become the basis for the adjustment.  </a:t>
            </a:r>
          </a:p>
        </p:txBody>
      </p:sp>
    </p:spTree>
    <p:extLst>
      <p:ext uri="{BB962C8B-B14F-4D97-AF65-F5344CB8AC3E}">
        <p14:creationId xmlns:p14="http://schemas.microsoft.com/office/powerpoint/2010/main" val="2744288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4E9B-CBAC-4920-BC70-46298D5C798A}"/>
              </a:ext>
            </a:extLst>
          </p:cNvPr>
          <p:cNvSpPr>
            <a:spLocks noGrp="1"/>
          </p:cNvSpPr>
          <p:nvPr>
            <p:ph type="title"/>
          </p:nvPr>
        </p:nvSpPr>
        <p:spPr/>
        <p:txBody>
          <a:bodyPr/>
          <a:lstStyle/>
          <a:p>
            <a:pPr algn="ctr"/>
            <a:r>
              <a:rPr lang="en-US" b="1" dirty="0"/>
              <a:t>Documents to Financial Statements</a:t>
            </a:r>
          </a:p>
        </p:txBody>
      </p:sp>
      <p:pic>
        <p:nvPicPr>
          <p:cNvPr id="5" name="Content Placeholder 4">
            <a:extLst>
              <a:ext uri="{FF2B5EF4-FFF2-40B4-BE49-F238E27FC236}">
                <a16:creationId xmlns:a16="http://schemas.microsoft.com/office/drawing/2014/main" id="{774EA2A5-7D21-4A79-BF20-9335928A8D35}"/>
              </a:ext>
            </a:extLst>
          </p:cNvPr>
          <p:cNvPicPr>
            <a:picLocks noGrp="1" noChangeAspect="1"/>
          </p:cNvPicPr>
          <p:nvPr>
            <p:ph idx="1"/>
          </p:nvPr>
        </p:nvPicPr>
        <p:blipFill>
          <a:blip r:embed="rId2"/>
          <a:stretch>
            <a:fillRect/>
          </a:stretch>
        </p:blipFill>
        <p:spPr>
          <a:xfrm>
            <a:off x="212468" y="2198077"/>
            <a:ext cx="11245512" cy="3446585"/>
          </a:xfrm>
        </p:spPr>
      </p:pic>
    </p:spTree>
    <p:extLst>
      <p:ext uri="{BB962C8B-B14F-4D97-AF65-F5344CB8AC3E}">
        <p14:creationId xmlns:p14="http://schemas.microsoft.com/office/powerpoint/2010/main" val="1821062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Aging Method Calculation</a:t>
            </a:r>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358475" y="1901825"/>
            <a:ext cx="7438539"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49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Selling Receivables</a:t>
            </a:r>
          </a:p>
        </p:txBody>
      </p:sp>
      <p:sp>
        <p:nvSpPr>
          <p:cNvPr id="8" name="Content Placeholder 7"/>
          <p:cNvSpPr>
            <a:spLocks noGrp="1"/>
          </p:cNvSpPr>
          <p:nvPr>
            <p:ph sz="quarter" idx="1"/>
          </p:nvPr>
        </p:nvSpPr>
        <p:spPr/>
        <p:txBody>
          <a:bodyPr/>
          <a:lstStyle/>
          <a:p>
            <a:pPr algn="just"/>
            <a:r>
              <a:rPr lang="en-US" sz="3200" dirty="0"/>
              <a:t>Sometimes companies will sell their receivables to a bank or a factor in order to realize collections earlier.  </a:t>
            </a:r>
          </a:p>
          <a:p>
            <a:pPr algn="just"/>
            <a:r>
              <a:rPr lang="en-US" sz="3200" dirty="0"/>
              <a:t>The bank or factor takes a percentage of the AR as their fee and may or may not assume the risk of collection.  </a:t>
            </a:r>
          </a:p>
          <a:p>
            <a:pPr lvl="1" algn="just"/>
            <a:r>
              <a:rPr lang="en-US" sz="2800" dirty="0"/>
              <a:t>Selling to a factor with recourse = Company still at risk for collection</a:t>
            </a:r>
          </a:p>
          <a:p>
            <a:pPr lvl="1" algn="just"/>
            <a:r>
              <a:rPr lang="en-US" sz="2800" dirty="0"/>
              <a:t>Selling to a factor without recourse = Company is no longer at risk </a:t>
            </a:r>
          </a:p>
          <a:p>
            <a:endParaRPr lang="en-US" dirty="0"/>
          </a:p>
        </p:txBody>
      </p:sp>
    </p:spTree>
    <p:extLst>
      <p:ext uri="{BB962C8B-B14F-4D97-AF65-F5344CB8AC3E}">
        <p14:creationId xmlns:p14="http://schemas.microsoft.com/office/powerpoint/2010/main" val="1100877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Pledging Receivables</a:t>
            </a:r>
          </a:p>
        </p:txBody>
      </p:sp>
      <p:sp>
        <p:nvSpPr>
          <p:cNvPr id="3" name="Content Placeholder 2"/>
          <p:cNvSpPr>
            <a:spLocks noGrp="1"/>
          </p:cNvSpPr>
          <p:nvPr>
            <p:ph sz="quarter" idx="1"/>
          </p:nvPr>
        </p:nvSpPr>
        <p:spPr/>
        <p:txBody>
          <a:bodyPr/>
          <a:lstStyle/>
          <a:p>
            <a:pPr algn="just"/>
            <a:r>
              <a:rPr lang="en-US" dirty="0"/>
              <a:t>Companies can also pledge their receivables as security for a loan. </a:t>
            </a:r>
          </a:p>
          <a:p>
            <a:pPr algn="just"/>
            <a:r>
              <a:rPr lang="en-US" dirty="0"/>
              <a:t>Company still has collection responsibilities</a:t>
            </a:r>
          </a:p>
          <a:p>
            <a:pPr algn="just"/>
            <a:r>
              <a:rPr lang="en-US" dirty="0"/>
              <a:t>Nothing is recorded by the </a:t>
            </a:r>
            <a:r>
              <a:rPr lang="en-US"/>
              <a:t>company since </a:t>
            </a:r>
            <a:r>
              <a:rPr lang="en-US" dirty="0"/>
              <a:t>ownership does not pass to the bank.  However, these facts must be disclosed in the notes to the financial statements.</a:t>
            </a:r>
          </a:p>
          <a:p>
            <a:pPr marL="0" indent="0">
              <a:buNone/>
            </a:pPr>
            <a:endParaRPr lang="en-US" dirty="0"/>
          </a:p>
        </p:txBody>
      </p:sp>
    </p:spTree>
    <p:extLst>
      <p:ext uri="{BB962C8B-B14F-4D97-AF65-F5344CB8AC3E}">
        <p14:creationId xmlns:p14="http://schemas.microsoft.com/office/powerpoint/2010/main" val="491662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ED1588-6C7D-4A19-A004-70C46D8855CF}"/>
              </a:ext>
            </a:extLst>
          </p:cNvPr>
          <p:cNvSpPr txBox="1"/>
          <p:nvPr/>
        </p:nvSpPr>
        <p:spPr>
          <a:xfrm>
            <a:off x="193431" y="167054"/>
            <a:ext cx="11772900" cy="2246769"/>
          </a:xfrm>
          <a:prstGeom prst="rect">
            <a:avLst/>
          </a:prstGeom>
          <a:noFill/>
        </p:spPr>
        <p:txBody>
          <a:bodyPr wrap="square">
            <a:spAutoFit/>
          </a:bodyPr>
          <a:lstStyle/>
          <a:p>
            <a:pPr algn="l"/>
            <a:r>
              <a:rPr lang="en-US" sz="1400" b="1" i="0" dirty="0">
                <a:solidFill>
                  <a:srgbClr val="333333"/>
                </a:solidFill>
                <a:effectLst/>
                <a:latin typeface="proxima_nova_regular"/>
              </a:rPr>
              <a:t>Exercise 5-6A </a:t>
            </a:r>
          </a:p>
          <a:p>
            <a:pPr marL="285750" indent="-285750" algn="l">
              <a:buFont typeface="Arial" panose="020B0604020202020204" pitchFamily="34" charset="0"/>
              <a:buChar char="•"/>
            </a:pPr>
            <a:r>
              <a:rPr lang="en-US" sz="1400" b="0" i="0" dirty="0">
                <a:solidFill>
                  <a:srgbClr val="333333"/>
                </a:solidFill>
                <a:effectLst/>
                <a:latin typeface="Arial" panose="020B0604020202020204" pitchFamily="34" charset="0"/>
              </a:rPr>
              <a:t>December 31, Year </a:t>
            </a:r>
            <a:r>
              <a:rPr lang="en-US" sz="1400" dirty="0">
                <a:solidFill>
                  <a:srgbClr val="333333"/>
                </a:solidFill>
                <a:latin typeface="Arial" panose="020B0604020202020204" pitchFamily="34" charset="0"/>
              </a:rPr>
              <a:t>1</a:t>
            </a:r>
          </a:p>
          <a:p>
            <a:pPr marL="742950" lvl="1" indent="-285750">
              <a:buFont typeface="Arial" panose="020B0604020202020204" pitchFamily="34" charset="0"/>
              <a:buChar char="•"/>
            </a:pPr>
            <a:r>
              <a:rPr lang="en-US" sz="1400" b="0" i="0" dirty="0">
                <a:solidFill>
                  <a:srgbClr val="333333"/>
                </a:solidFill>
                <a:effectLst/>
                <a:latin typeface="Arial" panose="020B0604020202020204" pitchFamily="34" charset="0"/>
              </a:rPr>
              <a:t>The accounts receivable balance for </a:t>
            </a:r>
            <a:r>
              <a:rPr lang="en-US" sz="1400" b="0" i="0" dirty="0" err="1">
                <a:solidFill>
                  <a:srgbClr val="333333"/>
                </a:solidFill>
                <a:effectLst/>
                <a:latin typeface="Arial" panose="020B0604020202020204" pitchFamily="34" charset="0"/>
              </a:rPr>
              <a:t>Renue</a:t>
            </a:r>
            <a:r>
              <a:rPr lang="en-US" sz="1400" b="0" i="0" dirty="0">
                <a:solidFill>
                  <a:srgbClr val="333333"/>
                </a:solidFill>
                <a:effectLst/>
                <a:latin typeface="Arial" panose="020B0604020202020204" pitchFamily="34" charset="0"/>
              </a:rPr>
              <a:t> Spa was $61,000. </a:t>
            </a:r>
          </a:p>
          <a:p>
            <a:pPr marL="742950" lvl="1" indent="-285750">
              <a:buFont typeface="Arial" panose="020B0604020202020204" pitchFamily="34" charset="0"/>
              <a:buChar char="•"/>
            </a:pPr>
            <a:r>
              <a:rPr lang="en-US" sz="1400" b="0" i="0" dirty="0">
                <a:solidFill>
                  <a:srgbClr val="333333"/>
                </a:solidFill>
                <a:effectLst/>
                <a:latin typeface="Arial" panose="020B0604020202020204" pitchFamily="34" charset="0"/>
              </a:rPr>
              <a:t>Also on that date, the balance in the Allowance for Doubtful Accounts was $3,750. </a:t>
            </a:r>
          </a:p>
          <a:p>
            <a:pPr marL="742950" lvl="1" indent="-285750">
              <a:buFont typeface="Arial" panose="020B0604020202020204" pitchFamily="34" charset="0"/>
              <a:buChar char="•"/>
            </a:pPr>
            <a:r>
              <a:rPr lang="en-US" sz="1400" b="0" i="0" dirty="0">
                <a:solidFill>
                  <a:srgbClr val="333333"/>
                </a:solidFill>
                <a:effectLst/>
                <a:latin typeface="Arial" panose="020B0604020202020204" pitchFamily="34" charset="0"/>
              </a:rPr>
              <a:t>Total retained earnings at the end of Year 1 was $57,250. </a:t>
            </a:r>
          </a:p>
          <a:p>
            <a:pPr marL="285750" indent="-285750" algn="l">
              <a:buFont typeface="Arial" panose="020B0604020202020204" pitchFamily="34" charset="0"/>
              <a:buChar char="•"/>
            </a:pPr>
            <a:r>
              <a:rPr lang="en-US" sz="1400" b="0" i="0" dirty="0">
                <a:solidFill>
                  <a:srgbClr val="333333"/>
                </a:solidFill>
                <a:effectLst/>
                <a:latin typeface="Arial" panose="020B0604020202020204" pitchFamily="34" charset="0"/>
              </a:rPr>
              <a:t>During Year 2, </a:t>
            </a:r>
          </a:p>
          <a:p>
            <a:pPr marL="742950" lvl="1" indent="-285750">
              <a:buFont typeface="Arial" panose="020B0604020202020204" pitchFamily="34" charset="0"/>
              <a:buChar char="•"/>
            </a:pPr>
            <a:r>
              <a:rPr lang="en-US" sz="1400" b="0" i="0" dirty="0">
                <a:solidFill>
                  <a:srgbClr val="333333"/>
                </a:solidFill>
                <a:effectLst/>
                <a:latin typeface="Arial" panose="020B0604020202020204" pitchFamily="34" charset="0"/>
              </a:rPr>
              <a:t>$2,100 of accounts receivable were written off as uncollectible. </a:t>
            </a:r>
          </a:p>
          <a:p>
            <a:pPr marL="742950" lvl="1" indent="-285750">
              <a:buFont typeface="Arial" panose="020B0604020202020204" pitchFamily="34" charset="0"/>
              <a:buChar char="•"/>
            </a:pPr>
            <a:r>
              <a:rPr lang="en-US" sz="1400" b="0" i="0" dirty="0">
                <a:solidFill>
                  <a:srgbClr val="333333"/>
                </a:solidFill>
                <a:effectLst/>
                <a:latin typeface="Arial" panose="020B0604020202020204" pitchFamily="34" charset="0"/>
              </a:rPr>
              <a:t>In addition, </a:t>
            </a:r>
            <a:r>
              <a:rPr lang="en-US" sz="1400" b="0" i="0" dirty="0" err="1">
                <a:solidFill>
                  <a:srgbClr val="333333"/>
                </a:solidFill>
                <a:effectLst/>
                <a:latin typeface="Arial" panose="020B0604020202020204" pitchFamily="34" charset="0"/>
              </a:rPr>
              <a:t>Renue</a:t>
            </a:r>
            <a:r>
              <a:rPr lang="en-US" sz="1400" b="0" i="0" dirty="0">
                <a:solidFill>
                  <a:srgbClr val="333333"/>
                </a:solidFill>
                <a:effectLst/>
                <a:latin typeface="Arial" panose="020B0604020202020204" pitchFamily="34" charset="0"/>
              </a:rPr>
              <a:t> unexpectedly collected $500 of receivables that had been written off in a previous accounting period. </a:t>
            </a:r>
          </a:p>
          <a:p>
            <a:pPr marL="742950" lvl="1" indent="-285750">
              <a:buFont typeface="Arial" panose="020B0604020202020204" pitchFamily="34" charset="0"/>
              <a:buChar char="•"/>
            </a:pPr>
            <a:r>
              <a:rPr lang="en-US" sz="1400" b="0" i="0" dirty="0">
                <a:solidFill>
                  <a:srgbClr val="333333"/>
                </a:solidFill>
                <a:effectLst/>
                <a:latin typeface="Arial" panose="020B0604020202020204" pitchFamily="34" charset="0"/>
              </a:rPr>
              <a:t>Services provided on account during Year 2 were $215,000, and cash collections from receivables were $218,000. </a:t>
            </a:r>
          </a:p>
          <a:p>
            <a:pPr marL="742950" lvl="1" indent="-285750">
              <a:buFont typeface="Arial" panose="020B0604020202020204" pitchFamily="34" charset="0"/>
              <a:buChar char="•"/>
            </a:pPr>
            <a:r>
              <a:rPr lang="en-US" sz="1400" b="0" i="0" dirty="0">
                <a:solidFill>
                  <a:srgbClr val="333333"/>
                </a:solidFill>
                <a:effectLst/>
                <a:latin typeface="Arial" panose="020B0604020202020204" pitchFamily="34" charset="0"/>
              </a:rPr>
              <a:t>Uncollectible accounts expense was estimated to be 2 percent of the sales on account for the period.</a:t>
            </a:r>
          </a:p>
        </p:txBody>
      </p:sp>
    </p:spTree>
    <p:extLst>
      <p:ext uri="{BB962C8B-B14F-4D97-AF65-F5344CB8AC3E}">
        <p14:creationId xmlns:p14="http://schemas.microsoft.com/office/powerpoint/2010/main" val="347806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443C063-8AD4-4660-8F9F-B844895228D8}"/>
              </a:ext>
            </a:extLst>
          </p:cNvPr>
          <p:cNvSpPr txBox="1"/>
          <p:nvPr/>
        </p:nvSpPr>
        <p:spPr>
          <a:xfrm>
            <a:off x="175846" y="202222"/>
            <a:ext cx="5952392" cy="1802424"/>
          </a:xfrm>
          <a:prstGeom prst="rect">
            <a:avLst/>
          </a:prstGeom>
          <a:noFill/>
        </p:spPr>
        <p:txBody>
          <a:bodyPr wrap="square">
            <a:spAutoFit/>
          </a:bodyPr>
          <a:lstStyle/>
          <a:p>
            <a:pPr algn="l"/>
            <a:r>
              <a:rPr lang="en-US" b="1" i="0" dirty="0">
                <a:solidFill>
                  <a:srgbClr val="333333"/>
                </a:solidFill>
                <a:effectLst/>
                <a:latin typeface="Arial" panose="020B0604020202020204" pitchFamily="34" charset="0"/>
                <a:cs typeface="Arial" panose="020B0604020202020204" pitchFamily="34" charset="0"/>
              </a:rPr>
              <a:t>Exercise 5-7A</a:t>
            </a:r>
          </a:p>
          <a:p>
            <a:pPr algn="l"/>
            <a:r>
              <a:rPr lang="en-US" b="0" i="0" dirty="0">
                <a:solidFill>
                  <a:srgbClr val="333333"/>
                </a:solidFill>
                <a:effectLst/>
                <a:latin typeface="Arial" panose="020B0604020202020204" pitchFamily="34" charset="0"/>
                <a:cs typeface="Arial" panose="020B0604020202020204" pitchFamily="34" charset="0"/>
              </a:rPr>
              <a:t>Joey’s Bike Shop sells new and used bicycle parts. Although a majority of its sales are cash sales, it makes a significant amount of credit sales. During Year 1, its first year of operations, Joey’s Bike Shop experienced the following:</a:t>
            </a:r>
          </a:p>
        </p:txBody>
      </p:sp>
      <p:pic>
        <p:nvPicPr>
          <p:cNvPr id="11" name="Picture 10">
            <a:extLst>
              <a:ext uri="{FF2B5EF4-FFF2-40B4-BE49-F238E27FC236}">
                <a16:creationId xmlns:a16="http://schemas.microsoft.com/office/drawing/2014/main" id="{AF03B56F-1A33-42EE-A443-68DFF88385D0}"/>
              </a:ext>
            </a:extLst>
          </p:cNvPr>
          <p:cNvPicPr>
            <a:picLocks noChangeAspect="1"/>
          </p:cNvPicPr>
          <p:nvPr/>
        </p:nvPicPr>
        <p:blipFill>
          <a:blip r:embed="rId2"/>
          <a:stretch>
            <a:fillRect/>
          </a:stretch>
        </p:blipFill>
        <p:spPr>
          <a:xfrm>
            <a:off x="309563" y="2055202"/>
            <a:ext cx="5000992" cy="971550"/>
          </a:xfrm>
          <a:prstGeom prst="rect">
            <a:avLst/>
          </a:prstGeom>
        </p:spPr>
      </p:pic>
      <p:sp>
        <p:nvSpPr>
          <p:cNvPr id="13" name="TextBox 12">
            <a:extLst>
              <a:ext uri="{FF2B5EF4-FFF2-40B4-BE49-F238E27FC236}">
                <a16:creationId xmlns:a16="http://schemas.microsoft.com/office/drawing/2014/main" id="{E7107CF4-C70C-4CE2-94D8-1ABF9E81D305}"/>
              </a:ext>
            </a:extLst>
          </p:cNvPr>
          <p:cNvSpPr txBox="1"/>
          <p:nvPr/>
        </p:nvSpPr>
        <p:spPr>
          <a:xfrm>
            <a:off x="200026" y="3022267"/>
            <a:ext cx="6097464" cy="1200329"/>
          </a:xfrm>
          <a:prstGeom prst="rect">
            <a:avLst/>
          </a:prstGeom>
          <a:noFill/>
        </p:spPr>
        <p:txBody>
          <a:bodyPr wrap="square">
            <a:spAutoFit/>
          </a:bodyPr>
          <a:lstStyle/>
          <a:p>
            <a:r>
              <a:rPr lang="en-US" b="0" i="0" dirty="0">
                <a:solidFill>
                  <a:srgbClr val="333333"/>
                </a:solidFill>
                <a:effectLst/>
                <a:latin typeface="Arial" panose="020B0604020202020204" pitchFamily="34" charset="0"/>
              </a:rPr>
              <a:t>Assume that Joey's Bike Shop uses the allowance method of accounting for uncollectible accounts and estimates that </a:t>
            </a:r>
            <a:r>
              <a:rPr lang="en-US" b="1" i="0" dirty="0">
                <a:solidFill>
                  <a:srgbClr val="333333"/>
                </a:solidFill>
                <a:effectLst/>
                <a:latin typeface="Arial" panose="020B0604020202020204" pitchFamily="34" charset="0"/>
              </a:rPr>
              <a:t>1 percent of its sales on account will not be collected. </a:t>
            </a:r>
            <a:endParaRPr lang="en-US" b="1" dirty="0"/>
          </a:p>
        </p:txBody>
      </p:sp>
      <p:sp>
        <p:nvSpPr>
          <p:cNvPr id="2" name="TextBox 1"/>
          <p:cNvSpPr txBox="1"/>
          <p:nvPr/>
        </p:nvSpPr>
        <p:spPr>
          <a:xfrm>
            <a:off x="7297783" y="731520"/>
            <a:ext cx="2960914" cy="3139321"/>
          </a:xfrm>
          <a:prstGeom prst="rect">
            <a:avLst/>
          </a:prstGeom>
          <a:noFill/>
        </p:spPr>
        <p:txBody>
          <a:bodyPr wrap="square" rtlCol="0">
            <a:spAutoFit/>
          </a:bodyPr>
          <a:lstStyle/>
          <a:p>
            <a:r>
              <a:rPr lang="en-US" dirty="0"/>
              <a:t>What is the accounts receivable balance?</a:t>
            </a:r>
          </a:p>
          <a:p>
            <a:endParaRPr lang="en-US" dirty="0"/>
          </a:p>
          <a:p>
            <a:r>
              <a:rPr lang="en-US" dirty="0"/>
              <a:t>What is the allowance for bad debts balance?</a:t>
            </a:r>
          </a:p>
          <a:p>
            <a:endParaRPr lang="en-US" dirty="0"/>
          </a:p>
          <a:p>
            <a:r>
              <a:rPr lang="en-US" dirty="0"/>
              <a:t>What is the net realizable value?</a:t>
            </a:r>
          </a:p>
          <a:p>
            <a:endParaRPr lang="en-US" dirty="0"/>
          </a:p>
          <a:p>
            <a:r>
              <a:rPr lang="en-US" dirty="0"/>
              <a:t>What is the bad debt expense?</a:t>
            </a:r>
          </a:p>
        </p:txBody>
      </p:sp>
    </p:spTree>
    <p:extLst>
      <p:ext uri="{BB962C8B-B14F-4D97-AF65-F5344CB8AC3E}">
        <p14:creationId xmlns:p14="http://schemas.microsoft.com/office/powerpoint/2010/main" val="803158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C5871-E124-4710-859A-77288B90D1C2}"/>
              </a:ext>
            </a:extLst>
          </p:cNvPr>
          <p:cNvSpPr>
            <a:spLocks noGrp="1"/>
          </p:cNvSpPr>
          <p:nvPr>
            <p:ph type="title"/>
          </p:nvPr>
        </p:nvSpPr>
        <p:spPr/>
        <p:txBody>
          <a:bodyPr/>
          <a:lstStyle/>
          <a:p>
            <a:r>
              <a:rPr lang="en-US" dirty="0"/>
              <a:t>Recording external and internal transactions</a:t>
            </a:r>
          </a:p>
        </p:txBody>
      </p:sp>
      <p:sp>
        <p:nvSpPr>
          <p:cNvPr id="3" name="Content Placeholder 2">
            <a:extLst>
              <a:ext uri="{FF2B5EF4-FFF2-40B4-BE49-F238E27FC236}">
                <a16:creationId xmlns:a16="http://schemas.microsoft.com/office/drawing/2014/main" id="{3E2B0EE9-C985-4B99-9BE6-BC54D3814750}"/>
              </a:ext>
            </a:extLst>
          </p:cNvPr>
          <p:cNvSpPr>
            <a:spLocks noGrp="1"/>
          </p:cNvSpPr>
          <p:nvPr>
            <p:ph idx="1"/>
          </p:nvPr>
        </p:nvSpPr>
        <p:spPr>
          <a:xfrm>
            <a:off x="835269" y="1415562"/>
            <a:ext cx="10518531" cy="4761401"/>
          </a:xfrm>
        </p:spPr>
        <p:txBody>
          <a:bodyPr>
            <a:normAutofit lnSpcReduction="10000"/>
          </a:bodyPr>
          <a:lstStyle/>
          <a:p>
            <a:pPr marL="0" indent="0" algn="just">
              <a:buNone/>
            </a:pPr>
            <a:r>
              <a:rPr lang="en-US" dirty="0"/>
              <a:t>Many transactions are consummated with parties external to the company. </a:t>
            </a:r>
          </a:p>
          <a:p>
            <a:pPr marL="0" indent="0" algn="just">
              <a:buNone/>
            </a:pPr>
            <a:r>
              <a:rPr lang="en-US" dirty="0"/>
              <a:t>However, there are internal transactions a company will record such as office supplies, prepaid items, and unearned revenue.  </a:t>
            </a:r>
          </a:p>
          <a:p>
            <a:pPr marL="0" indent="0" algn="just">
              <a:buNone/>
            </a:pPr>
            <a:r>
              <a:rPr lang="en-US" dirty="0"/>
              <a:t>These accounts are adjusted internally to ensure that the balance sheet and income statement are properly valued—using the time period assumption. </a:t>
            </a:r>
          </a:p>
          <a:p>
            <a:pPr marL="0" indent="0" algn="just">
              <a:buNone/>
            </a:pPr>
            <a:r>
              <a:rPr lang="en-US" dirty="0"/>
              <a:t>The originally recorded amounts are used up internally and are recognized by the company for such use. </a:t>
            </a:r>
          </a:p>
          <a:p>
            <a:pPr marL="0" indent="0" algn="just">
              <a:buNone/>
            </a:pPr>
            <a:r>
              <a:rPr lang="en-US" dirty="0"/>
              <a:t>Revenues are recognized when earned not when paid. Expenses are matched to revenue recognition.  </a:t>
            </a:r>
          </a:p>
        </p:txBody>
      </p:sp>
    </p:spTree>
    <p:extLst>
      <p:ext uri="{BB962C8B-B14F-4D97-AF65-F5344CB8AC3E}">
        <p14:creationId xmlns:p14="http://schemas.microsoft.com/office/powerpoint/2010/main" val="327508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433AA-E32E-493B-81CE-9E8148CD341D}"/>
              </a:ext>
            </a:extLst>
          </p:cNvPr>
          <p:cNvSpPr>
            <a:spLocks noGrp="1"/>
          </p:cNvSpPr>
          <p:nvPr>
            <p:ph type="title"/>
          </p:nvPr>
        </p:nvSpPr>
        <p:spPr>
          <a:xfrm>
            <a:off x="378069" y="292834"/>
            <a:ext cx="3050932" cy="694592"/>
          </a:xfrm>
        </p:spPr>
        <p:txBody>
          <a:bodyPr>
            <a:normAutofit/>
          </a:bodyPr>
          <a:lstStyle/>
          <a:p>
            <a:r>
              <a:rPr lang="en-US" sz="3600" b="1" dirty="0"/>
              <a:t>Office Supplies</a:t>
            </a:r>
            <a:endParaRPr lang="en-US" sz="3600" dirty="0"/>
          </a:p>
        </p:txBody>
      </p:sp>
      <p:sp>
        <p:nvSpPr>
          <p:cNvPr id="3" name="Content Placeholder 2">
            <a:extLst>
              <a:ext uri="{FF2B5EF4-FFF2-40B4-BE49-F238E27FC236}">
                <a16:creationId xmlns:a16="http://schemas.microsoft.com/office/drawing/2014/main" id="{04272AD2-4CED-46B5-96F2-9993D850CB88}"/>
              </a:ext>
            </a:extLst>
          </p:cNvPr>
          <p:cNvSpPr>
            <a:spLocks noGrp="1"/>
          </p:cNvSpPr>
          <p:nvPr>
            <p:ph idx="1"/>
          </p:nvPr>
        </p:nvSpPr>
        <p:spPr>
          <a:xfrm>
            <a:off x="307731" y="1107831"/>
            <a:ext cx="11113477" cy="5521568"/>
          </a:xfrm>
        </p:spPr>
        <p:txBody>
          <a:bodyPr>
            <a:normAutofit/>
          </a:bodyPr>
          <a:lstStyle/>
          <a:p>
            <a:pPr marL="0" indent="0">
              <a:buNone/>
            </a:pPr>
            <a:r>
              <a:rPr lang="en-US" sz="2000" dirty="0"/>
              <a:t>If a company purchases $9,720 of supplies during the month of December and some of the supplies were used during the month. When financial statements are prepared as of December 31, the cost of supplies used during December must be recognized as an expense because the supplies were used to generate income. (Matching principle and Time Period Assumption)</a:t>
            </a:r>
          </a:p>
          <a:p>
            <a:pPr marL="0" indent="0">
              <a:buNone/>
            </a:pPr>
            <a:r>
              <a:rPr lang="en-US" sz="2000" dirty="0"/>
              <a:t>Thus, the usage of this asset becomes an expense to match against revenue. </a:t>
            </a:r>
          </a:p>
          <a:p>
            <a:r>
              <a:rPr lang="en-US" sz="2000" dirty="0"/>
              <a:t>When the company takes physical count of its remaining, unused supplies at December 31, it finds $8,670 of supplies on hand. The supply expense would be $1,050 as these supplies must have been used by company employees in the month of December. This is December’s supply expense and requires an adjusting transaction to ensure the supply amount on the balance sheet and income statement are correct. </a:t>
            </a:r>
          </a:p>
        </p:txBody>
      </p:sp>
      <p:sp>
        <p:nvSpPr>
          <p:cNvPr id="4" name="Text Placeholder 3">
            <a:extLst>
              <a:ext uri="{FF2B5EF4-FFF2-40B4-BE49-F238E27FC236}">
                <a16:creationId xmlns:a16="http://schemas.microsoft.com/office/drawing/2014/main" id="{F58FE811-FE32-42D7-9CFC-1CFF16160844}"/>
              </a:ext>
            </a:extLst>
          </p:cNvPr>
          <p:cNvSpPr>
            <a:spLocks noGrp="1"/>
          </p:cNvSpPr>
          <p:nvPr>
            <p:ph type="body" sz="half" idx="2"/>
          </p:nvPr>
        </p:nvSpPr>
        <p:spPr>
          <a:xfrm>
            <a:off x="3552092" y="292833"/>
            <a:ext cx="7341577" cy="630359"/>
          </a:xfrm>
        </p:spPr>
        <p:txBody>
          <a:bodyPr/>
          <a:lstStyle/>
          <a:p>
            <a:pPr fontAlgn="base"/>
            <a:r>
              <a:rPr lang="en-US" sz="1800" b="1" dirty="0"/>
              <a:t>Supplies</a:t>
            </a:r>
            <a:r>
              <a:rPr lang="en-US" sz="1800" dirty="0"/>
              <a:t> are an asset which will be used up over time. This usage creates an expense to be matched against the revenues they helped to generate.</a:t>
            </a:r>
          </a:p>
          <a:p>
            <a:endParaRPr lang="en-US" dirty="0"/>
          </a:p>
        </p:txBody>
      </p:sp>
      <p:pic>
        <p:nvPicPr>
          <p:cNvPr id="10" name="Picture 9">
            <a:extLst>
              <a:ext uri="{FF2B5EF4-FFF2-40B4-BE49-F238E27FC236}">
                <a16:creationId xmlns:a16="http://schemas.microsoft.com/office/drawing/2014/main" id="{D12721B6-FAD7-473E-810F-8355F881C5BB}"/>
              </a:ext>
            </a:extLst>
          </p:cNvPr>
          <p:cNvPicPr>
            <a:picLocks noChangeAspect="1"/>
          </p:cNvPicPr>
          <p:nvPr/>
        </p:nvPicPr>
        <p:blipFill>
          <a:blip r:embed="rId2"/>
          <a:stretch>
            <a:fillRect/>
          </a:stretch>
        </p:blipFill>
        <p:spPr>
          <a:xfrm>
            <a:off x="295276" y="4545623"/>
            <a:ext cx="5886450" cy="1828800"/>
          </a:xfrm>
          <a:prstGeom prst="rect">
            <a:avLst/>
          </a:prstGeom>
        </p:spPr>
      </p:pic>
      <p:pic>
        <p:nvPicPr>
          <p:cNvPr id="11" name="Picture 10">
            <a:extLst>
              <a:ext uri="{FF2B5EF4-FFF2-40B4-BE49-F238E27FC236}">
                <a16:creationId xmlns:a16="http://schemas.microsoft.com/office/drawing/2014/main" id="{E1D183AC-6097-43DE-9C6C-F9DEF23D12D6}"/>
              </a:ext>
            </a:extLst>
          </p:cNvPr>
          <p:cNvPicPr>
            <a:picLocks noChangeAspect="1"/>
          </p:cNvPicPr>
          <p:nvPr/>
        </p:nvPicPr>
        <p:blipFill>
          <a:blip r:embed="rId3"/>
          <a:stretch>
            <a:fillRect/>
          </a:stretch>
        </p:blipFill>
        <p:spPr>
          <a:xfrm>
            <a:off x="5825636" y="5633672"/>
            <a:ext cx="5886450" cy="742950"/>
          </a:xfrm>
          <a:prstGeom prst="rect">
            <a:avLst/>
          </a:prstGeom>
        </p:spPr>
      </p:pic>
    </p:spTree>
    <p:extLst>
      <p:ext uri="{BB962C8B-B14F-4D97-AF65-F5344CB8AC3E}">
        <p14:creationId xmlns:p14="http://schemas.microsoft.com/office/powerpoint/2010/main" val="432319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2E974-509F-4E05-BDED-11B9C8FD0D1A}"/>
              </a:ext>
            </a:extLst>
          </p:cNvPr>
          <p:cNvSpPr>
            <a:spLocks noGrp="1"/>
          </p:cNvSpPr>
          <p:nvPr>
            <p:ph type="title"/>
          </p:nvPr>
        </p:nvSpPr>
        <p:spPr>
          <a:xfrm>
            <a:off x="879231" y="175846"/>
            <a:ext cx="10999177" cy="571500"/>
          </a:xfrm>
        </p:spPr>
        <p:txBody>
          <a:bodyPr>
            <a:noAutofit/>
          </a:bodyPr>
          <a:lstStyle/>
          <a:p>
            <a:pPr algn="ctr"/>
            <a:r>
              <a:rPr lang="en-US" b="1" dirty="0"/>
              <a:t>Prepaid Expenses and Unearned Revenue</a:t>
            </a:r>
            <a:endParaRPr lang="en-US" dirty="0"/>
          </a:p>
        </p:txBody>
      </p:sp>
      <p:sp>
        <p:nvSpPr>
          <p:cNvPr id="12" name="TextBox 11">
            <a:extLst>
              <a:ext uri="{FF2B5EF4-FFF2-40B4-BE49-F238E27FC236}">
                <a16:creationId xmlns:a16="http://schemas.microsoft.com/office/drawing/2014/main" id="{114AE0AC-5D68-48C5-A503-957851BB9A1B}"/>
              </a:ext>
            </a:extLst>
          </p:cNvPr>
          <p:cNvSpPr txBox="1"/>
          <p:nvPr/>
        </p:nvSpPr>
        <p:spPr>
          <a:xfrm>
            <a:off x="6400799" y="1336431"/>
            <a:ext cx="4064243" cy="5355312"/>
          </a:xfrm>
          <a:prstGeom prst="rect">
            <a:avLst/>
          </a:prstGeom>
          <a:noFill/>
        </p:spPr>
        <p:txBody>
          <a:bodyPr wrap="square">
            <a:spAutoFit/>
          </a:bodyPr>
          <a:lstStyle/>
          <a:p>
            <a:r>
              <a:rPr lang="en-US" sz="1800" b="1" dirty="0"/>
              <a:t>Unearned revenues</a:t>
            </a:r>
            <a:r>
              <a:rPr lang="en-US" sz="1800" dirty="0"/>
              <a:t> refers to </a:t>
            </a:r>
            <a:r>
              <a:rPr lang="en-US" sz="1800" b="1" dirty="0"/>
              <a:t>cash received in advance of providing products and services</a:t>
            </a:r>
            <a:r>
              <a:rPr lang="en-US" sz="1800" dirty="0"/>
              <a:t>. </a:t>
            </a:r>
          </a:p>
          <a:p>
            <a:pPr marL="285750" indent="-285750">
              <a:buFont typeface="Arial" panose="020B0604020202020204" pitchFamily="34" charset="0"/>
              <a:buChar char="•"/>
            </a:pPr>
            <a:r>
              <a:rPr lang="en-US" sz="1800" dirty="0"/>
              <a:t>Unearned revenues are </a:t>
            </a:r>
            <a:r>
              <a:rPr lang="en-US" sz="1800" b="1" dirty="0"/>
              <a:t>liabilities</a:t>
            </a:r>
            <a:r>
              <a:rPr lang="en-US" sz="1800" dirty="0"/>
              <a:t>. </a:t>
            </a:r>
          </a:p>
          <a:p>
            <a:pPr marL="285750" indent="-285750">
              <a:buFont typeface="Arial" panose="020B0604020202020204" pitchFamily="34" charset="0"/>
              <a:buChar char="•"/>
            </a:pPr>
            <a:r>
              <a:rPr lang="en-US" sz="1800" dirty="0"/>
              <a:t>When cash is accepted, an obligation to provide products or services is incurred. </a:t>
            </a:r>
          </a:p>
          <a:p>
            <a:pPr marL="285750" indent="-285750">
              <a:buFont typeface="Arial" panose="020B0604020202020204" pitchFamily="34" charset="0"/>
              <a:buChar char="•"/>
            </a:pPr>
            <a:r>
              <a:rPr lang="en-US" sz="1800" dirty="0"/>
              <a:t>As products or services are provided, the unearned revenues become </a:t>
            </a:r>
            <a:r>
              <a:rPr lang="en-US" sz="1800" i="1" dirty="0"/>
              <a:t>earned</a:t>
            </a:r>
            <a:r>
              <a:rPr lang="en-US" sz="1800" dirty="0"/>
              <a:t> revenues. </a:t>
            </a:r>
          </a:p>
          <a:p>
            <a:pPr marL="285750" indent="-285750">
              <a:buFont typeface="Arial" panose="020B0604020202020204" pitchFamily="34" charset="0"/>
              <a:buChar char="•"/>
            </a:pPr>
            <a:r>
              <a:rPr lang="en-US" sz="1600" b="1" dirty="0"/>
              <a:t>Adjusting</a:t>
            </a:r>
            <a:r>
              <a:rPr lang="en-US" sz="1800" b="1" dirty="0"/>
              <a:t> </a:t>
            </a:r>
            <a:r>
              <a:rPr lang="en-US" b="1" dirty="0"/>
              <a:t>transactions</a:t>
            </a:r>
            <a:r>
              <a:rPr lang="en-US" sz="1800" b="1" dirty="0"/>
              <a:t> for unearned revenues involve increasing revenues and decreasing unearned revenues. </a:t>
            </a:r>
            <a:r>
              <a:rPr lang="en-US" sz="1800" dirty="0"/>
              <a:t> </a:t>
            </a:r>
            <a:endParaRPr lang="en-US" dirty="0"/>
          </a:p>
          <a:p>
            <a:pPr marL="285750" indent="-285750">
              <a:buFont typeface="Arial" panose="020B0604020202020204" pitchFamily="34" charset="0"/>
              <a:buChar char="•"/>
            </a:pPr>
            <a:r>
              <a:rPr lang="en-US" sz="1800" dirty="0"/>
              <a:t>For instance, one if a company receives $2,400 for 12 months of insurance, as each month passes, the company will recognize $200 of revenue and an equal decreas</a:t>
            </a:r>
            <a:r>
              <a:rPr lang="en-US" dirty="0"/>
              <a:t>e of the liability or $2,300</a:t>
            </a:r>
            <a:endParaRPr lang="en-US" sz="1800" dirty="0"/>
          </a:p>
        </p:txBody>
      </p:sp>
      <p:sp>
        <p:nvSpPr>
          <p:cNvPr id="15" name="TextBox 14">
            <a:extLst>
              <a:ext uri="{FF2B5EF4-FFF2-40B4-BE49-F238E27FC236}">
                <a16:creationId xmlns:a16="http://schemas.microsoft.com/office/drawing/2014/main" id="{DC698A32-4A00-4574-842D-A66F23917C15}"/>
              </a:ext>
            </a:extLst>
          </p:cNvPr>
          <p:cNvSpPr txBox="1"/>
          <p:nvPr/>
        </p:nvSpPr>
        <p:spPr>
          <a:xfrm>
            <a:off x="574429" y="1427285"/>
            <a:ext cx="4064243" cy="5078313"/>
          </a:xfrm>
          <a:prstGeom prst="rect">
            <a:avLst/>
          </a:prstGeom>
          <a:noFill/>
        </p:spPr>
        <p:txBody>
          <a:bodyPr wrap="square">
            <a:spAutoFit/>
          </a:bodyPr>
          <a:lstStyle/>
          <a:p>
            <a:pPr fontAlgn="base"/>
            <a:r>
              <a:rPr lang="en-US" sz="1800" b="1" dirty="0"/>
              <a:t>Prepaid expenses</a:t>
            </a:r>
            <a:r>
              <a:rPr lang="en-US" sz="1800" dirty="0"/>
              <a:t> refer to cash </a:t>
            </a:r>
            <a:r>
              <a:rPr lang="en-US" sz="1800" b="1" i="1" dirty="0"/>
              <a:t>paid </a:t>
            </a:r>
            <a:r>
              <a:rPr lang="en-US" sz="1800" b="1" dirty="0"/>
              <a:t>in advance of receiving a product or service</a:t>
            </a:r>
            <a:r>
              <a:rPr lang="en-US" sz="1800" dirty="0"/>
              <a:t>. </a:t>
            </a:r>
          </a:p>
          <a:p>
            <a:pPr marL="342900" indent="-342900" fontAlgn="base">
              <a:buFont typeface="Arial" panose="020B0604020202020204" pitchFamily="34" charset="0"/>
              <a:buChar char="•"/>
            </a:pPr>
            <a:r>
              <a:rPr lang="en-US" sz="1800" dirty="0"/>
              <a:t>They reflect transactions for more than one period of time and are therefore not expenses. </a:t>
            </a:r>
          </a:p>
          <a:p>
            <a:pPr marL="342900" indent="-342900" fontAlgn="base">
              <a:buFont typeface="Arial" panose="020B0604020202020204" pitchFamily="34" charset="0"/>
              <a:buChar char="•"/>
            </a:pPr>
            <a:r>
              <a:rPr lang="en-US" sz="1800" dirty="0"/>
              <a:t>When these assets are used, their costs become expenses. If a company prepaid insurance in the amount of $2,400 for 12 months of insurance benefits.</a:t>
            </a:r>
          </a:p>
          <a:p>
            <a:pPr marL="342900" indent="-342900" fontAlgn="base">
              <a:buFont typeface="Arial" panose="020B0604020202020204" pitchFamily="34" charset="0"/>
              <a:buChar char="•"/>
            </a:pPr>
            <a:r>
              <a:rPr lang="en-US" sz="1800" dirty="0"/>
              <a:t>With the passage of time, the benefits of the insurance gradually expire, and a portion of the Prepaid Insurance asset becomes expense. </a:t>
            </a:r>
          </a:p>
          <a:p>
            <a:pPr marL="342900" indent="-342900" fontAlgn="base">
              <a:buFont typeface="Arial" panose="020B0604020202020204" pitchFamily="34" charset="0"/>
              <a:buChar char="•"/>
            </a:pPr>
            <a:r>
              <a:rPr lang="en-US" sz="1800" dirty="0"/>
              <a:t>This expense is $200 each month, which leaves $2,300 as a prepaid asset account balance</a:t>
            </a:r>
            <a:r>
              <a:rPr lang="en-US" sz="1100" dirty="0"/>
              <a:t>.</a:t>
            </a:r>
          </a:p>
        </p:txBody>
      </p:sp>
    </p:spTree>
    <p:extLst>
      <p:ext uri="{BB962C8B-B14F-4D97-AF65-F5344CB8AC3E}">
        <p14:creationId xmlns:p14="http://schemas.microsoft.com/office/powerpoint/2010/main" val="1138399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A157DD-B1C5-4018-835D-4622419E5B3C}"/>
              </a:ext>
            </a:extLst>
          </p:cNvPr>
          <p:cNvSpPr txBox="1"/>
          <p:nvPr/>
        </p:nvSpPr>
        <p:spPr>
          <a:xfrm>
            <a:off x="657225" y="441601"/>
            <a:ext cx="6097464" cy="2862322"/>
          </a:xfrm>
          <a:prstGeom prst="rect">
            <a:avLst/>
          </a:prstGeom>
          <a:noFill/>
        </p:spPr>
        <p:txBody>
          <a:bodyPr wrap="square">
            <a:spAutoFit/>
          </a:bodyPr>
          <a:lstStyle/>
          <a:p>
            <a:pPr algn="l"/>
            <a:r>
              <a:rPr lang="en-US" b="1" i="0" dirty="0">
                <a:solidFill>
                  <a:srgbClr val="333333"/>
                </a:solidFill>
                <a:effectLst/>
                <a:latin typeface="proxima_nova_regular"/>
              </a:rPr>
              <a:t>Exercise 2-12A </a:t>
            </a:r>
          </a:p>
          <a:p>
            <a:pPr algn="l"/>
            <a:endParaRPr lang="en-US" b="1" dirty="0">
              <a:solidFill>
                <a:srgbClr val="333333"/>
              </a:solidFill>
              <a:latin typeface="proxima_nova_regular"/>
            </a:endParaRPr>
          </a:p>
          <a:p>
            <a:pPr algn="l"/>
            <a:r>
              <a:rPr lang="en-US" b="0" i="0" dirty="0">
                <a:solidFill>
                  <a:srgbClr val="333333"/>
                </a:solidFill>
                <a:effectLst/>
                <a:latin typeface="Arial" panose="020B0604020202020204" pitchFamily="34" charset="0"/>
              </a:rPr>
              <a:t>On April 1, Year 2, Maine Corporation paid $18,000 cash in advance for a one-year lease on an office building. Assume that Maine records the prepaid rent as an asset and that the books are closed on December 31.</a:t>
            </a:r>
          </a:p>
          <a:p>
            <a:pPr algn="l"/>
            <a:r>
              <a:rPr lang="en-US" b="0" i="0" dirty="0">
                <a:solidFill>
                  <a:srgbClr val="333333"/>
                </a:solidFill>
                <a:effectLst/>
                <a:latin typeface="Arial" panose="020B0604020202020204" pitchFamily="34" charset="0"/>
              </a:rPr>
              <a:t> </a:t>
            </a:r>
          </a:p>
          <a:p>
            <a:pPr algn="l"/>
            <a:r>
              <a:rPr lang="en-US" b="0" i="0" dirty="0">
                <a:solidFill>
                  <a:srgbClr val="333333"/>
                </a:solidFill>
                <a:effectLst/>
                <a:latin typeface="Arial" panose="020B0604020202020204" pitchFamily="34" charset="0"/>
              </a:rPr>
              <a:t>Show the payment for the one-year lease and the related adjusting entry to recognize rent expense in the accounting equation. </a:t>
            </a:r>
            <a:endParaRPr lang="en-US" b="1"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2862296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2927B5-1AB4-458A-8507-0DBF8D6BD8EC}"/>
              </a:ext>
            </a:extLst>
          </p:cNvPr>
          <p:cNvSpPr txBox="1"/>
          <p:nvPr/>
        </p:nvSpPr>
        <p:spPr>
          <a:xfrm>
            <a:off x="395654" y="281354"/>
            <a:ext cx="11658600" cy="1754326"/>
          </a:xfrm>
          <a:prstGeom prst="rect">
            <a:avLst/>
          </a:prstGeom>
          <a:noFill/>
        </p:spPr>
        <p:txBody>
          <a:bodyPr wrap="square">
            <a:spAutoFit/>
          </a:bodyPr>
          <a:lstStyle/>
          <a:p>
            <a:pPr algn="l"/>
            <a:r>
              <a:rPr lang="en-US" b="1" i="0" dirty="0">
                <a:solidFill>
                  <a:srgbClr val="333333"/>
                </a:solidFill>
                <a:effectLst/>
                <a:latin typeface="proxima_nova_regular"/>
              </a:rPr>
              <a:t>Exercise 2-17A </a:t>
            </a:r>
          </a:p>
          <a:p>
            <a:pPr algn="l"/>
            <a:endParaRPr lang="en-US" b="1" dirty="0">
              <a:solidFill>
                <a:srgbClr val="333333"/>
              </a:solidFill>
              <a:latin typeface="proxima_nova_regular"/>
            </a:endParaRPr>
          </a:p>
          <a:p>
            <a:pPr algn="l"/>
            <a:r>
              <a:rPr lang="en-US" b="0" i="0" dirty="0">
                <a:solidFill>
                  <a:srgbClr val="333333"/>
                </a:solidFill>
                <a:effectLst/>
                <a:latin typeface="Arial" panose="020B0604020202020204" pitchFamily="34" charset="0"/>
              </a:rPr>
              <a:t>On October 1, Year 2, Stokes Company paid Eastport Rentals $4,800 for a 12-month lease on warehouse space.</a:t>
            </a:r>
          </a:p>
          <a:p>
            <a:pPr algn="l"/>
            <a:endParaRPr lang="en-US" b="0" i="0" dirty="0">
              <a:solidFill>
                <a:srgbClr val="333333"/>
              </a:solidFill>
              <a:effectLst/>
              <a:latin typeface="Arial" panose="020B0604020202020204" pitchFamily="34" charset="0"/>
            </a:endParaRPr>
          </a:p>
          <a:p>
            <a:pPr algn="l"/>
            <a:r>
              <a:rPr lang="en-US" b="0" i="0" dirty="0">
                <a:solidFill>
                  <a:srgbClr val="333333"/>
                </a:solidFill>
                <a:effectLst/>
                <a:latin typeface="Arial" panose="020B0604020202020204" pitchFamily="34" charset="0"/>
              </a:rPr>
              <a:t> </a:t>
            </a:r>
          </a:p>
          <a:p>
            <a:pPr algn="l"/>
            <a:r>
              <a:rPr lang="en-US" b="0" i="0" dirty="0">
                <a:solidFill>
                  <a:srgbClr val="333333"/>
                </a:solidFill>
                <a:effectLst/>
                <a:latin typeface="Arial" panose="020B0604020202020204" pitchFamily="34" charset="0"/>
              </a:rPr>
              <a:t>Record the related December 31, Year 2, adjustment for Stokes Company in the accounting equation.</a:t>
            </a:r>
            <a:endParaRPr lang="en-US" b="1" i="0" dirty="0">
              <a:solidFill>
                <a:srgbClr val="333333"/>
              </a:solidFill>
              <a:effectLst/>
              <a:latin typeface="Arial" panose="020B0604020202020204" pitchFamily="34" charset="0"/>
            </a:endParaRPr>
          </a:p>
        </p:txBody>
      </p:sp>
      <p:sp>
        <p:nvSpPr>
          <p:cNvPr id="6" name="TextBox 5">
            <a:extLst>
              <a:ext uri="{FF2B5EF4-FFF2-40B4-BE49-F238E27FC236}">
                <a16:creationId xmlns:a16="http://schemas.microsoft.com/office/drawing/2014/main" id="{A50FABE1-2FF5-469B-B4F9-178B83F101B6}"/>
              </a:ext>
            </a:extLst>
          </p:cNvPr>
          <p:cNvSpPr txBox="1"/>
          <p:nvPr/>
        </p:nvSpPr>
        <p:spPr>
          <a:xfrm>
            <a:off x="580293" y="4026878"/>
            <a:ext cx="11611707" cy="369332"/>
          </a:xfrm>
          <a:prstGeom prst="rect">
            <a:avLst/>
          </a:prstGeom>
          <a:noFill/>
        </p:spPr>
        <p:txBody>
          <a:bodyPr wrap="square">
            <a:spAutoFit/>
          </a:bodyPr>
          <a:lstStyle/>
          <a:p>
            <a:pPr algn="l"/>
            <a:r>
              <a:rPr lang="en-US" b="0" i="0" dirty="0">
                <a:solidFill>
                  <a:srgbClr val="333333"/>
                </a:solidFill>
                <a:effectLst/>
                <a:latin typeface="Arial" panose="020B0604020202020204" pitchFamily="34" charset="0"/>
              </a:rPr>
              <a:t>Record the related December 31, Year 2, adjustment for Eastport Rentals in the accounting equation.</a:t>
            </a:r>
            <a:endParaRPr lang="en-US" b="1"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2540203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94A49-81F0-4FBB-B2A3-B3158033A07F}"/>
              </a:ext>
            </a:extLst>
          </p:cNvPr>
          <p:cNvSpPr>
            <a:spLocks noGrp="1"/>
          </p:cNvSpPr>
          <p:nvPr>
            <p:ph type="title"/>
          </p:nvPr>
        </p:nvSpPr>
        <p:spPr>
          <a:xfrm>
            <a:off x="993530" y="365125"/>
            <a:ext cx="10360269" cy="663575"/>
          </a:xfrm>
        </p:spPr>
        <p:txBody>
          <a:bodyPr>
            <a:normAutofit fontScale="90000"/>
          </a:bodyPr>
          <a:lstStyle/>
          <a:p>
            <a:r>
              <a:rPr lang="en-US" sz="4400" b="1" dirty="0">
                <a:effectLst/>
                <a:latin typeface="Calibri" panose="020F0502020204030204" pitchFamily="34" charset="0"/>
                <a:ea typeface="Times New Roman" panose="02020603050405020304" pitchFamily="18" charset="0"/>
                <a:cs typeface="Calibri" panose="020F0502020204030204" pitchFamily="34" charset="0"/>
              </a:rPr>
              <a:t>Cash and Cash Equivalents</a:t>
            </a:r>
            <a:endParaRPr lang="en-US" dirty="0"/>
          </a:p>
        </p:txBody>
      </p:sp>
      <p:sp>
        <p:nvSpPr>
          <p:cNvPr id="3" name="Content Placeholder 2">
            <a:extLst>
              <a:ext uri="{FF2B5EF4-FFF2-40B4-BE49-F238E27FC236}">
                <a16:creationId xmlns:a16="http://schemas.microsoft.com/office/drawing/2014/main" id="{3A84A077-A7C6-46A5-B98A-A3791AE56FD5}"/>
              </a:ext>
            </a:extLst>
          </p:cNvPr>
          <p:cNvSpPr>
            <a:spLocks noGrp="1"/>
          </p:cNvSpPr>
          <p:nvPr>
            <p:ph idx="1"/>
          </p:nvPr>
        </p:nvSpPr>
        <p:spPr>
          <a:xfrm>
            <a:off x="633047" y="1046285"/>
            <a:ext cx="10720754" cy="5442438"/>
          </a:xfrm>
        </p:spPr>
        <p:txBody>
          <a:bodyPr>
            <a:normAutofit/>
          </a:bodyPr>
          <a:lstStyle/>
          <a:p>
            <a:pPr marL="0" marR="0" algn="just">
              <a:lnSpc>
                <a:spcPct val="115000"/>
              </a:lnSpc>
              <a:spcBef>
                <a:spcPts val="0"/>
              </a:spcBef>
              <a:spcAft>
                <a:spcPts val="100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Cash is considered the most liquid of assets. It is usually anonymous and highly portable.  It is also a component when determining if a company has liquidity.  Liquidity is the ability of a company to pay its current liabilities.  Cash and cash equivalents are readily available to settle current liabilities.  They are reported first as assets on the balance sheet, followed by less liquid assets.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Cash includes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spcBef>
                <a:spcPts val="0"/>
              </a:spcBef>
              <a:buFont typeface="+mj-lt"/>
              <a:buAutoNum type="arabicPeriod"/>
            </a:pPr>
            <a:r>
              <a:rPr lang="en-US" sz="1800" dirty="0">
                <a:effectLst/>
                <a:latin typeface="Calibri" panose="020F0502020204030204" pitchFamily="34" charset="0"/>
                <a:ea typeface="Times New Roman" panose="02020603050405020304" pitchFamily="18" charset="0"/>
                <a:cs typeface="Calibri" panose="020F0502020204030204" pitchFamily="34" charset="0"/>
              </a:rPr>
              <a:t>Currency, coins, and deposits in bank accounts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spcBef>
                <a:spcPts val="0"/>
              </a:spcBef>
              <a:spcAft>
                <a:spcPts val="1000"/>
              </a:spcAft>
              <a:buFont typeface="+mj-lt"/>
              <a:buAutoNum type="arabicPeriod"/>
            </a:pPr>
            <a:r>
              <a:rPr lang="en-US" sz="1800" dirty="0">
                <a:effectLst/>
                <a:latin typeface="Calibri" panose="020F0502020204030204" pitchFamily="34" charset="0"/>
                <a:ea typeface="Times New Roman" panose="02020603050405020304" pitchFamily="18" charset="0"/>
                <a:cs typeface="Calibri" panose="020F0502020204030204" pitchFamily="34" charset="0"/>
              </a:rPr>
              <a:t>Checks from customers and others, cashier’s checks, certified checks, and money orders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Cash equivalents include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spcBef>
                <a:spcPts val="0"/>
              </a:spcBef>
              <a:buFont typeface="+mj-lt"/>
              <a:buAutoNum type="arabicPeriod"/>
            </a:pPr>
            <a:r>
              <a:rPr lang="en-US" sz="1800" dirty="0">
                <a:effectLst/>
                <a:latin typeface="Calibri" panose="020F0502020204030204" pitchFamily="34" charset="0"/>
                <a:ea typeface="Times New Roman" panose="02020603050405020304" pitchFamily="18" charset="0"/>
                <a:cs typeface="Calibri" panose="020F0502020204030204" pitchFamily="34" charset="0"/>
              </a:rPr>
              <a:t>Short-term and highly liquid investment instruments that 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gn="just">
              <a:lnSpc>
                <a:spcPct val="115000"/>
              </a:lnSpc>
              <a:spcBef>
                <a:spcPts val="0"/>
              </a:spcBef>
              <a:buFont typeface="+mj-lt"/>
              <a:buAutoNum type="alphaLcPeriod"/>
            </a:pPr>
            <a:r>
              <a:rPr lang="en-US" sz="1800" dirty="0">
                <a:effectLst/>
                <a:latin typeface="Calibri" panose="020F0502020204030204" pitchFamily="34" charset="0"/>
                <a:ea typeface="Times New Roman" panose="02020603050405020304" pitchFamily="18" charset="0"/>
                <a:cs typeface="Calibri" panose="020F0502020204030204" pitchFamily="34" charset="0"/>
              </a:rPr>
              <a:t>Readily convertible to cash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gn="just">
              <a:lnSpc>
                <a:spcPct val="115000"/>
              </a:lnSpc>
              <a:spcBef>
                <a:spcPts val="0"/>
              </a:spcBef>
              <a:buFont typeface="+mj-lt"/>
              <a:buAutoNum type="alphaLcPeriod"/>
            </a:pPr>
            <a:r>
              <a:rPr lang="en-US" sz="1800" dirty="0">
                <a:effectLst/>
                <a:latin typeface="Calibri" panose="020F0502020204030204" pitchFamily="34" charset="0"/>
                <a:ea typeface="Times New Roman" panose="02020603050405020304" pitchFamily="18" charset="0"/>
                <a:cs typeface="Calibri" panose="020F0502020204030204" pitchFamily="34" charset="0"/>
              </a:rPr>
              <a:t>Close enough to their due date (three  months) so that market fluctuations cannot affect their value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gn="just">
              <a:lnSpc>
                <a:spcPct val="115000"/>
              </a:lnSpc>
              <a:spcBef>
                <a:spcPts val="0"/>
              </a:spcBef>
              <a:spcAft>
                <a:spcPts val="1000"/>
              </a:spcAft>
              <a:buFont typeface="+mj-lt"/>
              <a:buAutoNum type="alphaLcPeriod"/>
            </a:pPr>
            <a:r>
              <a:rPr lang="en-US" sz="1800" dirty="0">
                <a:effectLst/>
                <a:latin typeface="Calibri" panose="020F0502020204030204" pitchFamily="34" charset="0"/>
                <a:ea typeface="Times New Roman" panose="02020603050405020304" pitchFamily="18" charset="0"/>
                <a:cs typeface="Calibri" panose="020F0502020204030204" pitchFamily="34" charset="0"/>
              </a:rPr>
              <a:t>An instrument such as US Treasury Bills would normally qualify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9664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843883" y="1142999"/>
            <a:ext cx="8821186" cy="5345723"/>
          </a:xfrm>
        </p:spPr>
        <p:txBody>
          <a:bodyPr>
            <a:normAutofit/>
          </a:bodyPr>
          <a:lstStyle/>
          <a:p>
            <a:pPr marL="0" indent="0" algn="just">
              <a:lnSpc>
                <a:spcPct val="115000"/>
              </a:lnSpc>
              <a:spcBef>
                <a:spcPts val="0"/>
              </a:spcBef>
              <a:spcAft>
                <a:spcPts val="1000"/>
              </a:spcAft>
              <a:buNone/>
            </a:pPr>
            <a:r>
              <a:rPr lang="en-US" sz="2400" dirty="0">
                <a:latin typeface="Calibri"/>
                <a:ea typeface="Calibri"/>
                <a:cs typeface="Times New Roman"/>
              </a:rPr>
              <a:t>This is a new type of company which sells merchandise and not services.   </a:t>
            </a:r>
          </a:p>
          <a:p>
            <a:pPr marL="0" indent="0" algn="just">
              <a:lnSpc>
                <a:spcPct val="115000"/>
              </a:lnSpc>
              <a:spcBef>
                <a:spcPts val="0"/>
              </a:spcBef>
              <a:spcAft>
                <a:spcPts val="1000"/>
              </a:spcAft>
              <a:buNone/>
            </a:pPr>
            <a:r>
              <a:rPr lang="en-US" sz="2400" dirty="0">
                <a:latin typeface="Calibri"/>
                <a:ea typeface="Calibri"/>
                <a:cs typeface="Times New Roman"/>
              </a:rPr>
              <a:t>We will be learning the perpetual method which continuously updates the accounting records for each sale and purchase of inventory.  </a:t>
            </a:r>
          </a:p>
          <a:p>
            <a:pPr marL="0" indent="0" algn="just">
              <a:lnSpc>
                <a:spcPct val="115000"/>
              </a:lnSpc>
              <a:spcBef>
                <a:spcPts val="0"/>
              </a:spcBef>
              <a:spcAft>
                <a:spcPts val="1000"/>
              </a:spcAft>
              <a:buNone/>
            </a:pPr>
            <a:r>
              <a:rPr lang="en-US" sz="2400" dirty="0">
                <a:latin typeface="Calibri"/>
                <a:ea typeface="Calibri"/>
                <a:cs typeface="Times New Roman"/>
              </a:rPr>
              <a:t>Merchandising companies are either 1) wholesalers who buy from manufacturers and sell to retailers or 2) retailers who buy from either manufacturers or wholesalers and sell to the final customer. </a:t>
            </a:r>
          </a:p>
          <a:p>
            <a:pPr marL="0" indent="0" algn="just">
              <a:lnSpc>
                <a:spcPct val="115000"/>
              </a:lnSpc>
              <a:spcBef>
                <a:spcPts val="0"/>
              </a:spcBef>
              <a:spcAft>
                <a:spcPts val="1000"/>
              </a:spcAft>
              <a:buNone/>
            </a:pPr>
            <a:r>
              <a:rPr lang="en-US" sz="2400" dirty="0">
                <a:latin typeface="Calibri"/>
                <a:ea typeface="Calibri"/>
                <a:cs typeface="Times New Roman"/>
              </a:rPr>
              <a:t>Supposed there is a local retail company named “Candy Mart” which purchases from the large candy manufacturers and sells to local candy stores for gift baskets.    </a:t>
            </a:r>
          </a:p>
        </p:txBody>
      </p:sp>
      <p:sp>
        <p:nvSpPr>
          <p:cNvPr id="2" name="Title 1"/>
          <p:cNvSpPr>
            <a:spLocks noGrp="1"/>
          </p:cNvSpPr>
          <p:nvPr>
            <p:ph type="title" idx="4294967295"/>
          </p:nvPr>
        </p:nvSpPr>
        <p:spPr>
          <a:xfrm>
            <a:off x="1524000" y="228601"/>
            <a:ext cx="8534400" cy="758825"/>
          </a:xfrm>
        </p:spPr>
        <p:txBody>
          <a:bodyPr>
            <a:normAutofit/>
          </a:bodyPr>
          <a:lstStyle/>
          <a:p>
            <a:r>
              <a:rPr lang="en-US" b="1" dirty="0"/>
              <a:t>Merchandising Companies - Inventory</a:t>
            </a:r>
            <a:endParaRPr lang="en-US" dirty="0"/>
          </a:p>
        </p:txBody>
      </p:sp>
    </p:spTree>
    <p:extLst>
      <p:ext uri="{BB962C8B-B14F-4D97-AF65-F5344CB8AC3E}">
        <p14:creationId xmlns:p14="http://schemas.microsoft.com/office/powerpoint/2010/main" val="1154525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5988" y="874933"/>
            <a:ext cx="5280025" cy="301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236" y="4495799"/>
            <a:ext cx="8377531" cy="100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1889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a:spLocks noChangeArrowheads="1"/>
          </p:cNvSpPr>
          <p:nvPr/>
        </p:nvSpPr>
        <p:spPr bwMode="auto">
          <a:xfrm>
            <a:off x="2133600" y="4910698"/>
            <a:ext cx="4495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en-US" dirty="0">
                <a:latin typeface="Arial" pitchFamily="34" charset="0"/>
                <a:cs typeface="Arial" pitchFamily="34" charset="0"/>
              </a:rPr>
              <a:t>Usually COGS is calculated as:</a:t>
            </a:r>
          </a:p>
        </p:txBody>
      </p:sp>
      <p:sp>
        <p:nvSpPr>
          <p:cNvPr id="8" name="Rectangle 7"/>
          <p:cNvSpPr/>
          <p:nvPr/>
        </p:nvSpPr>
        <p:spPr>
          <a:xfrm>
            <a:off x="2362201" y="329923"/>
            <a:ext cx="2743199" cy="369332"/>
          </a:xfrm>
          <a:prstGeom prst="rect">
            <a:avLst/>
          </a:prstGeom>
        </p:spPr>
        <p:txBody>
          <a:bodyPr wrap="square">
            <a:spAutoFit/>
          </a:bodyPr>
          <a:lstStyle/>
          <a:p>
            <a:r>
              <a:rPr lang="en-US" dirty="0"/>
              <a:t>At the end of the month:</a:t>
            </a:r>
          </a:p>
        </p:txBody>
      </p:sp>
      <p:pic>
        <p:nvPicPr>
          <p:cNvPr id="15" name="Picture 14"/>
          <p:cNvPicPr/>
          <p:nvPr/>
        </p:nvPicPr>
        <p:blipFill>
          <a:blip r:embed="rId3">
            <a:extLst>
              <a:ext uri="{28A0092B-C50C-407E-A947-70E740481C1C}">
                <a14:useLocalDpi xmlns:a14="http://schemas.microsoft.com/office/drawing/2010/main" val="0"/>
              </a:ext>
            </a:extLst>
          </a:blip>
          <a:srcRect/>
          <a:stretch>
            <a:fillRect/>
          </a:stretch>
        </p:blipFill>
        <p:spPr bwMode="auto">
          <a:xfrm>
            <a:off x="2684796" y="849276"/>
            <a:ext cx="3045444" cy="938489"/>
          </a:xfrm>
          <a:prstGeom prst="rect">
            <a:avLst/>
          </a:prstGeom>
          <a:noFill/>
          <a:ln>
            <a:noFill/>
          </a:ln>
        </p:spPr>
      </p:pic>
      <p:sp>
        <p:nvSpPr>
          <p:cNvPr id="9" name="Rectangle 8"/>
          <p:cNvSpPr/>
          <p:nvPr/>
        </p:nvSpPr>
        <p:spPr>
          <a:xfrm>
            <a:off x="2362200" y="1939502"/>
            <a:ext cx="4572000" cy="646331"/>
          </a:xfrm>
          <a:prstGeom prst="rect">
            <a:avLst/>
          </a:prstGeom>
        </p:spPr>
        <p:txBody>
          <a:bodyPr>
            <a:spAutoFit/>
          </a:bodyPr>
          <a:lstStyle/>
          <a:p>
            <a:r>
              <a:rPr lang="en-US" dirty="0"/>
              <a:t>What can happen to Goods Available for Sale (GAFS) during the month?</a:t>
            </a:r>
          </a:p>
        </p:txBody>
      </p:sp>
      <p:pic>
        <p:nvPicPr>
          <p:cNvPr id="206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564397"/>
            <a:ext cx="4267200" cy="2351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0378" y="5315783"/>
            <a:ext cx="3504419"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902E614C-34E9-4411-AB27-644F94B2EAFF}"/>
              </a:ext>
            </a:extLst>
          </p:cNvPr>
          <p:cNvSpPr txBox="1"/>
          <p:nvPr/>
        </p:nvSpPr>
        <p:spPr>
          <a:xfrm>
            <a:off x="7996556" y="3429000"/>
            <a:ext cx="2209800" cy="1477328"/>
          </a:xfrm>
          <a:prstGeom prst="rect">
            <a:avLst/>
          </a:prstGeom>
          <a:noFill/>
        </p:spPr>
        <p:txBody>
          <a:bodyPr wrap="square" rtlCol="0">
            <a:spAutoFit/>
          </a:bodyPr>
          <a:lstStyle/>
          <a:p>
            <a:r>
              <a:rPr lang="en-US" dirty="0"/>
              <a:t>Cost of Goods Sold represents the costs of buying and preparing merchandise for sale</a:t>
            </a:r>
          </a:p>
        </p:txBody>
      </p:sp>
    </p:spTree>
    <p:extLst>
      <p:ext uri="{BB962C8B-B14F-4D97-AF65-F5344CB8AC3E}">
        <p14:creationId xmlns:p14="http://schemas.microsoft.com/office/powerpoint/2010/main" val="4132831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8A0CA0-887F-4BE6-8A56-D08C178CB619}"/>
              </a:ext>
            </a:extLst>
          </p:cNvPr>
          <p:cNvPicPr>
            <a:picLocks noChangeAspect="1"/>
          </p:cNvPicPr>
          <p:nvPr/>
        </p:nvPicPr>
        <p:blipFill>
          <a:blip r:embed="rId2"/>
          <a:stretch>
            <a:fillRect/>
          </a:stretch>
        </p:blipFill>
        <p:spPr>
          <a:xfrm>
            <a:off x="1863969" y="1247679"/>
            <a:ext cx="8305798" cy="2076450"/>
          </a:xfrm>
          <a:prstGeom prst="rect">
            <a:avLst/>
          </a:prstGeom>
        </p:spPr>
      </p:pic>
      <p:sp>
        <p:nvSpPr>
          <p:cNvPr id="3" name="TextBox 2">
            <a:extLst>
              <a:ext uri="{FF2B5EF4-FFF2-40B4-BE49-F238E27FC236}">
                <a16:creationId xmlns:a16="http://schemas.microsoft.com/office/drawing/2014/main" id="{4AB51C04-463C-4E35-8C01-F7747C1061B6}"/>
              </a:ext>
            </a:extLst>
          </p:cNvPr>
          <p:cNvSpPr txBox="1"/>
          <p:nvPr/>
        </p:nvSpPr>
        <p:spPr>
          <a:xfrm>
            <a:off x="782515" y="281354"/>
            <a:ext cx="10392508" cy="369332"/>
          </a:xfrm>
          <a:prstGeom prst="rect">
            <a:avLst/>
          </a:prstGeom>
          <a:noFill/>
        </p:spPr>
        <p:txBody>
          <a:bodyPr wrap="square" rtlCol="0">
            <a:spAutoFit/>
          </a:bodyPr>
          <a:lstStyle/>
          <a:p>
            <a:r>
              <a:rPr lang="en-US" dirty="0"/>
              <a:t>Typically, revenues refer to service companies; whereas sales refer to merchandising or retail companies.</a:t>
            </a:r>
          </a:p>
        </p:txBody>
      </p:sp>
      <p:sp>
        <p:nvSpPr>
          <p:cNvPr id="5" name="TextBox 4">
            <a:extLst>
              <a:ext uri="{FF2B5EF4-FFF2-40B4-BE49-F238E27FC236}">
                <a16:creationId xmlns:a16="http://schemas.microsoft.com/office/drawing/2014/main" id="{D06A70E5-736D-406D-B8E7-6DE2B0E4C819}"/>
              </a:ext>
            </a:extLst>
          </p:cNvPr>
          <p:cNvSpPr txBox="1"/>
          <p:nvPr/>
        </p:nvSpPr>
        <p:spPr>
          <a:xfrm>
            <a:off x="1389185" y="3525715"/>
            <a:ext cx="10550769" cy="2862322"/>
          </a:xfrm>
          <a:prstGeom prst="rect">
            <a:avLst/>
          </a:prstGeom>
          <a:noFill/>
        </p:spPr>
        <p:txBody>
          <a:bodyPr wrap="square" rtlCol="0">
            <a:spAutoFit/>
          </a:bodyPr>
          <a:lstStyle/>
          <a:p>
            <a:r>
              <a:rPr lang="en-US" dirty="0"/>
              <a:t>When a retail company sells merchandise, they record the payment for the merchandise, sales, cost of the sale (inventory), and a reduction of inventory.</a:t>
            </a:r>
          </a:p>
          <a:p>
            <a:endParaRPr lang="en-US" dirty="0"/>
          </a:p>
          <a:p>
            <a:pPr marL="285750" indent="-285750">
              <a:buFont typeface="Arial" panose="020B0604020202020204" pitchFamily="34" charset="0"/>
              <a:buChar char="•"/>
            </a:pPr>
            <a:r>
              <a:rPr lang="en-US" dirty="0"/>
              <a:t>Payment for the merchandise will either be cash or accounts receivable—a balance sheet item.  </a:t>
            </a:r>
          </a:p>
          <a:p>
            <a:pPr marL="285750" indent="-285750">
              <a:buFont typeface="Arial" panose="020B0604020202020204" pitchFamily="34" charset="0"/>
              <a:buChar char="•"/>
            </a:pPr>
            <a:r>
              <a:rPr lang="en-US" dirty="0"/>
              <a:t>Sales of the merchandise will be recorded on the income statement.</a:t>
            </a:r>
          </a:p>
          <a:p>
            <a:pPr marL="285750" indent="-285750">
              <a:buFont typeface="Arial" panose="020B0604020202020204" pitchFamily="34" charset="0"/>
              <a:buChar char="•"/>
            </a:pPr>
            <a:r>
              <a:rPr lang="en-US" dirty="0"/>
              <a:t>Cost of sales (value of inventory) will be recorded on the income statement</a:t>
            </a:r>
          </a:p>
          <a:p>
            <a:pPr marL="285750" indent="-285750">
              <a:buFont typeface="Arial" panose="020B0604020202020204" pitchFamily="34" charset="0"/>
              <a:buChar char="•"/>
            </a:pPr>
            <a:r>
              <a:rPr lang="en-US" dirty="0"/>
              <a:t>Reduction of inventory will be recorded on the balance sheet.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sale of inventory effectively moves inventory (as asset) from the balance sheet to the income statement in the form of cost of sales.  </a:t>
            </a:r>
          </a:p>
        </p:txBody>
      </p:sp>
    </p:spTree>
    <p:extLst>
      <p:ext uri="{BB962C8B-B14F-4D97-AF65-F5344CB8AC3E}">
        <p14:creationId xmlns:p14="http://schemas.microsoft.com/office/powerpoint/2010/main" val="3739885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4A776-2969-485D-B03A-F2F68BECCE7C}"/>
              </a:ext>
            </a:extLst>
          </p:cNvPr>
          <p:cNvSpPr>
            <a:spLocks noGrp="1"/>
          </p:cNvSpPr>
          <p:nvPr>
            <p:ph type="title"/>
          </p:nvPr>
        </p:nvSpPr>
        <p:spPr/>
        <p:txBody>
          <a:bodyPr/>
          <a:lstStyle/>
          <a:p>
            <a:r>
              <a:rPr lang="en-US" dirty="0"/>
              <a:t>Purchases of Inventory</a:t>
            </a:r>
          </a:p>
        </p:txBody>
      </p:sp>
      <p:sp>
        <p:nvSpPr>
          <p:cNvPr id="3" name="Content Placeholder 2">
            <a:extLst>
              <a:ext uri="{FF2B5EF4-FFF2-40B4-BE49-F238E27FC236}">
                <a16:creationId xmlns:a16="http://schemas.microsoft.com/office/drawing/2014/main" id="{60CB9766-1813-499F-BE36-77E585A19F17}"/>
              </a:ext>
            </a:extLst>
          </p:cNvPr>
          <p:cNvSpPr>
            <a:spLocks noGrp="1"/>
          </p:cNvSpPr>
          <p:nvPr>
            <p:ph idx="1"/>
          </p:nvPr>
        </p:nvSpPr>
        <p:spPr>
          <a:xfrm>
            <a:off x="838200" y="1825625"/>
            <a:ext cx="10248900" cy="882406"/>
          </a:xfrm>
        </p:spPr>
        <p:txBody>
          <a:bodyPr>
            <a:normAutofit/>
          </a:bodyPr>
          <a:lstStyle/>
          <a:p>
            <a:pPr marL="0" indent="0">
              <a:buNone/>
            </a:pPr>
            <a:r>
              <a:rPr lang="en-US" sz="2400" dirty="0"/>
              <a:t>When a company purchases inventory, the company records an increase in the asset inventory and the method of payment—either cash or accounts payable. </a:t>
            </a:r>
          </a:p>
        </p:txBody>
      </p:sp>
      <p:pic>
        <p:nvPicPr>
          <p:cNvPr id="6" name="Picture 5">
            <a:extLst>
              <a:ext uri="{FF2B5EF4-FFF2-40B4-BE49-F238E27FC236}">
                <a16:creationId xmlns:a16="http://schemas.microsoft.com/office/drawing/2014/main" id="{2678FA8D-378B-44BD-94E3-DAC1374AC7C7}"/>
              </a:ext>
            </a:extLst>
          </p:cNvPr>
          <p:cNvPicPr>
            <a:picLocks noChangeAspect="1"/>
          </p:cNvPicPr>
          <p:nvPr/>
        </p:nvPicPr>
        <p:blipFill>
          <a:blip r:embed="rId2"/>
          <a:stretch>
            <a:fillRect/>
          </a:stretch>
        </p:blipFill>
        <p:spPr>
          <a:xfrm>
            <a:off x="915527" y="2989384"/>
            <a:ext cx="10083650" cy="3386394"/>
          </a:xfrm>
          <a:prstGeom prst="rect">
            <a:avLst/>
          </a:prstGeom>
        </p:spPr>
      </p:pic>
    </p:spTree>
    <p:extLst>
      <p:ext uri="{BB962C8B-B14F-4D97-AF65-F5344CB8AC3E}">
        <p14:creationId xmlns:p14="http://schemas.microsoft.com/office/powerpoint/2010/main" val="2841739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D7BAF9-1794-4A48-B2A7-E520AC57C48D}"/>
              </a:ext>
            </a:extLst>
          </p:cNvPr>
          <p:cNvPicPr>
            <a:picLocks noChangeAspect="1"/>
          </p:cNvPicPr>
          <p:nvPr/>
        </p:nvPicPr>
        <p:blipFill>
          <a:blip r:embed="rId2"/>
          <a:stretch>
            <a:fillRect/>
          </a:stretch>
        </p:blipFill>
        <p:spPr>
          <a:xfrm>
            <a:off x="6019799" y="228600"/>
            <a:ext cx="4419600" cy="6119446"/>
          </a:xfrm>
          <a:prstGeom prst="rect">
            <a:avLst/>
          </a:prstGeom>
        </p:spPr>
      </p:pic>
      <p:sp>
        <p:nvSpPr>
          <p:cNvPr id="6" name="TextBox 5">
            <a:extLst>
              <a:ext uri="{FF2B5EF4-FFF2-40B4-BE49-F238E27FC236}">
                <a16:creationId xmlns:a16="http://schemas.microsoft.com/office/drawing/2014/main" id="{8AD8169D-D788-406B-ACBE-88916810B9C5}"/>
              </a:ext>
            </a:extLst>
          </p:cNvPr>
          <p:cNvSpPr txBox="1"/>
          <p:nvPr/>
        </p:nvSpPr>
        <p:spPr>
          <a:xfrm>
            <a:off x="1752601" y="304801"/>
            <a:ext cx="3733799" cy="4524315"/>
          </a:xfrm>
          <a:prstGeom prst="rect">
            <a:avLst/>
          </a:prstGeom>
          <a:noFill/>
        </p:spPr>
        <p:txBody>
          <a:bodyPr wrap="square" rtlCol="0">
            <a:spAutoFit/>
          </a:bodyPr>
          <a:lstStyle/>
          <a:p>
            <a:r>
              <a:rPr lang="en-US" dirty="0"/>
              <a:t>Multi-Step Income Statement</a:t>
            </a:r>
          </a:p>
          <a:p>
            <a:endParaRPr lang="en-US" dirty="0"/>
          </a:p>
          <a:p>
            <a:r>
              <a:rPr lang="en-US" dirty="0"/>
              <a:t>Note:</a:t>
            </a:r>
          </a:p>
          <a:p>
            <a:r>
              <a:rPr lang="en-US" dirty="0"/>
              <a:t>Gross Profit </a:t>
            </a:r>
          </a:p>
          <a:p>
            <a:r>
              <a:rPr lang="en-US" dirty="0"/>
              <a:t>(Net sales minus COGS) </a:t>
            </a:r>
          </a:p>
          <a:p>
            <a:endParaRPr lang="en-US" dirty="0"/>
          </a:p>
          <a:p>
            <a:r>
              <a:rPr lang="en-US" dirty="0"/>
              <a:t>Gross profit is calculated as GP/Net Sales which yields 27%.</a:t>
            </a:r>
          </a:p>
          <a:p>
            <a:endParaRPr lang="en-US" dirty="0"/>
          </a:p>
          <a:p>
            <a:r>
              <a:rPr lang="en-US" dirty="0"/>
              <a:t>This means there is 27% of income available for other expenses after paying the costs of inventory (GOGS).  </a:t>
            </a:r>
          </a:p>
          <a:p>
            <a:endParaRPr lang="en-US" dirty="0"/>
          </a:p>
          <a:p>
            <a:r>
              <a:rPr lang="en-US" dirty="0"/>
              <a:t>Inherently, the computation is saying 73% of net sales is spent on purchasing inventory.  </a:t>
            </a:r>
          </a:p>
        </p:txBody>
      </p:sp>
    </p:spTree>
    <p:extLst>
      <p:ext uri="{BB962C8B-B14F-4D97-AF65-F5344CB8AC3E}">
        <p14:creationId xmlns:p14="http://schemas.microsoft.com/office/powerpoint/2010/main" val="3397010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3BAF3A-28BE-4FC2-90FC-4B0DEFF85158}"/>
              </a:ext>
            </a:extLst>
          </p:cNvPr>
          <p:cNvSpPr txBox="1"/>
          <p:nvPr/>
        </p:nvSpPr>
        <p:spPr>
          <a:xfrm>
            <a:off x="316523" y="474786"/>
            <a:ext cx="3437792" cy="5539978"/>
          </a:xfrm>
          <a:prstGeom prst="rect">
            <a:avLst/>
          </a:prstGeom>
          <a:noFill/>
        </p:spPr>
        <p:txBody>
          <a:bodyPr wrap="square" rtlCol="0">
            <a:spAutoFit/>
          </a:bodyPr>
          <a:lstStyle/>
          <a:p>
            <a:r>
              <a:rPr lang="en-US" sz="1600" b="1" dirty="0"/>
              <a:t>Classified Balance Sheet for Merchandisers</a:t>
            </a:r>
          </a:p>
          <a:p>
            <a:pPr marL="285750" indent="-285750">
              <a:buFont typeface="Arial" panose="020B0604020202020204" pitchFamily="34" charset="0"/>
              <a:buChar char="•"/>
            </a:pPr>
            <a:r>
              <a:rPr lang="en-US" sz="1600" dirty="0"/>
              <a:t>Operating cycles for companies are usually one year—the definition is a year or the company’s operating cycle which ever is longer.</a:t>
            </a:r>
          </a:p>
          <a:p>
            <a:pPr marL="285750" indent="-285750">
              <a:buFont typeface="Arial" panose="020B0604020202020204" pitchFamily="34" charset="0"/>
              <a:buChar char="•"/>
            </a:pPr>
            <a:r>
              <a:rPr lang="en-US" sz="1600" dirty="0"/>
              <a:t>The company’s operating cycle is defined as the time span from which cash is used to acquire goods/services until cash is received from the sales of goods/services. </a:t>
            </a:r>
          </a:p>
          <a:p>
            <a:pPr marL="285750" indent="-285750">
              <a:buFont typeface="Arial" panose="020B0604020202020204" pitchFamily="34" charset="0"/>
              <a:buChar char="•"/>
            </a:pPr>
            <a:r>
              <a:rPr lang="en-US" sz="1600" dirty="0"/>
              <a:t>Operating cycles determine which assets are expected to be used up in the current period and are classified as “current.”  </a:t>
            </a:r>
          </a:p>
          <a:p>
            <a:pPr marL="285750" indent="-285750">
              <a:buFont typeface="Arial" panose="020B0604020202020204" pitchFamily="34" charset="0"/>
              <a:buChar char="•"/>
            </a:pPr>
            <a:r>
              <a:rPr lang="en-US" sz="1600" dirty="0"/>
              <a:t>If an item is not deemed “current,” it is considered to be long-term. </a:t>
            </a:r>
          </a:p>
          <a:p>
            <a:pPr marL="285750" indent="-285750">
              <a:buFont typeface="Arial" panose="020B0604020202020204" pitchFamily="34" charset="0"/>
              <a:buChar char="•"/>
            </a:pPr>
            <a:r>
              <a:rPr lang="en-US" sz="1600" dirty="0"/>
              <a:t>Operating cycles for merchandisers are usually less than a year.</a:t>
            </a:r>
          </a:p>
          <a:p>
            <a:pPr marL="285750" indent="-285750">
              <a:buFont typeface="Arial" panose="020B0604020202020204" pitchFamily="34" charset="0"/>
              <a:buChar char="•"/>
            </a:pPr>
            <a:r>
              <a:rPr lang="en-US" sz="1600" dirty="0"/>
              <a:t>Inventory is always a current asset. </a:t>
            </a:r>
          </a:p>
          <a:p>
            <a:endParaRPr lang="en-US" dirty="0"/>
          </a:p>
        </p:txBody>
      </p:sp>
      <p:pic>
        <p:nvPicPr>
          <p:cNvPr id="5" name="Picture 4">
            <a:extLst>
              <a:ext uri="{FF2B5EF4-FFF2-40B4-BE49-F238E27FC236}">
                <a16:creationId xmlns:a16="http://schemas.microsoft.com/office/drawing/2014/main" id="{0AFE7BF7-B59E-444B-A38E-F1F91E820E2A}"/>
              </a:ext>
            </a:extLst>
          </p:cNvPr>
          <p:cNvPicPr>
            <a:picLocks noChangeAspect="1"/>
          </p:cNvPicPr>
          <p:nvPr/>
        </p:nvPicPr>
        <p:blipFill>
          <a:blip r:embed="rId2"/>
          <a:stretch>
            <a:fillRect/>
          </a:stretch>
        </p:blipFill>
        <p:spPr>
          <a:xfrm>
            <a:off x="4079630" y="1318847"/>
            <a:ext cx="7756621" cy="4343400"/>
          </a:xfrm>
          <a:prstGeom prst="rect">
            <a:avLst/>
          </a:prstGeom>
        </p:spPr>
      </p:pic>
    </p:spTree>
    <p:extLst>
      <p:ext uri="{BB962C8B-B14F-4D97-AF65-F5344CB8AC3E}">
        <p14:creationId xmlns:p14="http://schemas.microsoft.com/office/powerpoint/2010/main" val="346638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Inventory Methods</a:t>
            </a:r>
          </a:p>
        </p:txBody>
      </p:sp>
      <p:sp>
        <p:nvSpPr>
          <p:cNvPr id="3" name="Content Placeholder 2"/>
          <p:cNvSpPr>
            <a:spLocks noGrp="1"/>
          </p:cNvSpPr>
          <p:nvPr>
            <p:ph sz="quarter" idx="1"/>
          </p:nvPr>
        </p:nvSpPr>
        <p:spPr/>
        <p:txBody>
          <a:bodyPr>
            <a:normAutofit fontScale="92500" lnSpcReduction="20000"/>
          </a:bodyPr>
          <a:lstStyle/>
          <a:p>
            <a:pPr algn="just"/>
            <a:endParaRPr lang="en-US" dirty="0"/>
          </a:p>
          <a:p>
            <a:pPr algn="just"/>
            <a:endParaRPr lang="en-US" dirty="0"/>
          </a:p>
          <a:p>
            <a:pPr algn="just"/>
            <a:r>
              <a:rPr lang="en-US" sz="2600" dirty="0"/>
              <a:t>When inventory is purchased at different prices, what price do we use as cost of goods sold?  There are four (4) methods</a:t>
            </a:r>
          </a:p>
          <a:p>
            <a:pPr algn="just"/>
            <a:endParaRPr lang="en-US" sz="2600" dirty="0"/>
          </a:p>
          <a:p>
            <a:pPr algn="just"/>
            <a:r>
              <a:rPr lang="en-US" sz="2600" dirty="0"/>
              <a:t>The reasons for choosing one method over another revolves around profit planning, tax implications, practical considerations, etc.  Companies can choose any method but must remain consistent in their use of a method. </a:t>
            </a:r>
          </a:p>
          <a:p>
            <a:pPr algn="just"/>
            <a:endParaRPr lang="en-US" sz="2600" dirty="0"/>
          </a:p>
          <a:p>
            <a:pPr algn="just"/>
            <a:r>
              <a:rPr lang="en-US" sz="2600" dirty="0"/>
              <a:t>The method chosen is not required to mimic the actual flow of goods. Ex A grocery store’s flow of merchandise is first in first out but it can cost its inventory using any one of the four methods</a:t>
            </a:r>
          </a:p>
        </p:txBody>
      </p:sp>
    </p:spTree>
    <p:extLst>
      <p:ext uri="{BB962C8B-B14F-4D97-AF65-F5344CB8AC3E}">
        <p14:creationId xmlns:p14="http://schemas.microsoft.com/office/powerpoint/2010/main" val="1099667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Inventory Records for Campus Tablets</a:t>
            </a:r>
          </a:p>
        </p:txBody>
      </p:sp>
      <p:pic>
        <p:nvPicPr>
          <p:cNvPr id="102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3888072" y="2276475"/>
            <a:ext cx="4379344" cy="307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0676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4F512-1EE7-4472-8D71-F24B1A2F909B}"/>
              </a:ext>
            </a:extLst>
          </p:cNvPr>
          <p:cNvSpPr>
            <a:spLocks noGrp="1"/>
          </p:cNvSpPr>
          <p:nvPr>
            <p:ph type="title"/>
          </p:nvPr>
        </p:nvSpPr>
        <p:spPr>
          <a:xfrm>
            <a:off x="237392" y="158263"/>
            <a:ext cx="8203224" cy="1696914"/>
          </a:xfrm>
        </p:spPr>
        <p:txBody>
          <a:bodyPr>
            <a:normAutofit fontScale="90000"/>
          </a:bodyPr>
          <a:lstStyle/>
          <a:p>
            <a:r>
              <a:rPr lang="en-US" dirty="0"/>
              <a:t>The Four Inventory Cost Flow Methods that companies can choose</a:t>
            </a:r>
          </a:p>
        </p:txBody>
      </p:sp>
      <p:sp>
        <p:nvSpPr>
          <p:cNvPr id="3" name="Content Placeholder 2">
            <a:extLst>
              <a:ext uri="{FF2B5EF4-FFF2-40B4-BE49-F238E27FC236}">
                <a16:creationId xmlns:a16="http://schemas.microsoft.com/office/drawing/2014/main" id="{D1611C10-2F82-4DD6-8231-8A6FE9CB94F8}"/>
              </a:ext>
            </a:extLst>
          </p:cNvPr>
          <p:cNvSpPr>
            <a:spLocks noGrp="1"/>
          </p:cNvSpPr>
          <p:nvPr>
            <p:ph idx="1"/>
          </p:nvPr>
        </p:nvSpPr>
        <p:spPr>
          <a:xfrm>
            <a:off x="369277" y="2154116"/>
            <a:ext cx="11271738" cy="4703884"/>
          </a:xfrm>
        </p:spPr>
        <p:txBody>
          <a:bodyPr>
            <a:normAutofit/>
          </a:bodyPr>
          <a:lstStyle/>
          <a:p>
            <a:pPr algn="just"/>
            <a:r>
              <a:rPr lang="en-US" dirty="0"/>
              <a:t>Specific identification – specifically identifies each sale.  Used for real estate, Rolexes, cars—usually high dollar items/low volume sales</a:t>
            </a:r>
          </a:p>
          <a:p>
            <a:pPr algn="just"/>
            <a:r>
              <a:rPr lang="en-US" dirty="0"/>
              <a:t>Weighted Average – Averages out the cost flows among the purchases at different amounts.  Results in cost of goods sold (COGS) with fewer spikes</a:t>
            </a:r>
          </a:p>
          <a:p>
            <a:pPr algn="just"/>
            <a:r>
              <a:rPr lang="en-US" dirty="0" err="1"/>
              <a:t>Lifo</a:t>
            </a:r>
            <a:r>
              <a:rPr lang="en-US" dirty="0"/>
              <a:t> – Last items in are considered the first ones to be sold.  At a time of price increases—results in high COGS (lower gross profit) and lower inventory value.  At a time of price decreases, just the opposite.</a:t>
            </a:r>
          </a:p>
          <a:p>
            <a:pPr algn="just"/>
            <a:r>
              <a:rPr lang="en-US" dirty="0" err="1"/>
              <a:t>Fifo</a:t>
            </a:r>
            <a:r>
              <a:rPr lang="en-US" dirty="0"/>
              <a:t> – First items in are considered to the first ones to be sold.  At a time of price increases—results in lower COGS (higher gross profit) and a higher inventory value.  At a time of price decreases, just the opposite.  </a:t>
            </a:r>
          </a:p>
        </p:txBody>
      </p:sp>
      <p:pic>
        <p:nvPicPr>
          <p:cNvPr id="5" name="Picture 4">
            <a:extLst>
              <a:ext uri="{FF2B5EF4-FFF2-40B4-BE49-F238E27FC236}">
                <a16:creationId xmlns:a16="http://schemas.microsoft.com/office/drawing/2014/main" id="{BA690933-9696-49E2-B238-A2A76E507268}"/>
              </a:ext>
            </a:extLst>
          </p:cNvPr>
          <p:cNvPicPr>
            <a:picLocks noChangeAspect="1"/>
          </p:cNvPicPr>
          <p:nvPr/>
        </p:nvPicPr>
        <p:blipFill>
          <a:blip r:embed="rId2"/>
          <a:stretch>
            <a:fillRect/>
          </a:stretch>
        </p:blipFill>
        <p:spPr>
          <a:xfrm>
            <a:off x="9024937" y="77666"/>
            <a:ext cx="2828925" cy="2095500"/>
          </a:xfrm>
          <a:prstGeom prst="rect">
            <a:avLst/>
          </a:prstGeom>
        </p:spPr>
      </p:pic>
    </p:spTree>
    <p:extLst>
      <p:ext uri="{BB962C8B-B14F-4D97-AF65-F5344CB8AC3E}">
        <p14:creationId xmlns:p14="http://schemas.microsoft.com/office/powerpoint/2010/main" val="4254600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6E85C-0C28-4EC4-B1D3-91046FAB1459}"/>
              </a:ext>
            </a:extLst>
          </p:cNvPr>
          <p:cNvSpPr>
            <a:spLocks noGrp="1"/>
          </p:cNvSpPr>
          <p:nvPr>
            <p:ph type="title"/>
          </p:nvPr>
        </p:nvSpPr>
        <p:spPr>
          <a:xfrm>
            <a:off x="817685" y="365125"/>
            <a:ext cx="10536115" cy="733913"/>
          </a:xfrm>
        </p:spPr>
        <p:txBody>
          <a:bodyPr/>
          <a:lstStyle/>
          <a:p>
            <a:r>
              <a:rPr lang="en-US" sz="4400" b="1" dirty="0">
                <a:effectLst/>
                <a:latin typeface="Calibri" panose="020F0502020204030204" pitchFamily="34" charset="0"/>
                <a:ea typeface="Times New Roman" panose="02020603050405020304" pitchFamily="18" charset="0"/>
                <a:cs typeface="Calibri" panose="020F0502020204030204" pitchFamily="34" charset="0"/>
              </a:rPr>
              <a:t>Bank Reconciliation </a:t>
            </a:r>
            <a:endParaRPr lang="en-US" dirty="0"/>
          </a:p>
        </p:txBody>
      </p:sp>
      <p:sp>
        <p:nvSpPr>
          <p:cNvPr id="3" name="Content Placeholder 2">
            <a:extLst>
              <a:ext uri="{FF2B5EF4-FFF2-40B4-BE49-F238E27FC236}">
                <a16:creationId xmlns:a16="http://schemas.microsoft.com/office/drawing/2014/main" id="{939D8581-A28A-4AD6-BF17-28DD3BF5C7CB}"/>
              </a:ext>
            </a:extLst>
          </p:cNvPr>
          <p:cNvSpPr>
            <a:spLocks noGrp="1"/>
          </p:cNvSpPr>
          <p:nvPr>
            <p:ph idx="1"/>
          </p:nvPr>
        </p:nvSpPr>
        <p:spPr>
          <a:xfrm>
            <a:off x="677008" y="1116623"/>
            <a:ext cx="3015761" cy="5029200"/>
          </a:xfrm>
        </p:spPr>
        <p:txBody>
          <a:bodyPr/>
          <a:lstStyle/>
          <a:p>
            <a:pPr marL="0" marR="0" indent="0" algn="just">
              <a:lnSpc>
                <a:spcPct val="115000"/>
              </a:lnSpc>
              <a:spcBef>
                <a:spcPts val="0"/>
              </a:spcBef>
              <a:spcAft>
                <a:spcPts val="1000"/>
              </a:spcAft>
              <a:buNone/>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balance of a checking account reported on the bank statement rarely equals the general ledger cash balance in the accounting records. </a:t>
            </a:r>
          </a:p>
          <a:p>
            <a:pPr marL="0" marR="0" indent="0" algn="just">
              <a:lnSpc>
                <a:spcPct val="115000"/>
              </a:lnSpc>
              <a:spcBef>
                <a:spcPts val="0"/>
              </a:spcBef>
              <a:spcAft>
                <a:spcPts val="1000"/>
              </a:spcAft>
              <a:buNone/>
            </a:pPr>
            <a:r>
              <a:rPr lang="en-US" sz="1800" dirty="0">
                <a:effectLst/>
                <a:latin typeface="Calibri" panose="020F0502020204030204" pitchFamily="34" charset="0"/>
                <a:ea typeface="Times New Roman" panose="02020603050405020304" pitchFamily="18" charset="0"/>
                <a:cs typeface="Calibri" panose="020F0502020204030204" pitchFamily="34" charset="0"/>
              </a:rPr>
              <a:t>There are timing differences between the bank and the general ledger because the bank is not up to date with amounts in the general ledger.  There are amounts on the books of the company that will not be recorded until the bank statement arrives.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95749C57-2329-4CE9-9167-544D39C4ADE4}"/>
              </a:ext>
            </a:extLst>
          </p:cNvPr>
          <p:cNvPicPr>
            <a:picLocks noChangeAspect="1"/>
          </p:cNvPicPr>
          <p:nvPr/>
        </p:nvPicPr>
        <p:blipFill>
          <a:blip r:embed="rId2"/>
          <a:stretch>
            <a:fillRect/>
          </a:stretch>
        </p:blipFill>
        <p:spPr>
          <a:xfrm>
            <a:off x="3936939" y="1055976"/>
            <a:ext cx="8095489" cy="4957962"/>
          </a:xfrm>
          <a:prstGeom prst="rect">
            <a:avLst/>
          </a:prstGeom>
        </p:spPr>
      </p:pic>
    </p:spTree>
    <p:extLst>
      <p:ext uri="{BB962C8B-B14F-4D97-AF65-F5344CB8AC3E}">
        <p14:creationId xmlns:p14="http://schemas.microsoft.com/office/powerpoint/2010/main" val="3843937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61E8-41BE-4421-8654-206E97EFCBED}"/>
              </a:ext>
            </a:extLst>
          </p:cNvPr>
          <p:cNvSpPr>
            <a:spLocks noGrp="1"/>
          </p:cNvSpPr>
          <p:nvPr>
            <p:ph type="title"/>
          </p:nvPr>
        </p:nvSpPr>
        <p:spPr/>
        <p:txBody>
          <a:bodyPr>
            <a:normAutofit/>
          </a:bodyPr>
          <a:lstStyle/>
          <a:p>
            <a:r>
              <a:rPr lang="en-US" dirty="0"/>
              <a:t>Comparison</a:t>
            </a:r>
          </a:p>
        </p:txBody>
      </p:sp>
      <p:pic>
        <p:nvPicPr>
          <p:cNvPr id="4" name="Content Placeholder 3">
            <a:extLst>
              <a:ext uri="{FF2B5EF4-FFF2-40B4-BE49-F238E27FC236}">
                <a16:creationId xmlns:a16="http://schemas.microsoft.com/office/drawing/2014/main" id="{324F5561-925D-49AA-A845-1C76A5045736}"/>
              </a:ext>
            </a:extLst>
          </p:cNvPr>
          <p:cNvPicPr>
            <a:picLocks noGrp="1" noChangeAspect="1"/>
          </p:cNvPicPr>
          <p:nvPr>
            <p:ph sz="quarter" idx="1"/>
          </p:nvPr>
        </p:nvPicPr>
        <p:blipFill>
          <a:blip r:embed="rId2"/>
          <a:stretch>
            <a:fillRect/>
          </a:stretch>
        </p:blipFill>
        <p:spPr>
          <a:xfrm>
            <a:off x="2005293" y="3379177"/>
            <a:ext cx="7706631" cy="2438400"/>
          </a:xfrm>
          <a:prstGeom prst="rect">
            <a:avLst/>
          </a:prstGeom>
        </p:spPr>
      </p:pic>
      <p:pic>
        <p:nvPicPr>
          <p:cNvPr id="3" name="Picture 2">
            <a:extLst>
              <a:ext uri="{FF2B5EF4-FFF2-40B4-BE49-F238E27FC236}">
                <a16:creationId xmlns:a16="http://schemas.microsoft.com/office/drawing/2014/main" id="{FAAAE2EB-4473-4FFE-AD27-D9E41379FA21}"/>
              </a:ext>
            </a:extLst>
          </p:cNvPr>
          <p:cNvPicPr>
            <a:picLocks noChangeAspect="1"/>
          </p:cNvPicPr>
          <p:nvPr/>
        </p:nvPicPr>
        <p:blipFill>
          <a:blip r:embed="rId3"/>
          <a:stretch>
            <a:fillRect/>
          </a:stretch>
        </p:blipFill>
        <p:spPr>
          <a:xfrm>
            <a:off x="6269964" y="792038"/>
            <a:ext cx="2834886" cy="2091109"/>
          </a:xfrm>
          <a:prstGeom prst="rect">
            <a:avLst/>
          </a:prstGeom>
        </p:spPr>
      </p:pic>
    </p:spTree>
    <p:extLst>
      <p:ext uri="{BB962C8B-B14F-4D97-AF65-F5344CB8AC3E}">
        <p14:creationId xmlns:p14="http://schemas.microsoft.com/office/powerpoint/2010/main" val="1008074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normAutofit lnSpcReduction="10000"/>
          </a:bodyPr>
          <a:lstStyle/>
          <a:p>
            <a:pPr marL="457200" indent="-457200">
              <a:buAutoNum type="arabicPeriod"/>
            </a:pPr>
            <a:r>
              <a:rPr lang="en-US" dirty="0"/>
              <a:t>Types of Assets</a:t>
            </a:r>
          </a:p>
          <a:p>
            <a:pPr marL="457200" indent="-457200">
              <a:buAutoNum type="arabicPeriod"/>
            </a:pPr>
            <a:r>
              <a:rPr lang="en-US" dirty="0"/>
              <a:t>Cost of Assets</a:t>
            </a:r>
          </a:p>
          <a:p>
            <a:pPr marL="342900" indent="-342900">
              <a:buAutoNum type="arabicPeriod"/>
            </a:pPr>
            <a:r>
              <a:rPr lang="en-US" dirty="0"/>
              <a:t>Depreciation</a:t>
            </a:r>
          </a:p>
          <a:p>
            <a:pPr marL="342900" indent="-342900">
              <a:buAutoNum type="arabicPeriod"/>
            </a:pPr>
            <a:r>
              <a:rPr lang="en-US" dirty="0"/>
              <a:t>Disposal</a:t>
            </a:r>
          </a:p>
          <a:p>
            <a:pPr marL="342900" indent="-342900">
              <a:buAutoNum type="arabicPeriod"/>
            </a:pPr>
            <a:endParaRPr lang="en-US" dirty="0"/>
          </a:p>
        </p:txBody>
      </p:sp>
      <p:sp>
        <p:nvSpPr>
          <p:cNvPr id="2" name="Title 1"/>
          <p:cNvSpPr>
            <a:spLocks noGrp="1"/>
          </p:cNvSpPr>
          <p:nvPr>
            <p:ph type="ctrTitle"/>
          </p:nvPr>
        </p:nvSpPr>
        <p:spPr/>
        <p:txBody>
          <a:bodyPr>
            <a:normAutofit fontScale="90000"/>
          </a:bodyPr>
          <a:lstStyle/>
          <a:p>
            <a:r>
              <a:rPr lang="en-US" dirty="0"/>
              <a:t>Long Term Assets</a:t>
            </a:r>
            <a:br>
              <a:rPr lang="en-US" dirty="0"/>
            </a:br>
            <a:r>
              <a:rPr lang="en-US" dirty="0"/>
              <a:t>Property, Plant and Equipment</a:t>
            </a:r>
          </a:p>
        </p:txBody>
      </p:sp>
    </p:spTree>
    <p:extLst>
      <p:ext uri="{BB962C8B-B14F-4D97-AF65-F5344CB8AC3E}">
        <p14:creationId xmlns:p14="http://schemas.microsoft.com/office/powerpoint/2010/main" val="31147561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984" y="365125"/>
            <a:ext cx="10421815" cy="558067"/>
          </a:xfrm>
        </p:spPr>
        <p:txBody>
          <a:bodyPr>
            <a:normAutofit fontScale="90000"/>
          </a:bodyPr>
          <a:lstStyle/>
          <a:p>
            <a:r>
              <a:rPr lang="en-US" dirty="0"/>
              <a:t>Characteristics</a:t>
            </a:r>
          </a:p>
        </p:txBody>
      </p:sp>
      <p:sp>
        <p:nvSpPr>
          <p:cNvPr id="3" name="Content Placeholder 2"/>
          <p:cNvSpPr>
            <a:spLocks noGrp="1"/>
          </p:cNvSpPr>
          <p:nvPr>
            <p:ph sz="quarter" idx="1"/>
          </p:nvPr>
        </p:nvSpPr>
        <p:spPr>
          <a:xfrm>
            <a:off x="1055077" y="931985"/>
            <a:ext cx="10682654" cy="5635869"/>
          </a:xfrm>
        </p:spPr>
        <p:txBody>
          <a:bodyPr>
            <a:noAutofit/>
          </a:bodyPr>
          <a:lstStyle/>
          <a:p>
            <a:pPr marL="0" indent="0" algn="just">
              <a:buNone/>
            </a:pPr>
            <a:r>
              <a:rPr lang="en-US" sz="1600" b="1" dirty="0"/>
              <a:t>Plant assets</a:t>
            </a:r>
            <a:r>
              <a:rPr lang="en-US" sz="1600" dirty="0"/>
              <a:t> are tangible assets used in a company's operations that have a useful life of more than one accounting period. </a:t>
            </a:r>
          </a:p>
          <a:p>
            <a:pPr marL="0" indent="0" algn="just">
              <a:buNone/>
            </a:pPr>
            <a:endParaRPr lang="en-US" sz="1600" dirty="0"/>
          </a:p>
          <a:p>
            <a:pPr marL="0" indent="0" algn="just">
              <a:buNone/>
            </a:pPr>
            <a:r>
              <a:rPr lang="en-US" sz="1600" dirty="0"/>
              <a:t>Plant assets are also called  </a:t>
            </a:r>
            <a:r>
              <a:rPr lang="en-US" sz="1600" i="1" dirty="0"/>
              <a:t>fixed assets.</a:t>
            </a:r>
            <a:r>
              <a:rPr lang="en-US" sz="1600" dirty="0"/>
              <a:t> </a:t>
            </a:r>
          </a:p>
          <a:p>
            <a:pPr marL="0" indent="0" algn="just">
              <a:buNone/>
            </a:pPr>
            <a:endParaRPr lang="en-US" sz="1600" dirty="0"/>
          </a:p>
          <a:p>
            <a:pPr marL="0" indent="0" algn="just">
              <a:buNone/>
            </a:pPr>
            <a:r>
              <a:rPr lang="en-US" sz="1600" dirty="0"/>
              <a:t>For many companies, plant assets make up the single largest class of assets they own.</a:t>
            </a:r>
          </a:p>
          <a:p>
            <a:pPr marL="0" indent="0" algn="just">
              <a:buNone/>
            </a:pPr>
            <a:r>
              <a:rPr lang="en-US" sz="1600" dirty="0"/>
              <a:t> </a:t>
            </a:r>
          </a:p>
          <a:p>
            <a:pPr marL="0" indent="0" algn="just">
              <a:buNone/>
            </a:pPr>
            <a:r>
              <a:rPr lang="en-US" sz="1600" dirty="0"/>
              <a:t>Plant assets are set apart from other assets by two important features. </a:t>
            </a:r>
          </a:p>
          <a:p>
            <a:pPr marL="0" indent="0" algn="just">
              <a:buNone/>
            </a:pPr>
            <a:endParaRPr lang="en-US" sz="1600" dirty="0"/>
          </a:p>
          <a:p>
            <a:pPr algn="just"/>
            <a:r>
              <a:rPr lang="en-US" sz="1600" dirty="0"/>
              <a:t>First, </a:t>
            </a:r>
            <a:r>
              <a:rPr lang="en-US" sz="1600" i="1" dirty="0"/>
              <a:t>plant assets are used in operations.</a:t>
            </a:r>
            <a:r>
              <a:rPr lang="en-US" sz="1600" dirty="0"/>
              <a:t> </a:t>
            </a:r>
          </a:p>
          <a:p>
            <a:pPr algn="just"/>
            <a:endParaRPr lang="en-US" sz="1600" dirty="0"/>
          </a:p>
          <a:p>
            <a:pPr lvl="1" algn="just"/>
            <a:r>
              <a:rPr lang="en-US" sz="1600" dirty="0"/>
              <a:t>This makes them different from, for instance, inventory that is held for sale and not used in operations. The distinctive feature here is use, not type of asset. A company that purchases a computer to resell it reports it on the balance sheet as inventory. If the same company purchases this computer to use in operations; it is a plant asset. </a:t>
            </a:r>
          </a:p>
          <a:p>
            <a:pPr marL="0" indent="0" algn="just">
              <a:buNone/>
            </a:pPr>
            <a:endParaRPr lang="en-US" sz="1600" dirty="0"/>
          </a:p>
          <a:p>
            <a:pPr algn="just"/>
            <a:r>
              <a:rPr lang="en-US" sz="1600" dirty="0"/>
              <a:t>The second important feature is that </a:t>
            </a:r>
            <a:r>
              <a:rPr lang="en-US" sz="1600" i="1" dirty="0"/>
              <a:t>plant assets have useful lives extending over more than one accounting period.</a:t>
            </a:r>
            <a:r>
              <a:rPr lang="en-US" sz="1600" dirty="0"/>
              <a:t> </a:t>
            </a:r>
          </a:p>
          <a:p>
            <a:pPr lvl="1" algn="just"/>
            <a:r>
              <a:rPr lang="en-US" sz="1600" dirty="0"/>
              <a:t>This makes plant assets long term and not a current asset such as supplies that are normally consumed in a short time period after they are placed in use.</a:t>
            </a:r>
          </a:p>
        </p:txBody>
      </p:sp>
    </p:spTree>
    <p:extLst>
      <p:ext uri="{BB962C8B-B14F-4D97-AF65-F5344CB8AC3E}">
        <p14:creationId xmlns:p14="http://schemas.microsoft.com/office/powerpoint/2010/main" val="1930896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5126"/>
            <a:ext cx="10668000" cy="637198"/>
          </a:xfrm>
        </p:spPr>
        <p:txBody>
          <a:bodyPr>
            <a:normAutofit fontScale="90000"/>
          </a:bodyPr>
          <a:lstStyle/>
          <a:p>
            <a:r>
              <a:rPr lang="en-US" dirty="0"/>
              <a:t>Characteristics</a:t>
            </a:r>
          </a:p>
        </p:txBody>
      </p:sp>
      <p:sp>
        <p:nvSpPr>
          <p:cNvPr id="3" name="Content Placeholder 2"/>
          <p:cNvSpPr>
            <a:spLocks noGrp="1"/>
          </p:cNvSpPr>
          <p:nvPr>
            <p:ph sz="quarter" idx="1"/>
          </p:nvPr>
        </p:nvSpPr>
        <p:spPr>
          <a:xfrm>
            <a:off x="659423" y="1081454"/>
            <a:ext cx="10480431" cy="5389684"/>
          </a:xfrm>
        </p:spPr>
        <p:txBody>
          <a:bodyPr>
            <a:normAutofit fontScale="85000" lnSpcReduction="20000"/>
          </a:bodyPr>
          <a:lstStyle/>
          <a:p>
            <a:pPr marL="0" indent="0" algn="just">
              <a:buNone/>
            </a:pPr>
            <a:r>
              <a:rPr lang="en-US" sz="3700" dirty="0"/>
              <a:t>Since plant assets are used in operations, companies match their costs against the revenues they generate in a systematic and rational manner over the </a:t>
            </a:r>
            <a:r>
              <a:rPr lang="en-US" sz="3700" dirty="0" err="1"/>
              <a:t>usesful</a:t>
            </a:r>
            <a:r>
              <a:rPr lang="en-US" sz="3700" dirty="0"/>
              <a:t> life of an asset.  This process is called “depreciation.”  Depreciation is a non-cash transaction.</a:t>
            </a:r>
          </a:p>
          <a:p>
            <a:pPr marL="0" indent="0" algn="just">
              <a:buNone/>
            </a:pPr>
            <a:endParaRPr lang="en-US" sz="3700" dirty="0"/>
          </a:p>
          <a:p>
            <a:pPr marL="0" indent="0" algn="just">
              <a:buNone/>
            </a:pPr>
            <a:r>
              <a:rPr lang="en-US" sz="3700" dirty="0"/>
              <a:t>Depreciation is an expense found on the income statement, and this transaction also affects the net book value of an asset.  The portion of the transaction that affects net book value is called “accumulated depreciation.” Accumulated depreciation is shown on the balance sheet:</a:t>
            </a:r>
          </a:p>
          <a:p>
            <a:pPr marL="0" indent="0" algn="just">
              <a:buNone/>
            </a:pPr>
            <a:endParaRPr lang="en-US" sz="3700" dirty="0"/>
          </a:p>
          <a:p>
            <a:pPr marL="0" indent="0" algn="just">
              <a:buNone/>
            </a:pPr>
            <a:r>
              <a:rPr lang="en-US" sz="3700" b="1" dirty="0"/>
              <a:t>Land  </a:t>
            </a:r>
            <a:r>
              <a:rPr lang="en-US" sz="3700" dirty="0"/>
              <a:t>An important exception is land; land cost is not allocated to expense.  Land is expected to have an indefinite life.</a:t>
            </a:r>
          </a:p>
        </p:txBody>
      </p:sp>
    </p:spTree>
    <p:extLst>
      <p:ext uri="{BB962C8B-B14F-4D97-AF65-F5344CB8AC3E}">
        <p14:creationId xmlns:p14="http://schemas.microsoft.com/office/powerpoint/2010/main" val="10031982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Accumulated Depreciation</a:t>
            </a:r>
          </a:p>
        </p:txBody>
      </p:sp>
      <p:sp>
        <p:nvSpPr>
          <p:cNvPr id="5" name="Content Placeholder 4"/>
          <p:cNvSpPr>
            <a:spLocks noGrp="1"/>
          </p:cNvSpPr>
          <p:nvPr>
            <p:ph sz="quarter" idx="1"/>
          </p:nvPr>
        </p:nvSpPr>
        <p:spPr/>
        <p:txBody>
          <a:bodyPr>
            <a:normAutofit/>
          </a:bodyPr>
          <a:lstStyle/>
          <a:p>
            <a:pPr marL="0" indent="0">
              <a:buNone/>
            </a:pPr>
            <a:endParaRPr lang="en-US" sz="1600" dirty="0"/>
          </a:p>
          <a:p>
            <a:r>
              <a:rPr lang="en-US" sz="2000" dirty="0"/>
              <a:t>Both the cost and accumulated depreciation of plant assets are reported on the balance sheet or in its notes. Reporting both the cost and accumulated depreciation of plant assets helps users compare the assets of different companies. </a:t>
            </a:r>
          </a:p>
          <a:p>
            <a:r>
              <a:rPr lang="en-US" sz="2000" dirty="0"/>
              <a:t>For example, a company holding assets costing $50,000 and accumulated depreciation of $40,000 is likely in a situation different from a company with new assets costing $10,000. While the book value of $10,000 is the same in both cases, the first company is likely facing the need to replace older assets. These insights are not provided if the two balance sheets report only the $10,000 book values or net book values.</a:t>
            </a:r>
          </a:p>
          <a:p>
            <a:endParaRPr lang="en-US"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0421" y="4648201"/>
            <a:ext cx="5005318"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91416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Asset Types</a:t>
            </a:r>
          </a:p>
        </p:txBody>
      </p:sp>
      <p:sp>
        <p:nvSpPr>
          <p:cNvPr id="3" name="Content Placeholder 2"/>
          <p:cNvSpPr>
            <a:spLocks noGrp="1"/>
          </p:cNvSpPr>
          <p:nvPr>
            <p:ph sz="quarter" idx="1"/>
          </p:nvPr>
        </p:nvSpPr>
        <p:spPr/>
        <p:txBody>
          <a:bodyPr/>
          <a:lstStyle/>
          <a:p>
            <a:pPr lvl="0"/>
            <a:endParaRPr lang="en-US" dirty="0"/>
          </a:p>
          <a:p>
            <a:pPr lvl="0"/>
            <a:endParaRPr lang="en-US" dirty="0"/>
          </a:p>
          <a:p>
            <a:pPr lvl="0"/>
            <a:r>
              <a:rPr lang="en-US" dirty="0"/>
              <a:t>Land</a:t>
            </a:r>
          </a:p>
          <a:p>
            <a:pPr lvl="0"/>
            <a:r>
              <a:rPr lang="en-US" dirty="0"/>
              <a:t>Land Improvements</a:t>
            </a:r>
          </a:p>
          <a:p>
            <a:pPr lvl="0"/>
            <a:r>
              <a:rPr lang="en-US" dirty="0"/>
              <a:t>Buildings</a:t>
            </a:r>
          </a:p>
          <a:p>
            <a:pPr lvl="0"/>
            <a:r>
              <a:rPr lang="en-US" dirty="0"/>
              <a:t>Machinery and Equipment</a:t>
            </a:r>
          </a:p>
          <a:p>
            <a:endParaRPr lang="en-US" dirty="0"/>
          </a:p>
        </p:txBody>
      </p:sp>
    </p:spTree>
    <p:extLst>
      <p:ext uri="{BB962C8B-B14F-4D97-AF65-F5344CB8AC3E}">
        <p14:creationId xmlns:p14="http://schemas.microsoft.com/office/powerpoint/2010/main" val="7434939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Computing Costs</a:t>
            </a:r>
            <a:endParaRPr lang="en-US" dirty="0"/>
          </a:p>
        </p:txBody>
      </p:sp>
      <p:sp>
        <p:nvSpPr>
          <p:cNvPr id="3" name="Content Placeholder 2"/>
          <p:cNvSpPr>
            <a:spLocks noGrp="1"/>
          </p:cNvSpPr>
          <p:nvPr>
            <p:ph sz="quarter" idx="1"/>
          </p:nvPr>
        </p:nvSpPr>
        <p:spPr/>
        <p:txBody>
          <a:bodyPr>
            <a:normAutofit fontScale="85000" lnSpcReduction="20000"/>
          </a:bodyPr>
          <a:lstStyle/>
          <a:p>
            <a:pPr marL="0" indent="0" algn="just">
              <a:buNone/>
            </a:pPr>
            <a:r>
              <a:rPr lang="en-US" dirty="0"/>
              <a:t>Plant assets are recorded at cost when acquired in accordance with the historical cost principle. </a:t>
            </a:r>
          </a:p>
          <a:p>
            <a:pPr marL="0" indent="0" algn="just">
              <a:buNone/>
            </a:pPr>
            <a:r>
              <a:rPr lang="en-US" b="1" dirty="0"/>
              <a:t>Cost</a:t>
            </a:r>
            <a:r>
              <a:rPr lang="en-US" dirty="0"/>
              <a:t> includes all </a:t>
            </a:r>
            <a:r>
              <a:rPr lang="en-US" b="1" dirty="0"/>
              <a:t>normal and reasonable expenditures necessary to get the asset in place and ready for its intended use.</a:t>
            </a:r>
          </a:p>
          <a:p>
            <a:pPr algn="just"/>
            <a:r>
              <a:rPr lang="en-US" dirty="0"/>
              <a:t>The cost of a machine, for instance, includes its invoice cost plus any </a:t>
            </a:r>
            <a:r>
              <a:rPr lang="en-US" b="1" dirty="0"/>
              <a:t>required </a:t>
            </a:r>
            <a:r>
              <a:rPr lang="en-US" dirty="0"/>
              <a:t>freight, unpacking, assembling, installing, and testing costs. </a:t>
            </a:r>
          </a:p>
          <a:p>
            <a:pPr algn="just"/>
            <a:r>
              <a:rPr lang="en-US" dirty="0"/>
              <a:t>If an asset is damaged during installation, the repairs are not added to its cost. The repairs are charged to expense. </a:t>
            </a:r>
          </a:p>
          <a:p>
            <a:pPr algn="just"/>
            <a:r>
              <a:rPr lang="en-US" dirty="0"/>
              <a:t>Paying a fine for moving heavy machinery without a proper permit is not part of the machinery's cost, but payment for a proper permit is included in the cost of machinery. </a:t>
            </a:r>
          </a:p>
          <a:p>
            <a:pPr algn="just"/>
            <a:r>
              <a:rPr lang="en-US" dirty="0"/>
              <a:t>Charges are sometimes incurred to modify or customize a new plant asset. These charges are added to the asset's cost. </a:t>
            </a:r>
          </a:p>
          <a:p>
            <a:pPr algn="just"/>
            <a:endParaRPr lang="en-US" dirty="0"/>
          </a:p>
        </p:txBody>
      </p:sp>
    </p:spTree>
    <p:extLst>
      <p:ext uri="{BB962C8B-B14F-4D97-AF65-F5344CB8AC3E}">
        <p14:creationId xmlns:p14="http://schemas.microsoft.com/office/powerpoint/2010/main" val="40944489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Land </a:t>
            </a:r>
            <a:endParaRPr lang="en-US" dirty="0"/>
          </a:p>
        </p:txBody>
      </p:sp>
      <p:sp>
        <p:nvSpPr>
          <p:cNvPr id="4" name="Content Placeholder 3"/>
          <p:cNvSpPr>
            <a:spLocks noGrp="1"/>
          </p:cNvSpPr>
          <p:nvPr>
            <p:ph sz="half" idx="1"/>
          </p:nvPr>
        </p:nvSpPr>
        <p:spPr/>
        <p:txBody>
          <a:bodyPr>
            <a:normAutofit fontScale="70000" lnSpcReduction="20000"/>
          </a:bodyPr>
          <a:lstStyle/>
          <a:p>
            <a:pPr marL="0" indent="0" algn="just">
              <a:buNone/>
            </a:pPr>
            <a:endParaRPr lang="en-US" dirty="0"/>
          </a:p>
          <a:p>
            <a:pPr marL="0" indent="0" algn="just">
              <a:buNone/>
            </a:pPr>
            <a:r>
              <a:rPr lang="en-US" dirty="0"/>
              <a:t>When land is purchased for a building site, its cost includes the </a:t>
            </a:r>
          </a:p>
          <a:p>
            <a:pPr lvl="0"/>
            <a:r>
              <a:rPr lang="en-US" dirty="0"/>
              <a:t>total amount paid for the land, including any real estate commissions, title insurance fees, legal fees</a:t>
            </a:r>
          </a:p>
          <a:p>
            <a:pPr lvl="0"/>
            <a:r>
              <a:rPr lang="en-US" dirty="0"/>
              <a:t>any accrued property taxes paid by the purchaser</a:t>
            </a:r>
          </a:p>
          <a:p>
            <a:pPr lvl="0"/>
            <a:r>
              <a:rPr lang="en-US" dirty="0"/>
              <a:t>payments for surveying, clearing, grading, and draining </a:t>
            </a:r>
          </a:p>
          <a:p>
            <a:pPr lvl="0"/>
            <a:r>
              <a:rPr lang="en-US" dirty="0"/>
              <a:t>government assessments, whether incurred at the time of purchase or later, for items such as public roadways, sewers, and sidewalks. These assessments are included because they permanently add to the land's value. </a:t>
            </a:r>
          </a:p>
          <a:p>
            <a:pPr marL="0" indent="0">
              <a:buNone/>
            </a:pPr>
            <a:endParaRPr lang="en-US" dirty="0"/>
          </a:p>
        </p:txBody>
      </p:sp>
      <p:sp>
        <p:nvSpPr>
          <p:cNvPr id="5" name="Content Placeholder 4"/>
          <p:cNvSpPr>
            <a:spLocks noGrp="1"/>
          </p:cNvSpPr>
          <p:nvPr>
            <p:ph sz="half" idx="2"/>
          </p:nvPr>
        </p:nvSpPr>
        <p:spPr/>
        <p:txBody>
          <a:bodyPr>
            <a:normAutofit fontScale="70000" lnSpcReduction="20000"/>
          </a:bodyPr>
          <a:lstStyle/>
          <a:p>
            <a:pPr marL="0" indent="0">
              <a:buNone/>
            </a:pPr>
            <a:endParaRPr lang="en-US" sz="2300" dirty="0"/>
          </a:p>
          <a:p>
            <a:pPr marL="0" indent="0">
              <a:buNone/>
            </a:pPr>
            <a:r>
              <a:rPr lang="en-US" sz="2300" dirty="0"/>
              <a:t>Land purchased as a building site for a future building sometimes includes structures that must be removed.  Add the cost of removal and subtract any salvage proceeds.</a:t>
            </a:r>
          </a:p>
          <a:p>
            <a:r>
              <a:rPr lang="en-US" sz="2300" dirty="0"/>
              <a:t>A company pays $180,000 cash to acquire land for a retail store. </a:t>
            </a:r>
          </a:p>
          <a:p>
            <a:pPr lvl="0"/>
            <a:r>
              <a:rPr lang="en-US" sz="2300" dirty="0"/>
              <a:t>This land had an old structure that was removed at a cost of $10,000</a:t>
            </a:r>
          </a:p>
          <a:p>
            <a:pPr lvl="0"/>
            <a:r>
              <a:rPr lang="en-US" sz="2300" dirty="0"/>
              <a:t>The company obtains salvage proceeds of $3,000 from selling components of the old structure</a:t>
            </a:r>
          </a:p>
          <a:p>
            <a:pPr lvl="0"/>
            <a:r>
              <a:rPr lang="en-US" sz="2300" dirty="0"/>
              <a:t>Closing costs total $9,800</a:t>
            </a:r>
          </a:p>
          <a:p>
            <a:pPr marL="0" indent="0">
              <a:buNone/>
            </a:pPr>
            <a:endParaRPr lang="en-US" dirty="0"/>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648201"/>
            <a:ext cx="2762250"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31322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a:t>Land Improvements </a:t>
            </a:r>
            <a:endParaRPr lang="en-US" dirty="0"/>
          </a:p>
        </p:txBody>
      </p:sp>
      <p:sp>
        <p:nvSpPr>
          <p:cNvPr id="7" name="Content Placeholder 6"/>
          <p:cNvSpPr>
            <a:spLocks noGrp="1"/>
          </p:cNvSpPr>
          <p:nvPr>
            <p:ph sz="quarter" idx="1"/>
          </p:nvPr>
        </p:nvSpPr>
        <p:spPr/>
        <p:txBody>
          <a:bodyPr>
            <a:normAutofit fontScale="92500" lnSpcReduction="20000"/>
          </a:bodyPr>
          <a:lstStyle/>
          <a:p>
            <a:pPr marL="0" indent="0">
              <a:buNone/>
            </a:pPr>
            <a:endParaRPr lang="en-US" sz="2600" dirty="0"/>
          </a:p>
          <a:p>
            <a:pPr marL="0" indent="0">
              <a:buNone/>
            </a:pPr>
            <a:r>
              <a:rPr lang="en-US" sz="2600" dirty="0"/>
              <a:t>Land has an indefinite life and is not used up over time. However, </a:t>
            </a:r>
            <a:r>
              <a:rPr lang="en-US" sz="2600" b="1" dirty="0"/>
              <a:t>Land improvements</a:t>
            </a:r>
            <a:r>
              <a:rPr lang="en-US" sz="2600" dirty="0"/>
              <a:t> have a limited life.  Land improvements include such items as </a:t>
            </a:r>
          </a:p>
          <a:p>
            <a:pPr lvl="1"/>
            <a:r>
              <a:rPr lang="en-US" sz="2100" dirty="0"/>
              <a:t>parking lot surfaces, </a:t>
            </a:r>
          </a:p>
          <a:p>
            <a:pPr lvl="1"/>
            <a:r>
              <a:rPr lang="en-US" sz="2100" dirty="0"/>
              <a:t>driveways, </a:t>
            </a:r>
          </a:p>
          <a:p>
            <a:pPr lvl="1"/>
            <a:r>
              <a:rPr lang="en-US" sz="2100" dirty="0"/>
              <a:t>fences, </a:t>
            </a:r>
          </a:p>
          <a:p>
            <a:pPr lvl="1"/>
            <a:r>
              <a:rPr lang="en-US" sz="2100" dirty="0"/>
              <a:t>shrubs, </a:t>
            </a:r>
          </a:p>
          <a:p>
            <a:pPr lvl="1"/>
            <a:r>
              <a:rPr lang="en-US" sz="2100" dirty="0"/>
              <a:t>lighting systems </a:t>
            </a:r>
          </a:p>
          <a:p>
            <a:pPr marL="0" indent="0" algn="just">
              <a:buNone/>
            </a:pPr>
            <a:endParaRPr lang="en-US" sz="2600" dirty="0"/>
          </a:p>
          <a:p>
            <a:pPr marL="0" indent="0" algn="just">
              <a:buNone/>
            </a:pPr>
            <a:r>
              <a:rPr lang="en-US" sz="2600" dirty="0"/>
              <a:t>The costs of these improvements increase the usefulness of the land, but they are recorded in the general ledger in a </a:t>
            </a:r>
            <a:r>
              <a:rPr lang="en-US" sz="2600" b="1" dirty="0"/>
              <a:t>separate Land Improvement account</a:t>
            </a:r>
            <a:r>
              <a:rPr lang="en-US" sz="2600" dirty="0"/>
              <a:t> so that their costs can be depreciated in accordance with the future periods they benefit.  This expense is “matched” to the revenues earned during these periods as the assets were put in place to help the company earn revenue. </a:t>
            </a:r>
          </a:p>
          <a:p>
            <a:pPr marL="0" indent="0">
              <a:buNone/>
            </a:pPr>
            <a:endParaRPr lang="en-US" dirty="0"/>
          </a:p>
        </p:txBody>
      </p:sp>
    </p:spTree>
    <p:extLst>
      <p:ext uri="{BB962C8B-B14F-4D97-AF65-F5344CB8AC3E}">
        <p14:creationId xmlns:p14="http://schemas.microsoft.com/office/powerpoint/2010/main" val="33893541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Buildings </a:t>
            </a:r>
            <a:endParaRPr lang="en-US" dirty="0"/>
          </a:p>
        </p:txBody>
      </p:sp>
      <p:sp>
        <p:nvSpPr>
          <p:cNvPr id="3" name="Content Placeholder 2"/>
          <p:cNvSpPr>
            <a:spLocks noGrp="1"/>
          </p:cNvSpPr>
          <p:nvPr>
            <p:ph sz="quarter" idx="1"/>
          </p:nvPr>
        </p:nvSpPr>
        <p:spPr/>
        <p:txBody>
          <a:bodyPr>
            <a:normAutofit fontScale="85000" lnSpcReduction="20000"/>
          </a:bodyPr>
          <a:lstStyle/>
          <a:p>
            <a:pPr marL="0" indent="0">
              <a:buNone/>
            </a:pPr>
            <a:r>
              <a:rPr lang="en-US" dirty="0"/>
              <a:t>A Building account is charged for the costs of purchasing or constructing a building that is used in operations. </a:t>
            </a:r>
          </a:p>
          <a:p>
            <a:pPr marL="0" indent="0">
              <a:buNone/>
            </a:pPr>
            <a:r>
              <a:rPr lang="en-US" b="1" dirty="0"/>
              <a:t>When purchased,</a:t>
            </a:r>
            <a:r>
              <a:rPr lang="en-US" dirty="0"/>
              <a:t> a building's costs usually include all the necessary and reasonable costs to procure the building.</a:t>
            </a:r>
          </a:p>
          <a:p>
            <a:pPr lvl="0"/>
            <a:r>
              <a:rPr lang="en-US" dirty="0"/>
              <a:t>purchase price, </a:t>
            </a:r>
          </a:p>
          <a:p>
            <a:pPr lvl="0"/>
            <a:r>
              <a:rPr lang="en-US" dirty="0"/>
              <a:t>brokerage fees, </a:t>
            </a:r>
          </a:p>
          <a:p>
            <a:pPr lvl="0"/>
            <a:r>
              <a:rPr lang="en-US" dirty="0"/>
              <a:t>title fees</a:t>
            </a:r>
          </a:p>
          <a:p>
            <a:pPr lvl="0"/>
            <a:r>
              <a:rPr lang="en-US" dirty="0"/>
              <a:t>attorney fees</a:t>
            </a:r>
          </a:p>
          <a:p>
            <a:pPr lvl="0"/>
            <a:r>
              <a:rPr lang="en-US" dirty="0"/>
              <a:t>all expenditures to ready it for its intended use, including any necessary repairs or renovations such as </a:t>
            </a:r>
          </a:p>
          <a:p>
            <a:pPr lvl="1"/>
            <a:r>
              <a:rPr lang="en-US" dirty="0"/>
              <a:t>wiring, </a:t>
            </a:r>
          </a:p>
          <a:p>
            <a:pPr lvl="1"/>
            <a:r>
              <a:rPr lang="en-US" dirty="0"/>
              <a:t>lighting, </a:t>
            </a:r>
          </a:p>
          <a:p>
            <a:pPr lvl="1"/>
            <a:r>
              <a:rPr lang="en-US" dirty="0"/>
              <a:t>flooring</a:t>
            </a:r>
          </a:p>
          <a:p>
            <a:endParaRPr lang="en-US" dirty="0"/>
          </a:p>
        </p:txBody>
      </p:sp>
    </p:spTree>
    <p:extLst>
      <p:ext uri="{BB962C8B-B14F-4D97-AF65-F5344CB8AC3E}">
        <p14:creationId xmlns:p14="http://schemas.microsoft.com/office/powerpoint/2010/main" val="3579422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6E85C-0C28-4EC4-B1D3-91046FAB1459}"/>
              </a:ext>
            </a:extLst>
          </p:cNvPr>
          <p:cNvSpPr>
            <a:spLocks noGrp="1"/>
          </p:cNvSpPr>
          <p:nvPr>
            <p:ph type="title"/>
          </p:nvPr>
        </p:nvSpPr>
        <p:spPr>
          <a:xfrm>
            <a:off x="817685" y="365125"/>
            <a:ext cx="10536115" cy="733913"/>
          </a:xfrm>
        </p:spPr>
        <p:txBody>
          <a:bodyPr/>
          <a:lstStyle/>
          <a:p>
            <a:r>
              <a:rPr lang="en-US" sz="4400" b="1" dirty="0">
                <a:effectLst/>
                <a:latin typeface="Calibri" panose="020F0502020204030204" pitchFamily="34" charset="0"/>
                <a:ea typeface="Times New Roman" panose="02020603050405020304" pitchFamily="18" charset="0"/>
                <a:cs typeface="Calibri" panose="020F0502020204030204" pitchFamily="34" charset="0"/>
              </a:rPr>
              <a:t>Bank Reconciliation </a:t>
            </a:r>
            <a:endParaRPr lang="en-US" dirty="0"/>
          </a:p>
        </p:txBody>
      </p:sp>
      <p:pic>
        <p:nvPicPr>
          <p:cNvPr id="4" name="Picture 3">
            <a:extLst>
              <a:ext uri="{FF2B5EF4-FFF2-40B4-BE49-F238E27FC236}">
                <a16:creationId xmlns:a16="http://schemas.microsoft.com/office/drawing/2014/main" id="{95749C57-2329-4CE9-9167-544D39C4ADE4}"/>
              </a:ext>
            </a:extLst>
          </p:cNvPr>
          <p:cNvPicPr>
            <a:picLocks noChangeAspect="1"/>
          </p:cNvPicPr>
          <p:nvPr/>
        </p:nvPicPr>
        <p:blipFill>
          <a:blip r:embed="rId2"/>
          <a:stretch>
            <a:fillRect/>
          </a:stretch>
        </p:blipFill>
        <p:spPr>
          <a:xfrm>
            <a:off x="217794" y="1064768"/>
            <a:ext cx="6218176" cy="5045886"/>
          </a:xfrm>
          <a:prstGeom prst="rect">
            <a:avLst/>
          </a:prstGeom>
        </p:spPr>
      </p:pic>
      <p:pic>
        <p:nvPicPr>
          <p:cNvPr id="7" name="Content Placeholder 6">
            <a:extLst>
              <a:ext uri="{FF2B5EF4-FFF2-40B4-BE49-F238E27FC236}">
                <a16:creationId xmlns:a16="http://schemas.microsoft.com/office/drawing/2014/main" id="{F24F9B9C-6C18-4340-8CF5-9B1EDC52A0FA}"/>
              </a:ext>
            </a:extLst>
          </p:cNvPr>
          <p:cNvPicPr>
            <a:picLocks noGrp="1"/>
          </p:cNvPicPr>
          <p:nvPr>
            <p:ph idx="1"/>
          </p:nvPr>
        </p:nvPicPr>
        <p:blipFill>
          <a:blip r:embed="rId3"/>
          <a:stretch>
            <a:fillRect/>
          </a:stretch>
        </p:blipFill>
        <p:spPr>
          <a:xfrm>
            <a:off x="6928338" y="1125415"/>
            <a:ext cx="5020408" cy="5161085"/>
          </a:xfrm>
          <a:prstGeom prst="rect">
            <a:avLst/>
          </a:prstGeom>
        </p:spPr>
      </p:pic>
    </p:spTree>
    <p:extLst>
      <p:ext uri="{BB962C8B-B14F-4D97-AF65-F5344CB8AC3E}">
        <p14:creationId xmlns:p14="http://schemas.microsoft.com/office/powerpoint/2010/main" val="7646194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Machinery and Equipment </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a:t>The costs of machinery and equipment consist of </a:t>
            </a:r>
            <a:r>
              <a:rPr lang="en-US" b="1" dirty="0"/>
              <a:t>all costs normal and necessary to purchase them and prepare them for their intended use. </a:t>
            </a:r>
            <a:r>
              <a:rPr lang="en-US" dirty="0"/>
              <a:t>These include the </a:t>
            </a:r>
          </a:p>
          <a:p>
            <a:pPr lvl="0"/>
            <a:r>
              <a:rPr lang="en-US" dirty="0"/>
              <a:t>purchase price, </a:t>
            </a:r>
          </a:p>
          <a:p>
            <a:pPr lvl="0"/>
            <a:r>
              <a:rPr lang="en-US" dirty="0"/>
              <a:t>tariffs</a:t>
            </a:r>
          </a:p>
          <a:p>
            <a:pPr lvl="0"/>
            <a:r>
              <a:rPr lang="en-US" dirty="0"/>
              <a:t>transportation charges, </a:t>
            </a:r>
          </a:p>
          <a:p>
            <a:pPr lvl="0"/>
            <a:r>
              <a:rPr lang="en-US" dirty="0"/>
              <a:t>insurance while in transit</a:t>
            </a:r>
          </a:p>
          <a:p>
            <a:pPr lvl="0"/>
            <a:r>
              <a:rPr lang="en-US" dirty="0"/>
              <a:t>installing, assembling, and testing of the machinery and equipment.</a:t>
            </a:r>
          </a:p>
        </p:txBody>
      </p:sp>
    </p:spTree>
    <p:extLst>
      <p:ext uri="{BB962C8B-B14F-4D97-AF65-F5344CB8AC3E}">
        <p14:creationId xmlns:p14="http://schemas.microsoft.com/office/powerpoint/2010/main" val="25154474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228601"/>
            <a:ext cx="8534400" cy="758825"/>
          </a:xfrm>
        </p:spPr>
        <p:txBody>
          <a:bodyPr/>
          <a:lstStyle/>
          <a:p>
            <a:r>
              <a:rPr lang="en-US" dirty="0"/>
              <a:t>Lump Sum Purchase</a:t>
            </a:r>
          </a:p>
        </p:txBody>
      </p:sp>
      <p:sp>
        <p:nvSpPr>
          <p:cNvPr id="3" name="Content Placeholder 2"/>
          <p:cNvSpPr>
            <a:spLocks noGrp="1"/>
          </p:cNvSpPr>
          <p:nvPr>
            <p:ph sz="quarter" idx="4294967295"/>
          </p:nvPr>
        </p:nvSpPr>
        <p:spPr>
          <a:xfrm>
            <a:off x="1905000" y="990601"/>
            <a:ext cx="8123238" cy="5108575"/>
          </a:xfrm>
        </p:spPr>
        <p:txBody>
          <a:bodyPr>
            <a:normAutofit/>
          </a:bodyPr>
          <a:lstStyle/>
          <a:p>
            <a:pPr marL="0" indent="0" algn="just">
              <a:buNone/>
            </a:pPr>
            <a:r>
              <a:rPr lang="en-US" sz="1600" dirty="0"/>
              <a:t>Plant assets sometimes are purchased as a group in a single transaction for a lump-sum price.  The land, structure and land improvements already exist and are purchased together but need to be separately recorded for purposes of depreciation and to provide useful information on the financial statements. </a:t>
            </a:r>
          </a:p>
          <a:p>
            <a:pPr marL="0" indent="0">
              <a:buNone/>
            </a:pPr>
            <a:endParaRPr lang="en-US" sz="1600" dirty="0"/>
          </a:p>
          <a:p>
            <a:pPr marL="0" indent="0">
              <a:buNone/>
            </a:pPr>
            <a:r>
              <a:rPr lang="en-US" sz="1600" dirty="0"/>
              <a:t>In order to allocate the asset values in the general ledger when there is a single price, we follow these steps</a:t>
            </a:r>
          </a:p>
          <a:p>
            <a:endParaRPr lang="en-US" sz="1400" dirty="0"/>
          </a:p>
          <a:p>
            <a:pPr lvl="1"/>
            <a:r>
              <a:rPr lang="en-US" sz="1100" dirty="0"/>
              <a:t>Obtain the appraised tax value or market value of each type of asset</a:t>
            </a:r>
          </a:p>
          <a:p>
            <a:pPr lvl="1"/>
            <a:r>
              <a:rPr lang="en-US" sz="1100" dirty="0"/>
              <a:t>Add these values together</a:t>
            </a:r>
          </a:p>
          <a:p>
            <a:pPr lvl="1"/>
            <a:r>
              <a:rPr lang="en-US" sz="1100" dirty="0"/>
              <a:t>Calculate the percent of each asset class as portion of the total from Step 2</a:t>
            </a:r>
          </a:p>
          <a:p>
            <a:pPr lvl="1"/>
            <a:r>
              <a:rPr lang="en-US" sz="1100" dirty="0"/>
              <a:t>Multiple the single price by these percentages </a:t>
            </a:r>
          </a:p>
          <a:p>
            <a:pPr lvl="1"/>
            <a:r>
              <a:rPr lang="en-US" sz="1100" dirty="0"/>
              <a:t>Determine the apportioned cost to be recorded in the general ledger.  </a:t>
            </a:r>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2074" y="4343401"/>
            <a:ext cx="5018087"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72872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52599" y="228601"/>
            <a:ext cx="8859715" cy="4524315"/>
          </a:xfrm>
          <a:prstGeom prst="rect">
            <a:avLst/>
          </a:prstGeom>
        </p:spPr>
        <p:txBody>
          <a:bodyPr wrap="square">
            <a:spAutoFit/>
          </a:bodyPr>
          <a:lstStyle/>
          <a:p>
            <a:pPr algn="ctr"/>
            <a:r>
              <a:rPr lang="en-US" b="1" dirty="0"/>
              <a:t>DEPRECIATION </a:t>
            </a:r>
            <a:endParaRPr lang="en-US" dirty="0"/>
          </a:p>
          <a:p>
            <a:pPr algn="just"/>
            <a:r>
              <a:rPr lang="en-US" b="1" dirty="0"/>
              <a:t>Depreciation</a:t>
            </a:r>
            <a:r>
              <a:rPr lang="en-US" dirty="0"/>
              <a:t> is the process of systematically and rationally allocating the cost of a plant asset to expense in the accounting periods benefiting from its use.  The assets were placed into service in order to help the company generate revenue and their costs must be matched to the revenue they helped to generate. Its purpose is to adhere to the matching principle of matching expenses to revenue over time. It is a non-cash transaction since it does not represent money spent when recorded—the money spent for the asset happened in the past.</a:t>
            </a:r>
          </a:p>
          <a:p>
            <a:pPr algn="just"/>
            <a:endParaRPr lang="en-US" dirty="0"/>
          </a:p>
          <a:p>
            <a:r>
              <a:rPr lang="en-US" dirty="0"/>
              <a:t>Depreciation does not measure the decline in the asset's market value each period, nor does it measure the asset's physical deterioration.</a:t>
            </a:r>
          </a:p>
          <a:p>
            <a:endParaRPr lang="en-US" dirty="0"/>
          </a:p>
          <a:p>
            <a:r>
              <a:rPr lang="en-US" b="1" dirty="0"/>
              <a:t>Factors in Computing Depreciation </a:t>
            </a:r>
          </a:p>
          <a:p>
            <a:endParaRPr lang="en-US" dirty="0"/>
          </a:p>
          <a:p>
            <a:r>
              <a:rPr lang="en-US" dirty="0"/>
              <a:t>Factors that determine depreciation are (1) cost, (2) salvage value, and (3) useful life. NOTE: Salvage value and useful life are estimates.</a:t>
            </a:r>
          </a:p>
        </p:txBody>
      </p:sp>
      <p:sp>
        <p:nvSpPr>
          <p:cNvPr id="6" name="Rectangle 5"/>
          <p:cNvSpPr/>
          <p:nvPr/>
        </p:nvSpPr>
        <p:spPr>
          <a:xfrm>
            <a:off x="1960685" y="4932484"/>
            <a:ext cx="8062546" cy="1569660"/>
          </a:xfrm>
          <a:prstGeom prst="rect">
            <a:avLst/>
          </a:prstGeom>
        </p:spPr>
        <p:txBody>
          <a:bodyPr wrap="square">
            <a:spAutoFit/>
          </a:bodyPr>
          <a:lstStyle/>
          <a:p>
            <a:r>
              <a:rPr lang="en-US" sz="1600" b="1" dirty="0"/>
              <a:t>Salvage value</a:t>
            </a:r>
            <a:r>
              <a:rPr lang="en-US" sz="1600" dirty="0"/>
              <a:t> is an estimate of the asset's value at the end of its benefit period. </a:t>
            </a:r>
          </a:p>
          <a:p>
            <a:endParaRPr lang="en-US" sz="1600" dirty="0"/>
          </a:p>
          <a:p>
            <a:r>
              <a:rPr lang="en-US" sz="1600" b="1" dirty="0"/>
              <a:t>Useful Life </a:t>
            </a:r>
            <a:r>
              <a:rPr lang="en-US" sz="1600" dirty="0"/>
              <a:t>is </a:t>
            </a:r>
            <a:r>
              <a:rPr lang="en-US" sz="1600" b="1" dirty="0"/>
              <a:t>the length of time it is productively used in a company's operations.  </a:t>
            </a:r>
            <a:endParaRPr lang="en-US" sz="1600" dirty="0"/>
          </a:p>
          <a:p>
            <a:r>
              <a:rPr lang="en-US" sz="1600" dirty="0"/>
              <a:t>For example, the productive life of a computer can be eight years or more. Some companies, however, trade in old computers for new ones every two years. In this case, these computers have a two-year useful life.</a:t>
            </a:r>
          </a:p>
        </p:txBody>
      </p:sp>
      <p:pic>
        <p:nvPicPr>
          <p:cNvPr id="2" name="Picture 1">
            <a:extLst>
              <a:ext uri="{FF2B5EF4-FFF2-40B4-BE49-F238E27FC236}">
                <a16:creationId xmlns:a16="http://schemas.microsoft.com/office/drawing/2014/main" id="{523F3EF9-2927-48A7-99D5-325FB20979B6}"/>
              </a:ext>
            </a:extLst>
          </p:cNvPr>
          <p:cNvPicPr>
            <a:picLocks noChangeAspect="1"/>
          </p:cNvPicPr>
          <p:nvPr/>
        </p:nvPicPr>
        <p:blipFill>
          <a:blip r:embed="rId2"/>
          <a:stretch>
            <a:fillRect/>
          </a:stretch>
        </p:blipFill>
        <p:spPr>
          <a:xfrm>
            <a:off x="10007843" y="4493967"/>
            <a:ext cx="1847850" cy="1685925"/>
          </a:xfrm>
          <a:prstGeom prst="rect">
            <a:avLst/>
          </a:prstGeom>
        </p:spPr>
      </p:pic>
    </p:spTree>
    <p:extLst>
      <p:ext uri="{BB962C8B-B14F-4D97-AF65-F5344CB8AC3E}">
        <p14:creationId xmlns:p14="http://schemas.microsoft.com/office/powerpoint/2010/main" val="32986202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Depreciation Methods </a:t>
            </a:r>
            <a:endParaRPr lang="en-US" dirty="0"/>
          </a:p>
        </p:txBody>
      </p:sp>
      <p:sp>
        <p:nvSpPr>
          <p:cNvPr id="3" name="Content Placeholder 2"/>
          <p:cNvSpPr>
            <a:spLocks noGrp="1"/>
          </p:cNvSpPr>
          <p:nvPr>
            <p:ph sz="quarter" idx="1"/>
          </p:nvPr>
        </p:nvSpPr>
        <p:spPr/>
        <p:txBody>
          <a:bodyPr>
            <a:normAutofit lnSpcReduction="10000"/>
          </a:bodyPr>
          <a:lstStyle/>
          <a:p>
            <a:pPr marL="0" indent="0">
              <a:buNone/>
            </a:pPr>
            <a:r>
              <a:rPr lang="en-US" dirty="0"/>
              <a:t>Depreciation methods are used to allocate a plant asset's cost over the accounting periods in its useful life. </a:t>
            </a:r>
          </a:p>
          <a:p>
            <a:pPr lvl="0"/>
            <a:r>
              <a:rPr lang="en-US" dirty="0"/>
              <a:t>Straight Line Method   The most frequently used method.  Same amount each month. </a:t>
            </a:r>
          </a:p>
          <a:p>
            <a:pPr lvl="0"/>
            <a:r>
              <a:rPr lang="en-US" dirty="0"/>
              <a:t>Units of Production Method – Method when assets are infrequently in use. Amount will vary from month to month. </a:t>
            </a:r>
          </a:p>
          <a:p>
            <a:pPr lvl="0"/>
            <a:r>
              <a:rPr lang="en-US" dirty="0"/>
              <a:t>Double Declining Balance – Method often used for tax purposes. Larger amounts at the beginning of useful life.  (Companies maintain records for tax purposes in addition to financial statement purposes, and we will find in the second half of our class also for managerial decision-making purposes)</a:t>
            </a:r>
          </a:p>
          <a:p>
            <a:pPr marL="0" indent="0">
              <a:buNone/>
            </a:pPr>
            <a:endParaRPr lang="en-US" dirty="0"/>
          </a:p>
        </p:txBody>
      </p:sp>
    </p:spTree>
    <p:extLst>
      <p:ext uri="{BB962C8B-B14F-4D97-AF65-F5344CB8AC3E}">
        <p14:creationId xmlns:p14="http://schemas.microsoft.com/office/powerpoint/2010/main" val="34272109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Disposal of Plant Assets </a:t>
            </a:r>
            <a:br>
              <a:rPr lang="en-US" sz="2000" dirty="0"/>
            </a:br>
            <a:br>
              <a:rPr lang="en-US" sz="2000" dirty="0"/>
            </a:br>
            <a:r>
              <a:rPr lang="en-US" sz="2000" dirty="0"/>
              <a:t>Disposals of plant assets occur in one of three basic ways: discarding, sale, or exchange. We will  cover discarding and sales. </a:t>
            </a:r>
            <a:endParaRPr lang="en-US" sz="6600" dirty="0"/>
          </a:p>
        </p:txBody>
      </p:sp>
      <p:sp>
        <p:nvSpPr>
          <p:cNvPr id="12" name="Content Placeholder 11">
            <a:extLst>
              <a:ext uri="{FF2B5EF4-FFF2-40B4-BE49-F238E27FC236}">
                <a16:creationId xmlns:a16="http://schemas.microsoft.com/office/drawing/2014/main" id="{120F4F66-4E1C-424F-9C3D-0FBC6BA5B655}"/>
              </a:ext>
            </a:extLst>
          </p:cNvPr>
          <p:cNvSpPr>
            <a:spLocks noGrp="1"/>
          </p:cNvSpPr>
          <p:nvPr>
            <p:ph sz="half" idx="1"/>
          </p:nvPr>
        </p:nvSpPr>
        <p:spPr>
          <a:xfrm>
            <a:off x="5873263" y="1732085"/>
            <a:ext cx="6248400" cy="4897315"/>
          </a:xfrm>
        </p:spPr>
        <p:txBody>
          <a:bodyPr>
            <a:normAutofit lnSpcReduction="10000"/>
          </a:bodyPr>
          <a:lstStyle/>
          <a:p>
            <a:pPr marL="0" indent="0">
              <a:buNone/>
            </a:pPr>
            <a:r>
              <a:rPr lang="en-US" sz="2200" b="1" dirty="0"/>
              <a:t>Sales of assets</a:t>
            </a:r>
          </a:p>
          <a:p>
            <a:pPr marL="0" indent="0">
              <a:buNone/>
            </a:pPr>
            <a:endParaRPr lang="en-US" sz="2200" b="1" dirty="0"/>
          </a:p>
          <a:p>
            <a:pPr marL="0" indent="0">
              <a:buNone/>
            </a:pPr>
            <a:endParaRPr lang="en-US" sz="1500" b="1" dirty="0"/>
          </a:p>
          <a:p>
            <a:pPr marL="0" indent="0">
              <a:buNone/>
            </a:pPr>
            <a:endParaRPr lang="en-US" sz="1500" b="1" dirty="0"/>
          </a:p>
          <a:p>
            <a:pPr marL="0" indent="0">
              <a:buNone/>
            </a:pPr>
            <a:r>
              <a:rPr lang="en-US" sz="1700" b="1" dirty="0"/>
              <a:t>Sold at book value</a:t>
            </a:r>
          </a:p>
          <a:p>
            <a:pPr marL="0" indent="0">
              <a:buNone/>
            </a:pPr>
            <a:r>
              <a:rPr lang="en-US" sz="1600" dirty="0"/>
              <a:t>	Company received $2,500 for asset—no gain/no loss</a:t>
            </a:r>
          </a:p>
          <a:p>
            <a:pPr marL="0" indent="0">
              <a:buNone/>
            </a:pPr>
            <a:r>
              <a:rPr lang="en-US" sz="1700" dirty="0"/>
              <a:t>Sold above book value</a:t>
            </a:r>
          </a:p>
          <a:p>
            <a:pPr marL="0" indent="0">
              <a:buNone/>
            </a:pPr>
            <a:r>
              <a:rPr lang="en-US" sz="1600" dirty="0"/>
              <a:t>	Company received $3,000 for asset—gain of $500 </a:t>
            </a:r>
          </a:p>
          <a:p>
            <a:pPr marL="0" indent="0">
              <a:buNone/>
            </a:pPr>
            <a:r>
              <a:rPr lang="en-US" sz="1700" dirty="0"/>
              <a:t>Sold below book value</a:t>
            </a:r>
          </a:p>
          <a:p>
            <a:pPr marL="0" indent="0">
              <a:buNone/>
            </a:pPr>
            <a:r>
              <a:rPr lang="en-US" sz="1600" dirty="0"/>
              <a:t>	Company received $1,500 for asset—loss of $1,000</a:t>
            </a:r>
          </a:p>
          <a:p>
            <a:pPr marL="0" indent="0">
              <a:buNone/>
            </a:pPr>
            <a:endParaRPr lang="en-US" sz="1600" dirty="0"/>
          </a:p>
          <a:p>
            <a:pPr marL="0" indent="0">
              <a:buNone/>
            </a:pPr>
            <a:r>
              <a:rPr lang="en-US" sz="1600" b="1" dirty="0"/>
              <a:t>Note:  </a:t>
            </a:r>
            <a:r>
              <a:rPr lang="en-US" sz="1600" dirty="0"/>
              <a:t>The losses or gains on either a discarded asset or a sold asset is a non-cash item that is reported  on the income statement.  Since accumulated depreciation is a non-cash item reported to match expenses to revenue in accordance with GAAP, these gains and losses are non-cash.  </a:t>
            </a:r>
          </a:p>
        </p:txBody>
      </p:sp>
      <p:sp>
        <p:nvSpPr>
          <p:cNvPr id="7" name="Content Placeholder 6"/>
          <p:cNvSpPr>
            <a:spLocks noGrp="1"/>
          </p:cNvSpPr>
          <p:nvPr>
            <p:ph sz="half" idx="2"/>
          </p:nvPr>
        </p:nvSpPr>
        <p:spPr>
          <a:xfrm>
            <a:off x="457200" y="1720117"/>
            <a:ext cx="5205046" cy="4988414"/>
          </a:xfrm>
        </p:spPr>
        <p:txBody>
          <a:bodyPr>
            <a:normAutofit lnSpcReduction="10000"/>
          </a:bodyPr>
          <a:lstStyle/>
          <a:p>
            <a:pPr marL="0" indent="0">
              <a:buNone/>
            </a:pPr>
            <a:r>
              <a:rPr lang="en-US" sz="2200" b="1" dirty="0"/>
              <a:t>Discarding an Asset</a:t>
            </a:r>
          </a:p>
          <a:p>
            <a:pPr marL="0" indent="0">
              <a:buNone/>
            </a:pPr>
            <a:r>
              <a:rPr lang="en-US" sz="1700" b="1" dirty="0"/>
              <a:t>Fully Depreciated Example:</a:t>
            </a:r>
            <a:endParaRPr lang="en-US" sz="1700" dirty="0"/>
          </a:p>
          <a:p>
            <a:pPr marL="0" indent="0">
              <a:buNone/>
            </a:pPr>
            <a:r>
              <a:rPr lang="en-US" sz="1600" dirty="0"/>
              <a:t>A machine costing $9,000 with accumulated depreciation of $9,000 is discarded. When accumulated depreciation equals the asset's cost, it is said to be </a:t>
            </a:r>
            <a:r>
              <a:rPr lang="en-US" sz="1600" i="1" dirty="0"/>
              <a:t>fully depreciated</a:t>
            </a:r>
            <a:r>
              <a:rPr lang="en-US" sz="1600" dirty="0"/>
              <a:t> (zero book value). The asset and its related accumulated deprecation are removed from the books </a:t>
            </a:r>
          </a:p>
          <a:p>
            <a:pPr marL="0" indent="0">
              <a:buNone/>
            </a:pPr>
            <a:endParaRPr lang="en-US" sz="1200" dirty="0"/>
          </a:p>
          <a:p>
            <a:pPr marL="0" indent="0">
              <a:buNone/>
            </a:pPr>
            <a:r>
              <a:rPr lang="en-US" sz="1700" b="1" dirty="0"/>
              <a:t>Not Fully Depreciated Example: </a:t>
            </a:r>
            <a:endParaRPr lang="en-US" sz="1700" dirty="0"/>
          </a:p>
          <a:p>
            <a:pPr marL="0" indent="0">
              <a:buNone/>
            </a:pPr>
            <a:r>
              <a:rPr lang="en-US" sz="1600" dirty="0"/>
              <a:t>Ex: Asset has a cost of $9,000 and accumulated depreciation of $6,500.  Therefore, its book value is: </a:t>
            </a:r>
          </a:p>
          <a:p>
            <a:endParaRPr lang="en-US" sz="1200" dirty="0"/>
          </a:p>
          <a:p>
            <a:endParaRPr lang="en-US" sz="1200" dirty="0"/>
          </a:p>
          <a:p>
            <a:pPr marL="0" indent="0">
              <a:buNone/>
            </a:pPr>
            <a:endParaRPr lang="en-US" sz="1200" b="1" dirty="0"/>
          </a:p>
          <a:p>
            <a:pPr marL="0" indent="0">
              <a:buNone/>
            </a:pPr>
            <a:endParaRPr lang="en-US" sz="1200" b="1" dirty="0"/>
          </a:p>
          <a:p>
            <a:pPr marL="0" indent="0">
              <a:buNone/>
            </a:pPr>
            <a:r>
              <a:rPr lang="en-US" sz="1600" dirty="0"/>
              <a:t>The asset and the related accumulated depreciation are removed from the books, and the company recognizes a loss on discarding this asset of $2,500.  </a:t>
            </a:r>
            <a:r>
              <a:rPr lang="en-US" sz="1600" b="1" dirty="0"/>
              <a:t>There can only be a loss when an asset is discarded—never a gain. </a:t>
            </a:r>
          </a:p>
          <a:p>
            <a:endParaRPr lang="en-US" sz="1200" dirty="0"/>
          </a:p>
          <a:p>
            <a:pPr marL="0" indent="0">
              <a:buNone/>
            </a:pPr>
            <a:endParaRPr lang="en-US" dirty="0"/>
          </a:p>
        </p:txBody>
      </p:sp>
      <p:pic>
        <p:nvPicPr>
          <p:cNvPr id="5" name="Picture 4">
            <a:extLst>
              <a:ext uri="{FF2B5EF4-FFF2-40B4-BE49-F238E27FC236}">
                <a16:creationId xmlns:a16="http://schemas.microsoft.com/office/drawing/2014/main" id="{947024FA-D3E6-4D8A-BCA6-4E203EFD4ED9}"/>
              </a:ext>
            </a:extLst>
          </p:cNvPr>
          <p:cNvPicPr>
            <a:picLocks noChangeAspect="1"/>
          </p:cNvPicPr>
          <p:nvPr/>
        </p:nvPicPr>
        <p:blipFill>
          <a:blip r:embed="rId2"/>
          <a:stretch>
            <a:fillRect/>
          </a:stretch>
        </p:blipFill>
        <p:spPr>
          <a:xfrm>
            <a:off x="897915" y="4593249"/>
            <a:ext cx="3362325" cy="819150"/>
          </a:xfrm>
          <a:prstGeom prst="rect">
            <a:avLst/>
          </a:prstGeom>
        </p:spPr>
      </p:pic>
      <p:pic>
        <p:nvPicPr>
          <p:cNvPr id="15" name="Picture 14">
            <a:extLst>
              <a:ext uri="{FF2B5EF4-FFF2-40B4-BE49-F238E27FC236}">
                <a16:creationId xmlns:a16="http://schemas.microsoft.com/office/drawing/2014/main" id="{F48AA2A9-1819-4880-A848-0D688D9E4E57}"/>
              </a:ext>
            </a:extLst>
          </p:cNvPr>
          <p:cNvPicPr>
            <a:picLocks noChangeAspect="1"/>
          </p:cNvPicPr>
          <p:nvPr/>
        </p:nvPicPr>
        <p:blipFill>
          <a:blip r:embed="rId2"/>
          <a:stretch>
            <a:fillRect/>
          </a:stretch>
        </p:blipFill>
        <p:spPr>
          <a:xfrm>
            <a:off x="8119331" y="1888149"/>
            <a:ext cx="3362325" cy="819150"/>
          </a:xfrm>
          <a:prstGeom prst="rect">
            <a:avLst/>
          </a:prstGeom>
        </p:spPr>
      </p:pic>
    </p:spTree>
    <p:extLst>
      <p:ext uri="{BB962C8B-B14F-4D97-AF65-F5344CB8AC3E}">
        <p14:creationId xmlns:p14="http://schemas.microsoft.com/office/powerpoint/2010/main" val="3363347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FB33E8B-3642-4A2B-85EA-7BB13AC22D59}"/>
              </a:ext>
            </a:extLst>
          </p:cNvPr>
          <p:cNvPicPr>
            <a:picLocks noGrp="1" noChangeAspect="1"/>
          </p:cNvPicPr>
          <p:nvPr>
            <p:ph idx="1"/>
          </p:nvPr>
        </p:nvPicPr>
        <p:blipFill>
          <a:blip r:embed="rId2"/>
          <a:stretch>
            <a:fillRect/>
          </a:stretch>
        </p:blipFill>
        <p:spPr>
          <a:xfrm>
            <a:off x="1285412" y="545123"/>
            <a:ext cx="10164080" cy="6018701"/>
          </a:xfrm>
          <a:prstGeom prst="rect">
            <a:avLst/>
          </a:prstGeom>
        </p:spPr>
      </p:pic>
    </p:spTree>
    <p:extLst>
      <p:ext uri="{BB962C8B-B14F-4D97-AF65-F5344CB8AC3E}">
        <p14:creationId xmlns:p14="http://schemas.microsoft.com/office/powerpoint/2010/main" val="23577817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0C203-300D-4C27-9D24-6D4E230B2F1D}"/>
              </a:ext>
            </a:extLst>
          </p:cNvPr>
          <p:cNvSpPr>
            <a:spLocks noGrp="1"/>
          </p:cNvSpPr>
          <p:nvPr>
            <p:ph type="title"/>
          </p:nvPr>
        </p:nvSpPr>
        <p:spPr>
          <a:xfrm>
            <a:off x="896814" y="365125"/>
            <a:ext cx="10456985" cy="663575"/>
          </a:xfrm>
        </p:spPr>
        <p:txBody>
          <a:bodyPr>
            <a:normAutofit fontScale="90000"/>
          </a:bodyPr>
          <a:lstStyle/>
          <a:p>
            <a:r>
              <a:rPr lang="en-US" b="1" dirty="0"/>
              <a:t>Long-Term Intangible Assets</a:t>
            </a:r>
          </a:p>
        </p:txBody>
      </p:sp>
      <p:sp>
        <p:nvSpPr>
          <p:cNvPr id="5" name="Content Placeholder 4">
            <a:extLst>
              <a:ext uri="{FF2B5EF4-FFF2-40B4-BE49-F238E27FC236}">
                <a16:creationId xmlns:a16="http://schemas.microsoft.com/office/drawing/2014/main" id="{CC5AAE10-E280-43C7-9697-23434A68F091}"/>
              </a:ext>
            </a:extLst>
          </p:cNvPr>
          <p:cNvSpPr>
            <a:spLocks noGrp="1"/>
          </p:cNvSpPr>
          <p:nvPr>
            <p:ph idx="1"/>
          </p:nvPr>
        </p:nvSpPr>
        <p:spPr>
          <a:xfrm>
            <a:off x="677007" y="1354015"/>
            <a:ext cx="10770577" cy="5354516"/>
          </a:xfrm>
        </p:spPr>
        <p:txBody>
          <a:bodyPr>
            <a:normAutofit/>
          </a:bodyPr>
          <a:lstStyle/>
          <a:p>
            <a:r>
              <a:rPr lang="en-US" dirty="0"/>
              <a:t>Patents – Exclusive right to patent owner to manufacture and sell item for 20 years. </a:t>
            </a:r>
          </a:p>
          <a:p>
            <a:r>
              <a:rPr lang="en-US" dirty="0"/>
              <a:t>Copyrights – Exclusive right to publish/sell artistic work during life of creator plus 70 years.</a:t>
            </a:r>
          </a:p>
          <a:p>
            <a:r>
              <a:rPr lang="en-US" dirty="0"/>
              <a:t>Franchises or Licenses – Rights granted by companies to others to sell a product or service.</a:t>
            </a:r>
          </a:p>
          <a:p>
            <a:r>
              <a:rPr lang="en-US" dirty="0"/>
              <a:t>Trademarks – Symbols of a company registered with the patent office</a:t>
            </a:r>
          </a:p>
          <a:p>
            <a:r>
              <a:rPr lang="en-US" dirty="0"/>
              <a:t>Goodwill – The amount by which a company’s total purchase price exceeds the value of its individual assets and liabilities. It is calculated as the purchase price minus the market value of net assets (assets minus liabilities)</a:t>
            </a:r>
          </a:p>
        </p:txBody>
      </p:sp>
    </p:spTree>
    <p:extLst>
      <p:ext uri="{BB962C8B-B14F-4D97-AF65-F5344CB8AC3E}">
        <p14:creationId xmlns:p14="http://schemas.microsoft.com/office/powerpoint/2010/main" val="12335088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CCD78-4519-4B61-8283-FF7716868540}"/>
              </a:ext>
            </a:extLst>
          </p:cNvPr>
          <p:cNvSpPr>
            <a:spLocks noGrp="1"/>
          </p:cNvSpPr>
          <p:nvPr>
            <p:ph type="title"/>
          </p:nvPr>
        </p:nvSpPr>
        <p:spPr>
          <a:xfrm>
            <a:off x="281353" y="250825"/>
            <a:ext cx="10456985" cy="434975"/>
          </a:xfrm>
        </p:spPr>
        <p:txBody>
          <a:bodyPr>
            <a:normAutofit fontScale="90000"/>
          </a:bodyPr>
          <a:lstStyle/>
          <a:p>
            <a:r>
              <a:rPr lang="en-US" b="1" dirty="0"/>
              <a:t>Calculation of Goodwill</a:t>
            </a:r>
          </a:p>
        </p:txBody>
      </p:sp>
      <p:pic>
        <p:nvPicPr>
          <p:cNvPr id="5" name="Content Placeholder 4">
            <a:extLst>
              <a:ext uri="{FF2B5EF4-FFF2-40B4-BE49-F238E27FC236}">
                <a16:creationId xmlns:a16="http://schemas.microsoft.com/office/drawing/2014/main" id="{C2E6FDB7-3DCF-4BAF-8A23-A6F598F93222}"/>
              </a:ext>
            </a:extLst>
          </p:cNvPr>
          <p:cNvPicPr>
            <a:picLocks noGrp="1" noChangeAspect="1"/>
          </p:cNvPicPr>
          <p:nvPr>
            <p:ph idx="1"/>
          </p:nvPr>
        </p:nvPicPr>
        <p:blipFill>
          <a:blip r:embed="rId2"/>
          <a:stretch>
            <a:fillRect/>
          </a:stretch>
        </p:blipFill>
        <p:spPr>
          <a:xfrm>
            <a:off x="271094" y="774516"/>
            <a:ext cx="9564325" cy="2074191"/>
          </a:xfrm>
        </p:spPr>
      </p:pic>
    </p:spTree>
    <p:extLst>
      <p:ext uri="{BB962C8B-B14F-4D97-AF65-F5344CB8AC3E}">
        <p14:creationId xmlns:p14="http://schemas.microsoft.com/office/powerpoint/2010/main" val="34689447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CD41B-8A65-46E5-87FF-AFE7F798FAD8}"/>
              </a:ext>
            </a:extLst>
          </p:cNvPr>
          <p:cNvSpPr>
            <a:spLocks noGrp="1"/>
          </p:cNvSpPr>
          <p:nvPr>
            <p:ph type="title"/>
          </p:nvPr>
        </p:nvSpPr>
        <p:spPr/>
        <p:txBody>
          <a:bodyPr/>
          <a:lstStyle/>
          <a:p>
            <a:r>
              <a:rPr lang="en-US" dirty="0"/>
              <a:t>Note for homework assignments</a:t>
            </a:r>
          </a:p>
        </p:txBody>
      </p:sp>
      <p:sp>
        <p:nvSpPr>
          <p:cNvPr id="3" name="Content Placeholder 2">
            <a:extLst>
              <a:ext uri="{FF2B5EF4-FFF2-40B4-BE49-F238E27FC236}">
                <a16:creationId xmlns:a16="http://schemas.microsoft.com/office/drawing/2014/main" id="{39C10193-D2A3-4E69-9FC4-8BE2BD63C945}"/>
              </a:ext>
            </a:extLst>
          </p:cNvPr>
          <p:cNvSpPr>
            <a:spLocks noGrp="1"/>
          </p:cNvSpPr>
          <p:nvPr>
            <p:ph idx="1"/>
          </p:nvPr>
        </p:nvSpPr>
        <p:spPr/>
        <p:txBody>
          <a:bodyPr/>
          <a:lstStyle/>
          <a:p>
            <a:r>
              <a:rPr lang="en-US" dirty="0"/>
              <a:t>In the statement of cash flows, all long-term asset activity is considered an investing (IA) activity.  </a:t>
            </a:r>
          </a:p>
        </p:txBody>
      </p:sp>
    </p:spTree>
    <p:extLst>
      <p:ext uri="{BB962C8B-B14F-4D97-AF65-F5344CB8AC3E}">
        <p14:creationId xmlns:p14="http://schemas.microsoft.com/office/powerpoint/2010/main" val="13689603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4BB8E-B302-4E42-88FE-2B9CB93ECABA}"/>
              </a:ext>
            </a:extLst>
          </p:cNvPr>
          <p:cNvSpPr>
            <a:spLocks noGrp="1"/>
          </p:cNvSpPr>
          <p:nvPr>
            <p:ph type="title"/>
          </p:nvPr>
        </p:nvSpPr>
        <p:spPr/>
        <p:txBody>
          <a:bodyPr>
            <a:normAutofit fontScale="90000"/>
          </a:bodyPr>
          <a:lstStyle/>
          <a:p>
            <a:r>
              <a:rPr lang="en-US" b="1" dirty="0"/>
              <a:t>Current Liabilities </a:t>
            </a:r>
            <a:r>
              <a:rPr lang="en-US" dirty="0"/>
              <a:t>– </a:t>
            </a:r>
            <a:r>
              <a:rPr lang="en-US" sz="3600" dirty="0"/>
              <a:t>Payable within one year or less. Financial analysis of lenders is on liquidity—the company’s ability to meet short-term (current) obligations.</a:t>
            </a:r>
            <a:endParaRPr lang="en-US" dirty="0"/>
          </a:p>
        </p:txBody>
      </p:sp>
      <p:sp>
        <p:nvSpPr>
          <p:cNvPr id="3" name="Content Placeholder 2">
            <a:extLst>
              <a:ext uri="{FF2B5EF4-FFF2-40B4-BE49-F238E27FC236}">
                <a16:creationId xmlns:a16="http://schemas.microsoft.com/office/drawing/2014/main" id="{84A97E1D-29E4-4792-AF73-FB408AEB950A}"/>
              </a:ext>
            </a:extLst>
          </p:cNvPr>
          <p:cNvSpPr>
            <a:spLocks noGrp="1"/>
          </p:cNvSpPr>
          <p:nvPr>
            <p:ph sz="half" idx="1"/>
          </p:nvPr>
        </p:nvSpPr>
        <p:spPr>
          <a:xfrm>
            <a:off x="776653" y="2309202"/>
            <a:ext cx="5181600" cy="4351338"/>
          </a:xfrm>
        </p:spPr>
        <p:txBody>
          <a:bodyPr>
            <a:normAutofit fontScale="85000" lnSpcReduction="20000"/>
          </a:bodyPr>
          <a:lstStyle/>
          <a:p>
            <a:pPr marL="0" indent="0" algn="just">
              <a:buNone/>
            </a:pPr>
            <a:r>
              <a:rPr lang="en-US" dirty="0"/>
              <a:t>Typically, due within one to four months. </a:t>
            </a:r>
          </a:p>
          <a:p>
            <a:pPr marL="514350" indent="-514350">
              <a:buFont typeface="+mj-lt"/>
              <a:buAutoNum type="arabicPeriod"/>
            </a:pPr>
            <a:r>
              <a:rPr lang="en-US" dirty="0"/>
              <a:t>Accounts Payable (Vendors, Suppliers, Utilities, Rent). </a:t>
            </a:r>
          </a:p>
          <a:p>
            <a:pPr marL="514350" indent="-514350">
              <a:buFont typeface="+mj-lt"/>
              <a:buAutoNum type="arabicPeriod"/>
            </a:pPr>
            <a:r>
              <a:rPr lang="en-US" dirty="0"/>
              <a:t>Salaries/Wages Payable</a:t>
            </a:r>
          </a:p>
          <a:p>
            <a:pPr marL="514350" indent="-514350">
              <a:buFont typeface="+mj-lt"/>
              <a:buAutoNum type="arabicPeriod"/>
            </a:pPr>
            <a:r>
              <a:rPr lang="en-US" dirty="0"/>
              <a:t>Income Tax Payable</a:t>
            </a:r>
          </a:p>
          <a:p>
            <a:pPr marL="514350" indent="-514350">
              <a:buFont typeface="+mj-lt"/>
              <a:buAutoNum type="arabicPeriod"/>
            </a:pPr>
            <a:r>
              <a:rPr lang="en-US" dirty="0"/>
              <a:t>Unearned Revenue</a:t>
            </a:r>
          </a:p>
          <a:p>
            <a:pPr marL="514350" indent="-514350">
              <a:buFont typeface="+mj-lt"/>
              <a:buAutoNum type="arabicPeriod"/>
            </a:pPr>
            <a:endParaRPr lang="en-US" dirty="0"/>
          </a:p>
          <a:p>
            <a:pPr marL="0" indent="0" algn="just">
              <a:buNone/>
            </a:pPr>
            <a:r>
              <a:rPr lang="en-US" dirty="0"/>
              <a:t>Any item to be paid with current funds.  Balances in these accounts are considered by those who will lend to company on a short-term basis. </a:t>
            </a:r>
          </a:p>
        </p:txBody>
      </p:sp>
      <p:sp>
        <p:nvSpPr>
          <p:cNvPr id="4" name="Content Placeholder 3">
            <a:extLst>
              <a:ext uri="{FF2B5EF4-FFF2-40B4-BE49-F238E27FC236}">
                <a16:creationId xmlns:a16="http://schemas.microsoft.com/office/drawing/2014/main" id="{7568CE09-B35C-4D32-B1E9-F73F214D45A9}"/>
              </a:ext>
            </a:extLst>
          </p:cNvPr>
          <p:cNvSpPr>
            <a:spLocks noGrp="1"/>
          </p:cNvSpPr>
          <p:nvPr>
            <p:ph sz="half" idx="2"/>
          </p:nvPr>
        </p:nvSpPr>
        <p:spPr>
          <a:xfrm>
            <a:off x="6154615" y="2291618"/>
            <a:ext cx="5181600" cy="4351338"/>
          </a:xfrm>
        </p:spPr>
        <p:txBody>
          <a:bodyPr>
            <a:normAutofit fontScale="85000" lnSpcReduction="20000"/>
          </a:bodyPr>
          <a:lstStyle/>
          <a:p>
            <a:pPr marL="0" indent="0" algn="just">
              <a:buNone/>
            </a:pPr>
            <a:r>
              <a:rPr lang="en-US" b="1" dirty="0"/>
              <a:t>Notes payable</a:t>
            </a:r>
          </a:p>
          <a:p>
            <a:pPr marL="0" indent="0" algn="just">
              <a:buNone/>
            </a:pPr>
            <a:r>
              <a:rPr lang="en-US" dirty="0"/>
              <a:t>Notes payable are more formal agreements and are consummated with loan documents.  The legal status makes them more enforceable.</a:t>
            </a:r>
          </a:p>
          <a:p>
            <a:pPr marL="0" indent="0" algn="just">
              <a:buNone/>
            </a:pPr>
            <a:endParaRPr lang="en-US" dirty="0"/>
          </a:p>
          <a:p>
            <a:pPr marL="0" indent="0" algn="just">
              <a:buNone/>
            </a:pPr>
            <a:r>
              <a:rPr lang="en-US" dirty="0"/>
              <a:t>Typically, they are due within six months to a year.</a:t>
            </a:r>
          </a:p>
          <a:p>
            <a:pPr marL="0" indent="0" algn="just">
              <a:buNone/>
            </a:pPr>
            <a:endParaRPr lang="en-US" dirty="0"/>
          </a:p>
          <a:p>
            <a:pPr marL="0" indent="0" algn="just">
              <a:buNone/>
            </a:pPr>
            <a:r>
              <a:rPr lang="en-US" dirty="0"/>
              <a:t>Has an interest component in addition to the liability and payment. Interest expense is recognized related to the loan.   </a:t>
            </a:r>
          </a:p>
        </p:txBody>
      </p:sp>
    </p:spTree>
    <p:extLst>
      <p:ext uri="{BB962C8B-B14F-4D97-AF65-F5344CB8AC3E}">
        <p14:creationId xmlns:p14="http://schemas.microsoft.com/office/powerpoint/2010/main" val="4239146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6E85C-0C28-4EC4-B1D3-91046FAB1459}"/>
              </a:ext>
            </a:extLst>
          </p:cNvPr>
          <p:cNvSpPr>
            <a:spLocks noGrp="1"/>
          </p:cNvSpPr>
          <p:nvPr>
            <p:ph type="title"/>
          </p:nvPr>
        </p:nvSpPr>
        <p:spPr>
          <a:xfrm>
            <a:off x="817685" y="365125"/>
            <a:ext cx="10536115" cy="733913"/>
          </a:xfrm>
        </p:spPr>
        <p:txBody>
          <a:bodyPr/>
          <a:lstStyle/>
          <a:p>
            <a:r>
              <a:rPr lang="en-US" sz="4400" b="1" dirty="0">
                <a:effectLst/>
                <a:latin typeface="Calibri" panose="020F0502020204030204" pitchFamily="34" charset="0"/>
                <a:ea typeface="Times New Roman" panose="02020603050405020304" pitchFamily="18" charset="0"/>
                <a:cs typeface="Calibri" panose="020F0502020204030204" pitchFamily="34" charset="0"/>
              </a:rPr>
              <a:t>Bank Reconciliation </a:t>
            </a:r>
            <a:endParaRPr lang="en-US" dirty="0"/>
          </a:p>
        </p:txBody>
      </p:sp>
      <p:pic>
        <p:nvPicPr>
          <p:cNvPr id="7" name="Content Placeholder 6">
            <a:extLst>
              <a:ext uri="{FF2B5EF4-FFF2-40B4-BE49-F238E27FC236}">
                <a16:creationId xmlns:a16="http://schemas.microsoft.com/office/drawing/2014/main" id="{F24F9B9C-6C18-4340-8CF5-9B1EDC52A0FA}"/>
              </a:ext>
            </a:extLst>
          </p:cNvPr>
          <p:cNvPicPr>
            <a:picLocks noGrp="1"/>
          </p:cNvPicPr>
          <p:nvPr>
            <p:ph idx="1"/>
          </p:nvPr>
        </p:nvPicPr>
        <p:blipFill>
          <a:blip r:embed="rId2"/>
          <a:stretch>
            <a:fillRect/>
          </a:stretch>
        </p:blipFill>
        <p:spPr>
          <a:xfrm>
            <a:off x="184638" y="1055077"/>
            <a:ext cx="5020408" cy="5161085"/>
          </a:xfrm>
          <a:prstGeom prst="rect">
            <a:avLst/>
          </a:prstGeom>
        </p:spPr>
      </p:pic>
      <p:sp>
        <p:nvSpPr>
          <p:cNvPr id="8" name="TextBox 7">
            <a:extLst>
              <a:ext uri="{FF2B5EF4-FFF2-40B4-BE49-F238E27FC236}">
                <a16:creationId xmlns:a16="http://schemas.microsoft.com/office/drawing/2014/main" id="{48B32C5B-610F-436E-B850-598846BBA79D}"/>
              </a:ext>
            </a:extLst>
          </p:cNvPr>
          <p:cNvSpPr txBox="1"/>
          <p:nvPr/>
        </p:nvSpPr>
        <p:spPr>
          <a:xfrm>
            <a:off x="5662245" y="290147"/>
            <a:ext cx="5846886" cy="5820507"/>
          </a:xfrm>
          <a:prstGeom prst="rect">
            <a:avLst/>
          </a:prstGeom>
          <a:noFill/>
        </p:spPr>
        <p:txBody>
          <a:bodyPr wrap="square">
            <a:spAutoFit/>
          </a:bodyPr>
          <a:lstStyle/>
          <a:p>
            <a:pPr marL="0" marR="0" algn="just">
              <a:lnSpc>
                <a:spcPct val="115000"/>
              </a:lnSpc>
              <a:spcBef>
                <a:spcPts val="0"/>
              </a:spcBef>
              <a:spcAft>
                <a:spcPts val="100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Bank Side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In preparing a bank reconciliation, always reconcile the bank side (left side below) first because there are generally only two reconciling items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deposits in transits (deposits not yet recorded by the bank but recorded in the general ledger)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gn="just">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Calibri" panose="020F050202020403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outstanding checks (checks written and recorded by the company but not yet received by the bank)</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ending Adjusted Bank Balance will help you determine if you have properly recognized all reconciling items from the book or right-hand side.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NOTE: Deposits in Transit, Outstanding Checks and Bank Errors do not require a journal entry.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ending Adjusted Bank Balance must agree to the ending Adjusted Book Balance.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35424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4BB8E-B302-4E42-88FE-2B9CB93ECABA}"/>
              </a:ext>
            </a:extLst>
          </p:cNvPr>
          <p:cNvSpPr>
            <a:spLocks noGrp="1"/>
          </p:cNvSpPr>
          <p:nvPr>
            <p:ph type="title" idx="4294967295"/>
          </p:nvPr>
        </p:nvSpPr>
        <p:spPr>
          <a:xfrm>
            <a:off x="969963" y="444256"/>
            <a:ext cx="10252075" cy="6254750"/>
          </a:xfrm>
        </p:spPr>
        <p:txBody>
          <a:bodyPr>
            <a:normAutofit fontScale="90000"/>
          </a:bodyPr>
          <a:lstStyle/>
          <a:p>
            <a:r>
              <a:rPr lang="en-US" b="1" dirty="0">
                <a:latin typeface="+mn-lt"/>
              </a:rPr>
              <a:t>Long-Term Liabilities</a:t>
            </a:r>
            <a:br>
              <a:rPr lang="en-US" b="1" dirty="0">
                <a:latin typeface="+mn-lt"/>
              </a:rPr>
            </a:br>
            <a:br>
              <a:rPr lang="en-US" b="1" dirty="0">
                <a:latin typeface="+mn-lt"/>
              </a:rPr>
            </a:br>
            <a:r>
              <a:rPr lang="en-US" sz="3600" b="1" dirty="0">
                <a:latin typeface="+mn-lt"/>
              </a:rPr>
              <a:t>Obligations outstanding longer than a year</a:t>
            </a:r>
            <a:r>
              <a:rPr lang="en-US" sz="2700" dirty="0">
                <a:latin typeface="+mn-lt"/>
              </a:rPr>
              <a:t>. </a:t>
            </a:r>
            <a:br>
              <a:rPr lang="en-US" sz="2700" dirty="0">
                <a:latin typeface="+mn-lt"/>
              </a:rPr>
            </a:br>
            <a:br>
              <a:rPr lang="en-US" sz="2200" dirty="0">
                <a:latin typeface="+mn-lt"/>
              </a:rPr>
            </a:br>
            <a:r>
              <a:rPr lang="en-US" sz="2200" dirty="0">
                <a:latin typeface="+mn-lt"/>
              </a:rPr>
              <a:t>Financial analysis of lenders is on solvency—the company’s ability to meet long-term payments and generate future revenues. </a:t>
            </a:r>
            <a:br>
              <a:rPr lang="en-US" sz="2200" dirty="0">
                <a:latin typeface="+mn-lt"/>
              </a:rPr>
            </a:br>
            <a:br>
              <a:rPr lang="en-US" sz="2200" dirty="0">
                <a:latin typeface="+mn-lt"/>
              </a:rPr>
            </a:br>
            <a:r>
              <a:rPr lang="en-US" sz="2200" dirty="0">
                <a:latin typeface="+mn-lt"/>
              </a:rPr>
              <a:t>Long-Term liabilities have an interest component to compensate the lender’s whose money is at risk over a long period of time.</a:t>
            </a:r>
            <a:br>
              <a:rPr lang="en-US" sz="2200" dirty="0">
                <a:latin typeface="+mn-lt"/>
              </a:rPr>
            </a:br>
            <a:br>
              <a:rPr lang="en-US" sz="2200" dirty="0">
                <a:latin typeface="+mn-lt"/>
              </a:rPr>
            </a:br>
            <a:r>
              <a:rPr lang="en-US" sz="2200" dirty="0">
                <a:latin typeface="+mn-lt"/>
              </a:rPr>
              <a:t>Cash, Interest expense, and loan repayment are accounts affected by these transactions.</a:t>
            </a:r>
            <a:br>
              <a:rPr lang="en-US" sz="2200" dirty="0">
                <a:latin typeface="+mn-lt"/>
              </a:rPr>
            </a:br>
            <a:r>
              <a:rPr lang="en-US" sz="2200" dirty="0">
                <a:latin typeface="+mn-lt"/>
              </a:rPr>
              <a:t>	</a:t>
            </a:r>
            <a:br>
              <a:rPr lang="en-US" sz="2200" dirty="0">
                <a:latin typeface="+mn-lt"/>
              </a:rPr>
            </a:br>
            <a:r>
              <a:rPr lang="en-US" sz="2200" dirty="0">
                <a:latin typeface="+mn-lt"/>
              </a:rPr>
              <a:t>Typical long-term liabilities are loans and installment notes</a:t>
            </a:r>
            <a:br>
              <a:rPr lang="en-US" sz="2200" dirty="0">
                <a:latin typeface="+mn-lt"/>
              </a:rPr>
            </a:br>
            <a:br>
              <a:rPr lang="en-US" sz="2200" dirty="0">
                <a:latin typeface="+mn-lt"/>
              </a:rPr>
            </a:br>
            <a:r>
              <a:rPr lang="en-US" sz="2200" dirty="0">
                <a:latin typeface="+mn-lt"/>
              </a:rPr>
              <a:t>GAAP requires the current portion (due within a year) to be reported among the current liabilities, and the long-term portion to be reported among the long-term liabilities. </a:t>
            </a:r>
            <a:br>
              <a:rPr lang="en-US" sz="2200" dirty="0">
                <a:latin typeface="+mn-lt"/>
              </a:rPr>
            </a:br>
            <a:br>
              <a:rPr lang="en-US" sz="2700" dirty="0">
                <a:latin typeface="+mn-lt"/>
              </a:rPr>
            </a:br>
            <a:endParaRPr lang="en-US" dirty="0">
              <a:latin typeface="+mn-lt"/>
            </a:endParaRPr>
          </a:p>
        </p:txBody>
      </p:sp>
    </p:spTree>
    <p:extLst>
      <p:ext uri="{BB962C8B-B14F-4D97-AF65-F5344CB8AC3E}">
        <p14:creationId xmlns:p14="http://schemas.microsoft.com/office/powerpoint/2010/main" val="37727727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Calibri" panose="020F0502020204030204" pitchFamily="34" charset="0"/>
              </a:rPr>
              <a:t>Corporation Basics</a:t>
            </a:r>
          </a:p>
        </p:txBody>
      </p:sp>
    </p:spTree>
    <p:extLst>
      <p:ext uri="{BB962C8B-B14F-4D97-AF65-F5344CB8AC3E}">
        <p14:creationId xmlns:p14="http://schemas.microsoft.com/office/powerpoint/2010/main" val="11165681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a:t>
            </a:r>
          </a:p>
        </p:txBody>
      </p:sp>
      <p:sp>
        <p:nvSpPr>
          <p:cNvPr id="3" name="Content Placeholder 2"/>
          <p:cNvSpPr>
            <a:spLocks noGrp="1"/>
          </p:cNvSpPr>
          <p:nvPr>
            <p:ph sz="quarter" idx="1"/>
          </p:nvPr>
        </p:nvSpPr>
        <p:spPr/>
        <p:txBody>
          <a:bodyPr>
            <a:normAutofit/>
          </a:bodyPr>
          <a:lstStyle/>
          <a:p>
            <a:pPr algn="just"/>
            <a:r>
              <a:rPr lang="en-US" sz="2000" dirty="0">
                <a:latin typeface="Calibri" panose="020F0502020204030204" pitchFamily="34" charset="0"/>
              </a:rPr>
              <a:t>Considered a separate and distinct entity from the stockholders.  </a:t>
            </a:r>
          </a:p>
          <a:p>
            <a:pPr algn="just"/>
            <a:r>
              <a:rPr lang="en-US" sz="2000" dirty="0">
                <a:latin typeface="Calibri" panose="020F0502020204030204" pitchFamily="34" charset="0"/>
              </a:rPr>
              <a:t>Legally, it is considered an entity able to borrow money, enter into contracts, hire employees, buy and sell property.</a:t>
            </a:r>
          </a:p>
          <a:p>
            <a:pPr algn="just"/>
            <a:r>
              <a:rPr lang="en-US" sz="2000" dirty="0">
                <a:latin typeface="Calibri" panose="020F0502020204030204" pitchFamily="34" charset="0"/>
              </a:rPr>
              <a:t>Stockholders are the owners of the corporation and have liability limited to the value of the stock they could lose if the corporation acts poorly or improperly.  Creditors cannot take personal assets of stockholders. </a:t>
            </a:r>
          </a:p>
          <a:p>
            <a:pPr algn="just"/>
            <a:r>
              <a:rPr lang="en-US" sz="2000" dirty="0">
                <a:latin typeface="Calibri" panose="020F0502020204030204" pitchFamily="34" charset="0"/>
              </a:rPr>
              <a:t>Stockholders, even as owners, do not make decision on behalf of the corporation.  Instead, they vote for a Board of Directors who in turn hire upper management who runs the company—making business decisions on products and entering into obligations or purchases of assets on behalf of the corporation.  </a:t>
            </a:r>
          </a:p>
          <a:p>
            <a:pPr algn="just"/>
            <a:r>
              <a:rPr lang="en-US" sz="2000" dirty="0">
                <a:latin typeface="Calibri" panose="020F0502020204030204" pitchFamily="34" charset="0"/>
              </a:rPr>
              <a:t>In liquidation, creditors must be fully satisfied, and remainder goes to stockholders because they elected the Board of Directors and upper management who ran the company poorly.</a:t>
            </a:r>
          </a:p>
          <a:p>
            <a:endParaRPr lang="en-US" dirty="0"/>
          </a:p>
        </p:txBody>
      </p:sp>
    </p:spTree>
    <p:extLst>
      <p:ext uri="{BB962C8B-B14F-4D97-AF65-F5344CB8AC3E}">
        <p14:creationId xmlns:p14="http://schemas.microsoft.com/office/powerpoint/2010/main" val="2255768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12177" y="826477"/>
            <a:ext cx="10641623" cy="5350486"/>
          </a:xfrm>
        </p:spPr>
        <p:txBody>
          <a:bodyPr>
            <a:normAutofit/>
          </a:bodyPr>
          <a:lstStyle/>
          <a:p>
            <a:pPr algn="just"/>
            <a:r>
              <a:rPr lang="en-US" sz="2400" dirty="0">
                <a:latin typeface="Calibri" panose="020F0502020204030204" pitchFamily="34" charset="0"/>
              </a:rPr>
              <a:t>Ownership rights are easily transferred to other buyers independent of company management.</a:t>
            </a:r>
          </a:p>
          <a:p>
            <a:pPr algn="just"/>
            <a:r>
              <a:rPr lang="en-US" sz="2400" dirty="0">
                <a:latin typeface="Calibri" panose="020F0502020204030204" pitchFamily="34" charset="0"/>
              </a:rPr>
              <a:t>Stockholders can sell their shares at will.</a:t>
            </a:r>
          </a:p>
          <a:p>
            <a:pPr algn="just"/>
            <a:r>
              <a:rPr lang="en-US" sz="2400" dirty="0">
                <a:latin typeface="Calibri" panose="020F0502020204030204" pitchFamily="34" charset="0"/>
              </a:rPr>
              <a:t>When a company has only one class of stock, the stock is common stock.  Common stockholders have certain rights. </a:t>
            </a:r>
          </a:p>
          <a:p>
            <a:pPr lvl="1" algn="just"/>
            <a:r>
              <a:rPr lang="en-US" sz="2000" dirty="0">
                <a:latin typeface="Calibri" panose="020F0502020204030204" pitchFamily="34" charset="0"/>
              </a:rPr>
              <a:t>Each stockholder has a right to vote annually on the board of directors.  Huge blocks of ownership shares mean these stockholders control the election of the board of directors and thus the corporation. </a:t>
            </a:r>
          </a:p>
          <a:p>
            <a:pPr lvl="1" algn="just"/>
            <a:r>
              <a:rPr lang="en-US" sz="2000" dirty="0">
                <a:latin typeface="Calibri" panose="020F0502020204030204" pitchFamily="34" charset="0"/>
              </a:rPr>
              <a:t>Share proportionally in any declared dividend</a:t>
            </a:r>
          </a:p>
          <a:p>
            <a:pPr lvl="1" algn="just"/>
            <a:r>
              <a:rPr lang="en-US" sz="2000" dirty="0">
                <a:latin typeface="Calibri" panose="020F0502020204030204" pitchFamily="34" charset="0"/>
              </a:rPr>
              <a:t>Receive the right to buy the same percentage of stock when new stock issued. (Preemptive rights). Corporation cannot issue new stock to change the percentage of stock ownership by a stockholder. </a:t>
            </a:r>
          </a:p>
          <a:p>
            <a:pPr lvl="1" algn="just"/>
            <a:r>
              <a:rPr lang="en-US" sz="2000" dirty="0">
                <a:latin typeface="Calibri" panose="020F0502020204030204" pitchFamily="34" charset="0"/>
              </a:rPr>
              <a:t>Equally share in the remaining assets in liquidation once the creditors are fully satisfied.</a:t>
            </a:r>
            <a:endParaRPr lang="en-US" dirty="0">
              <a:latin typeface="Calibri" panose="020F0502020204030204" pitchFamily="34" charset="0"/>
            </a:endParaRPr>
          </a:p>
          <a:p>
            <a:pPr algn="just"/>
            <a:r>
              <a:rPr lang="en-US" sz="2400" dirty="0">
                <a:latin typeface="Calibri" panose="020F0502020204030204" pitchFamily="34" charset="0"/>
              </a:rPr>
              <a:t>When a company has two classes of stock—one is common and the other is preferred</a:t>
            </a:r>
          </a:p>
          <a:p>
            <a:pPr lvl="1" algn="just"/>
            <a:endParaRPr lang="en-US" sz="1800" dirty="0"/>
          </a:p>
          <a:p>
            <a:pPr lvl="1"/>
            <a:endParaRPr lang="en-US" dirty="0"/>
          </a:p>
        </p:txBody>
      </p:sp>
    </p:spTree>
    <p:extLst>
      <p:ext uri="{BB962C8B-B14F-4D97-AF65-F5344CB8AC3E}">
        <p14:creationId xmlns:p14="http://schemas.microsoft.com/office/powerpoint/2010/main" val="41631119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608" y="365126"/>
            <a:ext cx="10448192" cy="681160"/>
          </a:xfrm>
        </p:spPr>
        <p:txBody>
          <a:bodyPr>
            <a:normAutofit fontScale="90000"/>
          </a:bodyPr>
          <a:lstStyle/>
          <a:p>
            <a:r>
              <a:rPr lang="en-US" dirty="0"/>
              <a:t>Preferred Shares</a:t>
            </a:r>
          </a:p>
        </p:txBody>
      </p:sp>
      <p:sp>
        <p:nvSpPr>
          <p:cNvPr id="3" name="Content Placeholder 2"/>
          <p:cNvSpPr>
            <a:spLocks noGrp="1"/>
          </p:cNvSpPr>
          <p:nvPr>
            <p:ph sz="quarter" idx="1"/>
          </p:nvPr>
        </p:nvSpPr>
        <p:spPr>
          <a:xfrm>
            <a:off x="773723" y="1433146"/>
            <a:ext cx="10580077" cy="4743817"/>
          </a:xfrm>
        </p:spPr>
        <p:txBody>
          <a:bodyPr>
            <a:normAutofit fontScale="92500"/>
          </a:bodyPr>
          <a:lstStyle/>
          <a:p>
            <a:r>
              <a:rPr lang="en-US" dirty="0">
                <a:latin typeface="Calibri" panose="020F0502020204030204" pitchFamily="34" charset="0"/>
              </a:rPr>
              <a:t>Preferred shareholders</a:t>
            </a:r>
          </a:p>
          <a:p>
            <a:pPr lvl="1"/>
            <a:r>
              <a:rPr lang="en-US" dirty="0">
                <a:latin typeface="Calibri" panose="020F0502020204030204" pitchFamily="34" charset="0"/>
              </a:rPr>
              <a:t>Receive the right to dividends at a fixed rate before the common shareholders</a:t>
            </a:r>
          </a:p>
          <a:p>
            <a:pPr lvl="1"/>
            <a:r>
              <a:rPr lang="en-US" dirty="0">
                <a:latin typeface="Calibri" panose="020F0502020204030204" pitchFamily="34" charset="0"/>
              </a:rPr>
              <a:t>Receive the right to assets in liquidation before common shareholders but after creditors, </a:t>
            </a:r>
            <a:r>
              <a:rPr lang="en-US" dirty="0" err="1">
                <a:latin typeface="Calibri" panose="020F0502020204030204" pitchFamily="34" charset="0"/>
              </a:rPr>
              <a:t>ie</a:t>
            </a:r>
            <a:r>
              <a:rPr lang="en-US" dirty="0">
                <a:latin typeface="Calibri" panose="020F0502020204030204" pitchFamily="34" charset="0"/>
              </a:rPr>
              <a:t>  creditors are paid first before any shareholders are paid.</a:t>
            </a:r>
          </a:p>
          <a:p>
            <a:pPr lvl="1"/>
            <a:r>
              <a:rPr lang="en-US" dirty="0">
                <a:latin typeface="Calibri" panose="020F0502020204030204" pitchFamily="34" charset="0"/>
              </a:rPr>
              <a:t>If the preferred shares are cumulative, receive the right to all dividends in arrears (previously not paid) before the common shareholders are paid dividends. </a:t>
            </a:r>
          </a:p>
          <a:p>
            <a:pPr lvl="1"/>
            <a:r>
              <a:rPr lang="en-US" dirty="0">
                <a:latin typeface="Calibri" panose="020F0502020204030204" pitchFamily="34" charset="0"/>
              </a:rPr>
              <a:t>If the preferred shares are noncumulative, then any dividend rights to prior year dividends are forfeited; each year has a stand-alone calculation for dividends </a:t>
            </a:r>
          </a:p>
          <a:p>
            <a:pPr lvl="1"/>
            <a:r>
              <a:rPr lang="en-US" dirty="0">
                <a:latin typeface="Calibri" panose="020F0502020204030204" pitchFamily="34" charset="0"/>
              </a:rPr>
              <a:t>If the preferred shares are callable, then the corporation can redeem them prior to a specific date</a:t>
            </a:r>
          </a:p>
          <a:p>
            <a:pPr lvl="1"/>
            <a:r>
              <a:rPr lang="en-US" dirty="0">
                <a:latin typeface="Calibri" panose="020F0502020204030204" pitchFamily="34" charset="0"/>
              </a:rPr>
              <a:t>If the preferred shares are convertible, the shareholders have a right to convert to common shares</a:t>
            </a:r>
          </a:p>
          <a:p>
            <a:pPr lvl="1"/>
            <a:r>
              <a:rPr lang="en-US" dirty="0">
                <a:latin typeface="Calibri" panose="020F0502020204030204" pitchFamily="34" charset="0"/>
              </a:rPr>
              <a:t>Do not ordinarily have voting rights</a:t>
            </a:r>
          </a:p>
        </p:txBody>
      </p:sp>
    </p:spTree>
    <p:extLst>
      <p:ext uri="{BB962C8B-B14F-4D97-AF65-F5344CB8AC3E}">
        <p14:creationId xmlns:p14="http://schemas.microsoft.com/office/powerpoint/2010/main" val="17736067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Stock Issuance</a:t>
            </a:r>
          </a:p>
        </p:txBody>
      </p:sp>
      <p:sp>
        <p:nvSpPr>
          <p:cNvPr id="3" name="Content Placeholder 2"/>
          <p:cNvSpPr>
            <a:spLocks noGrp="1"/>
          </p:cNvSpPr>
          <p:nvPr>
            <p:ph sz="quarter" idx="1"/>
          </p:nvPr>
        </p:nvSpPr>
        <p:spPr>
          <a:xfrm>
            <a:off x="879231" y="1617784"/>
            <a:ext cx="9483969" cy="4706815"/>
          </a:xfrm>
        </p:spPr>
        <p:txBody>
          <a:bodyPr>
            <a:noAutofit/>
          </a:bodyPr>
          <a:lstStyle/>
          <a:p>
            <a:pPr algn="just"/>
            <a:r>
              <a:rPr lang="en-US" sz="2000" dirty="0">
                <a:latin typeface="Calibri" panose="020F0502020204030204" pitchFamily="34" charset="0"/>
              </a:rPr>
              <a:t>When a corporation is formed, in its charter the corporation will establish a large amount of authorized shares. These are the shares the corporation is authorized to sell.  (Normally, the total amount of authorized shares far exceeds the number of shares sold.  The large amount of authorizes shares allows the corporation to have shares ready to be sold without the necessity and expense of amending the charter).</a:t>
            </a:r>
          </a:p>
          <a:p>
            <a:pPr algn="just"/>
            <a:r>
              <a:rPr lang="en-US" sz="2000" dirty="0">
                <a:latin typeface="Calibri" panose="020F0502020204030204" pitchFamily="34" charset="0"/>
              </a:rPr>
              <a:t>In its charter the company determines if the stock will have a par value, stated value or no par value.</a:t>
            </a:r>
          </a:p>
          <a:p>
            <a:pPr algn="just"/>
            <a:r>
              <a:rPr lang="en-US" sz="2000" dirty="0">
                <a:latin typeface="Calibri" panose="020F0502020204030204" pitchFamily="34" charset="0"/>
              </a:rPr>
              <a:t>Stock can then be issued at par or stated value or with no par value. Stocks usually are purchased at a price above their par value. </a:t>
            </a:r>
          </a:p>
          <a:p>
            <a:pPr algn="just"/>
            <a:r>
              <a:rPr lang="en-US" sz="2000" dirty="0">
                <a:latin typeface="Calibri" panose="020F0502020204030204" pitchFamily="34" charset="0"/>
              </a:rPr>
              <a:t>Par value limits the amount recognized in the general ledger related to the value of the common or preferred stock. Most companies use par value not stated value. </a:t>
            </a:r>
          </a:p>
          <a:p>
            <a:pPr algn="just"/>
            <a:r>
              <a:rPr lang="en-US" sz="2000" dirty="0">
                <a:latin typeface="Calibri" panose="020F0502020204030204" pitchFamily="34" charset="0"/>
              </a:rPr>
              <a:t>Any amount over the par value is recorded in an account called “Paid in Capital in Excess of Par (Stated) Value, Common (Preferred) Stock. </a:t>
            </a:r>
          </a:p>
          <a:p>
            <a:pPr algn="just"/>
            <a:r>
              <a:rPr lang="en-US" sz="2000" dirty="0">
                <a:latin typeface="Calibri" panose="020F0502020204030204" pitchFamily="34" charset="0"/>
              </a:rPr>
              <a:t>Stock can be purchased for cash or exchanged for services or property.</a:t>
            </a:r>
          </a:p>
        </p:txBody>
      </p:sp>
    </p:spTree>
    <p:extLst>
      <p:ext uri="{BB962C8B-B14F-4D97-AF65-F5344CB8AC3E}">
        <p14:creationId xmlns:p14="http://schemas.microsoft.com/office/powerpoint/2010/main" val="33289480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42F29F-DAA0-47FA-AF6A-BB7B23F4674C}"/>
              </a:ext>
            </a:extLst>
          </p:cNvPr>
          <p:cNvPicPr>
            <a:picLocks noChangeAspect="1"/>
          </p:cNvPicPr>
          <p:nvPr/>
        </p:nvPicPr>
        <p:blipFill>
          <a:blip r:embed="rId2"/>
          <a:stretch>
            <a:fillRect/>
          </a:stretch>
        </p:blipFill>
        <p:spPr>
          <a:xfrm>
            <a:off x="884026" y="975948"/>
            <a:ext cx="9297446" cy="5017478"/>
          </a:xfrm>
          <a:prstGeom prst="rect">
            <a:avLst/>
          </a:prstGeom>
        </p:spPr>
      </p:pic>
      <p:sp>
        <p:nvSpPr>
          <p:cNvPr id="2" name="Title 1">
            <a:extLst>
              <a:ext uri="{FF2B5EF4-FFF2-40B4-BE49-F238E27FC236}">
                <a16:creationId xmlns:a16="http://schemas.microsoft.com/office/drawing/2014/main" id="{02FEFCD7-FFE5-40BB-97AB-CE9E4A0C5AE7}"/>
              </a:ext>
            </a:extLst>
          </p:cNvPr>
          <p:cNvSpPr>
            <a:spLocks noGrp="1"/>
          </p:cNvSpPr>
          <p:nvPr>
            <p:ph type="title"/>
          </p:nvPr>
        </p:nvSpPr>
        <p:spPr>
          <a:xfrm>
            <a:off x="888022" y="365125"/>
            <a:ext cx="10465777" cy="725121"/>
          </a:xfrm>
        </p:spPr>
        <p:txBody>
          <a:bodyPr>
            <a:normAutofit/>
          </a:bodyPr>
          <a:lstStyle/>
          <a:p>
            <a:r>
              <a:rPr lang="en-US" dirty="0"/>
              <a:t>Calculation of Outstanding Shares</a:t>
            </a:r>
          </a:p>
        </p:txBody>
      </p:sp>
    </p:spTree>
    <p:extLst>
      <p:ext uri="{BB962C8B-B14F-4D97-AF65-F5344CB8AC3E}">
        <p14:creationId xmlns:p14="http://schemas.microsoft.com/office/powerpoint/2010/main" val="37735405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AFD9E1-8F73-400E-9402-13C01D669E90}"/>
              </a:ext>
            </a:extLst>
          </p:cNvPr>
          <p:cNvPicPr>
            <a:picLocks noChangeAspect="1"/>
          </p:cNvPicPr>
          <p:nvPr/>
        </p:nvPicPr>
        <p:blipFill>
          <a:blip r:embed="rId2"/>
          <a:stretch>
            <a:fillRect/>
          </a:stretch>
        </p:blipFill>
        <p:spPr>
          <a:xfrm>
            <a:off x="700087" y="293810"/>
            <a:ext cx="5076825" cy="2419350"/>
          </a:xfrm>
          <a:prstGeom prst="rect">
            <a:avLst/>
          </a:prstGeom>
        </p:spPr>
      </p:pic>
      <p:pic>
        <p:nvPicPr>
          <p:cNvPr id="3" name="Picture 2">
            <a:extLst>
              <a:ext uri="{FF2B5EF4-FFF2-40B4-BE49-F238E27FC236}">
                <a16:creationId xmlns:a16="http://schemas.microsoft.com/office/drawing/2014/main" id="{65F1EEA2-6C13-4A80-92B5-8B29DC821324}"/>
              </a:ext>
            </a:extLst>
          </p:cNvPr>
          <p:cNvPicPr>
            <a:picLocks noChangeAspect="1"/>
          </p:cNvPicPr>
          <p:nvPr/>
        </p:nvPicPr>
        <p:blipFill>
          <a:blip r:embed="rId3"/>
          <a:stretch>
            <a:fillRect/>
          </a:stretch>
        </p:blipFill>
        <p:spPr>
          <a:xfrm>
            <a:off x="5954224" y="315790"/>
            <a:ext cx="4714875" cy="1619250"/>
          </a:xfrm>
          <a:prstGeom prst="rect">
            <a:avLst/>
          </a:prstGeom>
        </p:spPr>
      </p:pic>
      <p:pic>
        <p:nvPicPr>
          <p:cNvPr id="4" name="Picture 3">
            <a:extLst>
              <a:ext uri="{FF2B5EF4-FFF2-40B4-BE49-F238E27FC236}">
                <a16:creationId xmlns:a16="http://schemas.microsoft.com/office/drawing/2014/main" id="{DA96DA8A-60BF-4A69-9AC9-13EBA7BD70EC}"/>
              </a:ext>
            </a:extLst>
          </p:cNvPr>
          <p:cNvPicPr>
            <a:picLocks noChangeAspect="1"/>
          </p:cNvPicPr>
          <p:nvPr/>
        </p:nvPicPr>
        <p:blipFill>
          <a:blip r:embed="rId4"/>
          <a:stretch>
            <a:fillRect/>
          </a:stretch>
        </p:blipFill>
        <p:spPr>
          <a:xfrm>
            <a:off x="6109509" y="2410507"/>
            <a:ext cx="4773582" cy="2511770"/>
          </a:xfrm>
          <a:prstGeom prst="rect">
            <a:avLst/>
          </a:prstGeom>
        </p:spPr>
      </p:pic>
      <p:pic>
        <p:nvPicPr>
          <p:cNvPr id="7" name="Picture 6">
            <a:extLst>
              <a:ext uri="{FF2B5EF4-FFF2-40B4-BE49-F238E27FC236}">
                <a16:creationId xmlns:a16="http://schemas.microsoft.com/office/drawing/2014/main" id="{D53A13F1-FED8-4F3B-B920-7E10A1F74664}"/>
              </a:ext>
            </a:extLst>
          </p:cNvPr>
          <p:cNvPicPr>
            <a:picLocks noChangeAspect="1"/>
          </p:cNvPicPr>
          <p:nvPr/>
        </p:nvPicPr>
        <p:blipFill>
          <a:blip r:embed="rId5"/>
          <a:stretch>
            <a:fillRect/>
          </a:stretch>
        </p:blipFill>
        <p:spPr>
          <a:xfrm>
            <a:off x="1023017" y="3253153"/>
            <a:ext cx="4618714" cy="2993048"/>
          </a:xfrm>
          <a:prstGeom prst="rect">
            <a:avLst/>
          </a:prstGeom>
        </p:spPr>
      </p:pic>
    </p:spTree>
    <p:extLst>
      <p:ext uri="{BB962C8B-B14F-4D97-AF65-F5344CB8AC3E}">
        <p14:creationId xmlns:p14="http://schemas.microsoft.com/office/powerpoint/2010/main" val="8257977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Issues Related to Stock </a:t>
            </a:r>
          </a:p>
        </p:txBody>
      </p:sp>
      <p:sp>
        <p:nvSpPr>
          <p:cNvPr id="3" name="Content Placeholder 2"/>
          <p:cNvSpPr>
            <a:spLocks noGrp="1"/>
          </p:cNvSpPr>
          <p:nvPr>
            <p:ph sz="quarter" idx="1"/>
          </p:nvPr>
        </p:nvSpPr>
        <p:spPr/>
        <p:txBody>
          <a:bodyPr>
            <a:noAutofit/>
          </a:bodyPr>
          <a:lstStyle/>
          <a:p>
            <a:pPr algn="just"/>
            <a:r>
              <a:rPr lang="en-US" dirty="0">
                <a:latin typeface="Calibri" panose="020F0502020204030204" pitchFamily="34" charset="0"/>
              </a:rPr>
              <a:t>A corporation can repurchase its stock from its stockholders.  Repurchased shares are called “Treasury Stock.”  Authorized shares represent all shares the charter authorizes the company to sell; issued shares represent all shares sold to public or issued to employees; outstanding shares are issued shares minus any treasury shares</a:t>
            </a:r>
          </a:p>
        </p:txBody>
      </p:sp>
    </p:spTree>
    <p:extLst>
      <p:ext uri="{BB962C8B-B14F-4D97-AF65-F5344CB8AC3E}">
        <p14:creationId xmlns:p14="http://schemas.microsoft.com/office/powerpoint/2010/main" val="41630341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ADB5E3-F1AF-490A-8BA0-6D30C281AC62}"/>
              </a:ext>
            </a:extLst>
          </p:cNvPr>
          <p:cNvPicPr>
            <a:picLocks noChangeAspect="1"/>
          </p:cNvPicPr>
          <p:nvPr/>
        </p:nvPicPr>
        <p:blipFill>
          <a:blip r:embed="rId2"/>
          <a:stretch>
            <a:fillRect/>
          </a:stretch>
        </p:blipFill>
        <p:spPr>
          <a:xfrm>
            <a:off x="1004887" y="885825"/>
            <a:ext cx="10182225" cy="5086350"/>
          </a:xfrm>
          <a:prstGeom prst="rect">
            <a:avLst/>
          </a:prstGeom>
        </p:spPr>
      </p:pic>
    </p:spTree>
    <p:extLst>
      <p:ext uri="{BB962C8B-B14F-4D97-AF65-F5344CB8AC3E}">
        <p14:creationId xmlns:p14="http://schemas.microsoft.com/office/powerpoint/2010/main" val="4070497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6E85C-0C28-4EC4-B1D3-91046FAB1459}"/>
              </a:ext>
            </a:extLst>
          </p:cNvPr>
          <p:cNvSpPr>
            <a:spLocks noGrp="1"/>
          </p:cNvSpPr>
          <p:nvPr>
            <p:ph type="title"/>
          </p:nvPr>
        </p:nvSpPr>
        <p:spPr>
          <a:xfrm>
            <a:off x="817685" y="365125"/>
            <a:ext cx="10536115" cy="733913"/>
          </a:xfrm>
        </p:spPr>
        <p:txBody>
          <a:bodyPr/>
          <a:lstStyle/>
          <a:p>
            <a:r>
              <a:rPr lang="en-US" sz="4400" b="1" dirty="0">
                <a:effectLst/>
                <a:latin typeface="Calibri" panose="020F0502020204030204" pitchFamily="34" charset="0"/>
                <a:ea typeface="Times New Roman" panose="02020603050405020304" pitchFamily="18" charset="0"/>
                <a:cs typeface="Calibri" panose="020F0502020204030204" pitchFamily="34" charset="0"/>
              </a:rPr>
              <a:t>Bank Reconciliation </a:t>
            </a:r>
            <a:endParaRPr lang="en-US" dirty="0"/>
          </a:p>
        </p:txBody>
      </p:sp>
      <p:pic>
        <p:nvPicPr>
          <p:cNvPr id="7" name="Content Placeholder 6">
            <a:extLst>
              <a:ext uri="{FF2B5EF4-FFF2-40B4-BE49-F238E27FC236}">
                <a16:creationId xmlns:a16="http://schemas.microsoft.com/office/drawing/2014/main" id="{F24F9B9C-6C18-4340-8CF5-9B1EDC52A0FA}"/>
              </a:ext>
            </a:extLst>
          </p:cNvPr>
          <p:cNvPicPr>
            <a:picLocks noGrp="1"/>
          </p:cNvPicPr>
          <p:nvPr>
            <p:ph idx="1"/>
          </p:nvPr>
        </p:nvPicPr>
        <p:blipFill>
          <a:blip r:embed="rId2"/>
          <a:stretch>
            <a:fillRect/>
          </a:stretch>
        </p:blipFill>
        <p:spPr>
          <a:xfrm>
            <a:off x="184638" y="1055077"/>
            <a:ext cx="5020408" cy="5161085"/>
          </a:xfrm>
          <a:prstGeom prst="rect">
            <a:avLst/>
          </a:prstGeom>
        </p:spPr>
      </p:pic>
      <p:sp>
        <p:nvSpPr>
          <p:cNvPr id="8" name="TextBox 7">
            <a:extLst>
              <a:ext uri="{FF2B5EF4-FFF2-40B4-BE49-F238E27FC236}">
                <a16:creationId xmlns:a16="http://schemas.microsoft.com/office/drawing/2014/main" id="{48B32C5B-610F-436E-B850-598846BBA79D}"/>
              </a:ext>
            </a:extLst>
          </p:cNvPr>
          <p:cNvSpPr txBox="1"/>
          <p:nvPr/>
        </p:nvSpPr>
        <p:spPr>
          <a:xfrm>
            <a:off x="5574322" y="923193"/>
            <a:ext cx="5969978" cy="5046253"/>
          </a:xfrm>
          <a:prstGeom prst="rect">
            <a:avLst/>
          </a:prstGeom>
          <a:noFill/>
        </p:spPr>
        <p:txBody>
          <a:bodyPr wrap="square">
            <a:spAutoFit/>
          </a:bodyPr>
          <a:lstStyle/>
          <a:p>
            <a:pPr marL="0" marR="0" algn="just">
              <a:lnSpc>
                <a:spcPct val="115000"/>
              </a:lnSpc>
              <a:spcBef>
                <a:spcPts val="0"/>
              </a:spcBef>
              <a:spcAft>
                <a:spcPts val="10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Book or General Ledger Side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Reconciling items on the book side. </a:t>
            </a:r>
            <a:r>
              <a:rPr lang="en-US" sz="1800" b="1" dirty="0">
                <a:effectLst/>
                <a:latin typeface="Calibri" panose="020F0502020204030204" pitchFamily="34" charset="0"/>
                <a:ea typeface="Calibri" panose="020F0502020204030204" pitchFamily="34" charset="0"/>
                <a:cs typeface="Calibri" panose="020F0502020204030204" pitchFamily="34" charset="0"/>
              </a:rPr>
              <a:t>These will come from the bank statement.  Each will require a journal entry.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Add: Any interest received, any collections from your customers which the bank has performed on behalf of the company, and any previously unrecorded deposits.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Subtract: Any bank service charges, EFT payments, insufficient funds (NSF) checks you deposited, any fees for NSF checks, and any loan payments to the bank. (This is not an exhaustive list but a review of the bank statement will show what has been deducted from the bank account).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Journal Entry Errors: 1) Reverse the original entry as though it did not happen (easier to explain and also to remember) and 2) Record the proper amount.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30382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4C193A-67A0-446B-8D62-36495CF22451}"/>
              </a:ext>
            </a:extLst>
          </p:cNvPr>
          <p:cNvPicPr>
            <a:picLocks noChangeAspect="1"/>
          </p:cNvPicPr>
          <p:nvPr/>
        </p:nvPicPr>
        <p:blipFill>
          <a:blip r:embed="rId2"/>
          <a:stretch>
            <a:fillRect/>
          </a:stretch>
        </p:blipFill>
        <p:spPr>
          <a:xfrm>
            <a:off x="338870" y="169985"/>
            <a:ext cx="9439275" cy="2667000"/>
          </a:xfrm>
          <a:prstGeom prst="rect">
            <a:avLst/>
          </a:prstGeom>
        </p:spPr>
      </p:pic>
    </p:spTree>
    <p:extLst>
      <p:ext uri="{BB962C8B-B14F-4D97-AF65-F5344CB8AC3E}">
        <p14:creationId xmlns:p14="http://schemas.microsoft.com/office/powerpoint/2010/main" val="18741667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Issues Related to Stock </a:t>
            </a:r>
          </a:p>
        </p:txBody>
      </p:sp>
      <p:sp>
        <p:nvSpPr>
          <p:cNvPr id="3" name="Content Placeholder 2"/>
          <p:cNvSpPr>
            <a:spLocks noGrp="1"/>
          </p:cNvSpPr>
          <p:nvPr>
            <p:ph sz="quarter" idx="1"/>
          </p:nvPr>
        </p:nvSpPr>
        <p:spPr/>
        <p:txBody>
          <a:bodyPr>
            <a:noAutofit/>
          </a:bodyPr>
          <a:lstStyle/>
          <a:p>
            <a:pPr algn="just"/>
            <a:r>
              <a:rPr lang="en-US" sz="2400" dirty="0">
                <a:latin typeface="Calibri" panose="020F0502020204030204" pitchFamily="34" charset="0"/>
              </a:rPr>
              <a:t>A corporation can split its stock to 2 to 1 or 3 to 1 in order to reduce the par value of the stock.  The ownership percentages are unchanged when stock is split.  But since the par value and shares issued change, the market value of the stock decreases making it easier for owners to sell the stock.  For example, stock selling on the NYSE at $100 per share maybe hard to sell, but if a stock split occurs and it now sells for $50 per share, more shares can be sold by the stockholders.  </a:t>
            </a:r>
          </a:p>
          <a:p>
            <a:pPr lvl="1" algn="just"/>
            <a:r>
              <a:rPr lang="en-US" sz="2000" dirty="0">
                <a:latin typeface="Calibri" panose="020F0502020204030204" pitchFamily="34" charset="0"/>
              </a:rPr>
              <a:t>The initial stock split has no effect on the value of in the common stock or paid in capital accounts, but the description of the stock changes from $10 par value to $5 par value.  There is no need to journalize a stock split, only change the descriptions on the balance sheet and statement of stockholder’s equity.</a:t>
            </a:r>
          </a:p>
        </p:txBody>
      </p:sp>
      <p:pic>
        <p:nvPicPr>
          <p:cNvPr id="4" name="Picture 3">
            <a:extLst>
              <a:ext uri="{FF2B5EF4-FFF2-40B4-BE49-F238E27FC236}">
                <a16:creationId xmlns:a16="http://schemas.microsoft.com/office/drawing/2014/main" id="{A24682E2-28CF-4A05-97E0-35C7766BB676}"/>
              </a:ext>
            </a:extLst>
          </p:cNvPr>
          <p:cNvPicPr>
            <a:picLocks noChangeAspect="1"/>
          </p:cNvPicPr>
          <p:nvPr/>
        </p:nvPicPr>
        <p:blipFill>
          <a:blip r:embed="rId2"/>
          <a:stretch>
            <a:fillRect/>
          </a:stretch>
        </p:blipFill>
        <p:spPr>
          <a:xfrm>
            <a:off x="1230556" y="5456359"/>
            <a:ext cx="10029825" cy="552450"/>
          </a:xfrm>
          <a:prstGeom prst="rect">
            <a:avLst/>
          </a:prstGeom>
        </p:spPr>
      </p:pic>
    </p:spTree>
    <p:extLst>
      <p:ext uri="{BB962C8B-B14F-4D97-AF65-F5344CB8AC3E}">
        <p14:creationId xmlns:p14="http://schemas.microsoft.com/office/powerpoint/2010/main" val="30885716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a:t>
            </a:r>
          </a:p>
        </p:txBody>
      </p:sp>
      <p:sp>
        <p:nvSpPr>
          <p:cNvPr id="3" name="Content Placeholder 2"/>
          <p:cNvSpPr>
            <a:spLocks noGrp="1"/>
          </p:cNvSpPr>
          <p:nvPr>
            <p:ph sz="quarter" idx="1"/>
          </p:nvPr>
        </p:nvSpPr>
        <p:spPr/>
        <p:txBody>
          <a:bodyPr>
            <a:normAutofit lnSpcReduction="10000"/>
          </a:bodyPr>
          <a:lstStyle/>
          <a:p>
            <a:pPr algn="just"/>
            <a:r>
              <a:rPr lang="en-US" dirty="0">
                <a:latin typeface="Calibri" panose="020F0502020204030204" pitchFamily="34" charset="0"/>
              </a:rPr>
              <a:t>Corporations are heavily regulated by both federal and state governments.  Each corporation must be formed in a particular state and is subject to the rules of that state.  </a:t>
            </a:r>
          </a:p>
          <a:p>
            <a:pPr algn="just"/>
            <a:r>
              <a:rPr lang="en-US" dirty="0">
                <a:latin typeface="Calibri" panose="020F0502020204030204" pitchFamily="34" charset="0"/>
              </a:rPr>
              <a:t>Publicly traded shares are regulated by the federal government, and the Securities and Exchange Commission.  Must follow GAAP. </a:t>
            </a:r>
          </a:p>
          <a:p>
            <a:pPr algn="just"/>
            <a:r>
              <a:rPr lang="en-US" dirty="0">
                <a:latin typeface="Calibri" panose="020F0502020204030204" pitchFamily="34" charset="0"/>
              </a:rPr>
              <a:t>Privately held corporations are owned by a small number of stockholders (Tabasco), are not publicly traded and thus are subject to fewer regulations. </a:t>
            </a:r>
          </a:p>
          <a:p>
            <a:pPr algn="just"/>
            <a:r>
              <a:rPr lang="en-US" dirty="0">
                <a:latin typeface="Calibri" panose="020F0502020204030204" pitchFamily="34" charset="0"/>
              </a:rPr>
              <a:t>Not only is the corporation taxed at the federal and local level as a separate entity but also the individual shareholders are also taxed on any dividends received.</a:t>
            </a:r>
          </a:p>
          <a:p>
            <a:endParaRPr lang="en-US" dirty="0"/>
          </a:p>
        </p:txBody>
      </p:sp>
    </p:spTree>
    <p:extLst>
      <p:ext uri="{BB962C8B-B14F-4D97-AF65-F5344CB8AC3E}">
        <p14:creationId xmlns:p14="http://schemas.microsoft.com/office/powerpoint/2010/main" val="41934452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F3C97-722D-4CD5-9E6F-9EC881F5E5BA}"/>
              </a:ext>
            </a:extLst>
          </p:cNvPr>
          <p:cNvSpPr>
            <a:spLocks noGrp="1"/>
          </p:cNvSpPr>
          <p:nvPr>
            <p:ph type="title"/>
          </p:nvPr>
        </p:nvSpPr>
        <p:spPr>
          <a:xfrm>
            <a:off x="838200" y="365126"/>
            <a:ext cx="2713892" cy="566860"/>
          </a:xfrm>
        </p:spPr>
        <p:txBody>
          <a:bodyPr>
            <a:normAutofit fontScale="90000"/>
          </a:bodyPr>
          <a:lstStyle/>
          <a:p>
            <a:r>
              <a:rPr lang="en-US" b="1" dirty="0"/>
              <a:t>Dividends</a:t>
            </a:r>
          </a:p>
        </p:txBody>
      </p:sp>
      <p:sp>
        <p:nvSpPr>
          <p:cNvPr id="3" name="Content Placeholder 2">
            <a:extLst>
              <a:ext uri="{FF2B5EF4-FFF2-40B4-BE49-F238E27FC236}">
                <a16:creationId xmlns:a16="http://schemas.microsoft.com/office/drawing/2014/main" id="{ABBEB9CC-12BE-4DBB-88F8-F682AF50EDB8}"/>
              </a:ext>
            </a:extLst>
          </p:cNvPr>
          <p:cNvSpPr>
            <a:spLocks noGrp="1"/>
          </p:cNvSpPr>
          <p:nvPr>
            <p:ph idx="1"/>
          </p:nvPr>
        </p:nvSpPr>
        <p:spPr>
          <a:xfrm>
            <a:off x="624254" y="1090247"/>
            <a:ext cx="5433646" cy="5081954"/>
          </a:xfrm>
        </p:spPr>
        <p:txBody>
          <a:bodyPr>
            <a:normAutofit fontScale="92500" lnSpcReduction="20000"/>
          </a:bodyPr>
          <a:lstStyle/>
          <a:p>
            <a:pPr marL="0" indent="0" algn="just">
              <a:buNone/>
            </a:pPr>
            <a:r>
              <a:rPr lang="en-US" dirty="0"/>
              <a:t>Whether the dividend is a cash dividend or stock dividend (stockholders are given additional stock instead of cash), dividends are transactions that affect retained earnings.  </a:t>
            </a:r>
          </a:p>
          <a:p>
            <a:pPr marL="0" indent="0" algn="just">
              <a:buNone/>
            </a:pPr>
            <a:r>
              <a:rPr lang="en-US" dirty="0"/>
              <a:t>Dividends are not guaranteed but must be declared by the board of directors. </a:t>
            </a:r>
          </a:p>
          <a:p>
            <a:pPr marL="0" indent="0" algn="just">
              <a:buNone/>
            </a:pPr>
            <a:r>
              <a:rPr lang="en-US" dirty="0"/>
              <a:t>A liability is created when declared and are paid when all stockholders are identified.  </a:t>
            </a:r>
          </a:p>
          <a:p>
            <a:pPr marL="0" indent="0" algn="just">
              <a:buNone/>
            </a:pPr>
            <a:r>
              <a:rPr lang="en-US" dirty="0"/>
              <a:t>The date of record is the cutoff date to identify all stockholders of record who will receive the dividend. </a:t>
            </a:r>
          </a:p>
          <a:p>
            <a:pPr marL="0" indent="0" algn="just">
              <a:buNone/>
            </a:pPr>
            <a:r>
              <a:rPr lang="en-US" dirty="0"/>
              <a:t>Note: Stock dividends help keep the market price of the </a:t>
            </a:r>
            <a:r>
              <a:rPr lang="en-US"/>
              <a:t>stock affordable. </a:t>
            </a:r>
            <a:endParaRPr lang="en-US" dirty="0"/>
          </a:p>
        </p:txBody>
      </p:sp>
      <p:pic>
        <p:nvPicPr>
          <p:cNvPr id="4" name="Picture 3">
            <a:extLst>
              <a:ext uri="{FF2B5EF4-FFF2-40B4-BE49-F238E27FC236}">
                <a16:creationId xmlns:a16="http://schemas.microsoft.com/office/drawing/2014/main" id="{504CF8AA-02DA-42C4-875E-8771A98835D3}"/>
              </a:ext>
            </a:extLst>
          </p:cNvPr>
          <p:cNvPicPr>
            <a:picLocks noChangeAspect="1"/>
          </p:cNvPicPr>
          <p:nvPr/>
        </p:nvPicPr>
        <p:blipFill>
          <a:blip r:embed="rId2"/>
          <a:stretch>
            <a:fillRect/>
          </a:stretch>
        </p:blipFill>
        <p:spPr>
          <a:xfrm>
            <a:off x="6918402" y="1926931"/>
            <a:ext cx="4773582" cy="2511770"/>
          </a:xfrm>
          <a:prstGeom prst="rect">
            <a:avLst/>
          </a:prstGeom>
        </p:spPr>
      </p:pic>
    </p:spTree>
    <p:extLst>
      <p:ext uri="{BB962C8B-B14F-4D97-AF65-F5344CB8AC3E}">
        <p14:creationId xmlns:p14="http://schemas.microsoft.com/office/powerpoint/2010/main" val="29177451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Noncumulative Preferred Shares – Cash Dividends</a:t>
            </a: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931" y="1956507"/>
            <a:ext cx="10181492" cy="4356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16799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Cumulative Preferred Shares – Cash Dividends</a:t>
            </a:r>
          </a:p>
        </p:txBody>
      </p:sp>
      <p:pic>
        <p:nvPicPr>
          <p:cNvPr id="3" name="Picture 2"/>
          <p:cNvPicPr>
            <a:picLocks noChangeAspect="1"/>
          </p:cNvPicPr>
          <p:nvPr/>
        </p:nvPicPr>
        <p:blipFill>
          <a:blip r:embed="rId3"/>
          <a:stretch>
            <a:fillRect/>
          </a:stretch>
        </p:blipFill>
        <p:spPr>
          <a:xfrm>
            <a:off x="343124" y="1720360"/>
            <a:ext cx="11678891" cy="4170486"/>
          </a:xfrm>
          <a:prstGeom prst="rect">
            <a:avLst/>
          </a:prstGeom>
        </p:spPr>
      </p:pic>
    </p:spTree>
    <p:extLst>
      <p:ext uri="{BB962C8B-B14F-4D97-AF65-F5344CB8AC3E}">
        <p14:creationId xmlns:p14="http://schemas.microsoft.com/office/powerpoint/2010/main" val="14923197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654" y="351693"/>
            <a:ext cx="4070838" cy="3156438"/>
          </a:xfrm>
        </p:spPr>
        <p:txBody>
          <a:bodyPr>
            <a:noAutofit/>
          </a:bodyPr>
          <a:lstStyle/>
          <a:p>
            <a:pPr algn="ctr"/>
            <a:r>
              <a:rPr lang="en-US" sz="2000" b="1" dirty="0"/>
              <a:t>Capitalizing RE – Transfers amounts from RE to Common Stock. </a:t>
            </a:r>
            <a:br>
              <a:rPr lang="en-US" sz="2000" b="1" dirty="0"/>
            </a:br>
            <a:r>
              <a:rPr lang="en-US" sz="2000" b="1" dirty="0"/>
              <a:t>Board of Directors declare small stock dividend (less than 25% of issued shares)</a:t>
            </a:r>
          </a:p>
        </p:txBody>
      </p:sp>
      <p:pic>
        <p:nvPicPr>
          <p:cNvPr id="4" name="Picture 3">
            <a:extLst>
              <a:ext uri="{FF2B5EF4-FFF2-40B4-BE49-F238E27FC236}">
                <a16:creationId xmlns:a16="http://schemas.microsoft.com/office/drawing/2014/main" id="{0BA0B0BA-5DB9-4A19-8A45-28FCF2592681}"/>
              </a:ext>
            </a:extLst>
          </p:cNvPr>
          <p:cNvPicPr>
            <a:picLocks noChangeAspect="1"/>
          </p:cNvPicPr>
          <p:nvPr/>
        </p:nvPicPr>
        <p:blipFill>
          <a:blip r:embed="rId3"/>
          <a:stretch>
            <a:fillRect/>
          </a:stretch>
        </p:blipFill>
        <p:spPr>
          <a:xfrm>
            <a:off x="5115290" y="190133"/>
            <a:ext cx="5038725" cy="6600825"/>
          </a:xfrm>
          <a:prstGeom prst="rect">
            <a:avLst/>
          </a:prstGeom>
        </p:spPr>
      </p:pic>
    </p:spTree>
    <p:extLst>
      <p:ext uri="{BB962C8B-B14F-4D97-AF65-F5344CB8AC3E}">
        <p14:creationId xmlns:p14="http://schemas.microsoft.com/office/powerpoint/2010/main" val="3712407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296B5-372B-4971-9569-D6CF9CE3DA0D}"/>
              </a:ext>
            </a:extLst>
          </p:cNvPr>
          <p:cNvSpPr>
            <a:spLocks noGrp="1"/>
          </p:cNvSpPr>
          <p:nvPr>
            <p:ph type="title"/>
          </p:nvPr>
        </p:nvSpPr>
        <p:spPr/>
        <p:txBody>
          <a:bodyPr/>
          <a:lstStyle/>
          <a:p>
            <a:r>
              <a:rPr lang="en-US" b="1" dirty="0"/>
              <a:t>Bank Reconciliation </a:t>
            </a:r>
          </a:p>
        </p:txBody>
      </p:sp>
      <p:sp>
        <p:nvSpPr>
          <p:cNvPr id="3" name="Content Placeholder 2">
            <a:extLst>
              <a:ext uri="{FF2B5EF4-FFF2-40B4-BE49-F238E27FC236}">
                <a16:creationId xmlns:a16="http://schemas.microsoft.com/office/drawing/2014/main" id="{3586AA46-0C55-44D4-B563-FE1E96B7DA5A}"/>
              </a:ext>
            </a:extLst>
          </p:cNvPr>
          <p:cNvSpPr>
            <a:spLocks noGrp="1"/>
          </p:cNvSpPr>
          <p:nvPr>
            <p:ph idx="1"/>
          </p:nvPr>
        </p:nvSpPr>
        <p:spPr/>
        <p:txBody>
          <a:bodyPr/>
          <a:lstStyle/>
          <a:p>
            <a:pPr marL="0" marR="0">
              <a:lnSpc>
                <a:spcPct val="107000"/>
              </a:lnSpc>
              <a:spcBef>
                <a:spcPts val="0"/>
              </a:spcBef>
              <a:spcAft>
                <a:spcPts val="0"/>
              </a:spcAft>
            </a:pP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Organic Food Co.'s cash account shows a $7,000 debit balance and its bank statement shows $6,210 on deposit at the close of business on August 31.</a:t>
            </a:r>
            <a:endParaRPr lang="en-US" sz="2000" dirty="0">
              <a:solidFill>
                <a:srgbClr val="333333"/>
              </a:solidFill>
              <a:effectLst/>
              <a:latin typeface="Calibri" panose="020F0502020204030204" pitchFamily="34" charset="0"/>
              <a:ea typeface="Calibri" panose="020F0502020204030204" pitchFamily="34" charset="0"/>
              <a:cs typeface="Helvetica" panose="020B0604020202020204" pitchFamily="34" charset="0"/>
            </a:endParaRPr>
          </a:p>
          <a:p>
            <a:pPr marL="800100" lvl="1" indent="-342900">
              <a:lnSpc>
                <a:spcPct val="107000"/>
              </a:lnSpc>
              <a:spcBef>
                <a:spcPts val="0"/>
              </a:spcBef>
              <a:spcAft>
                <a:spcPts val="800"/>
              </a:spcAft>
              <a:buFont typeface="+mj-lt"/>
              <a:buAutoNum type="alphaLcPeriod"/>
              <a:tabLst>
                <a:tab pos="457200" algn="l"/>
              </a:tabLs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August 31 cash receipts of $2,740 were placed in the bank’s night depository after banking hours and were not recorded on the August 31 bank statement.</a:t>
            </a:r>
            <a:endParaRPr lang="en-US" sz="1800" dirty="0">
              <a:solidFill>
                <a:srgbClr val="333333"/>
              </a:solidFill>
              <a:effectLst/>
              <a:latin typeface="Calibri" panose="020F0502020204030204" pitchFamily="34" charset="0"/>
              <a:ea typeface="Calibri" panose="020F0502020204030204" pitchFamily="34" charset="0"/>
              <a:cs typeface="Helvetica" panose="020B0604020202020204" pitchFamily="34" charset="0"/>
            </a:endParaRPr>
          </a:p>
          <a:p>
            <a:pPr marL="800100" lvl="1" indent="-342900">
              <a:lnSpc>
                <a:spcPct val="107000"/>
              </a:lnSpc>
              <a:spcBef>
                <a:spcPts val="0"/>
              </a:spcBef>
              <a:spcAft>
                <a:spcPts val="800"/>
              </a:spcAft>
              <a:buFont typeface="+mj-lt"/>
              <a:buAutoNum type="alphaLcPeriod"/>
              <a:tabLst>
                <a:tab pos="457200" algn="l"/>
              </a:tabLs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The bank statement shows a $270 NSF check from a customer; the company has not yet recorded this NSF check.</a:t>
            </a:r>
            <a:endParaRPr lang="en-US" sz="1800" dirty="0">
              <a:solidFill>
                <a:srgbClr val="333333"/>
              </a:solidFill>
              <a:effectLst/>
              <a:latin typeface="Calibri" panose="020F0502020204030204" pitchFamily="34" charset="0"/>
              <a:ea typeface="Calibri" panose="020F0502020204030204" pitchFamily="34" charset="0"/>
              <a:cs typeface="Helvetica" panose="020B0604020202020204" pitchFamily="34" charset="0"/>
            </a:endParaRPr>
          </a:p>
          <a:p>
            <a:pPr marL="800100" lvl="1" indent="-342900">
              <a:lnSpc>
                <a:spcPct val="107000"/>
              </a:lnSpc>
              <a:spcBef>
                <a:spcPts val="0"/>
              </a:spcBef>
              <a:spcAft>
                <a:spcPts val="800"/>
              </a:spcAft>
              <a:buFont typeface="+mj-lt"/>
              <a:buAutoNum type="alphaLcPeriod"/>
              <a:tabLst>
                <a:tab pos="457200" algn="l"/>
              </a:tabLs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Outstanding checks as of August 31 total $2,620.</a:t>
            </a:r>
            <a:endParaRPr lang="en-US" sz="1800" dirty="0">
              <a:solidFill>
                <a:srgbClr val="333333"/>
              </a:solidFill>
              <a:effectLst/>
              <a:latin typeface="Calibri" panose="020F0502020204030204" pitchFamily="34" charset="0"/>
              <a:ea typeface="Calibri" panose="020F0502020204030204" pitchFamily="34" charset="0"/>
              <a:cs typeface="Helvetica" panose="020B0604020202020204" pitchFamily="34" charset="0"/>
            </a:endParaRPr>
          </a:p>
          <a:p>
            <a:pPr marL="800100" lvl="1" indent="-342900">
              <a:lnSpc>
                <a:spcPct val="107000"/>
              </a:lnSpc>
              <a:spcBef>
                <a:spcPts val="0"/>
              </a:spcBef>
              <a:spcAft>
                <a:spcPts val="800"/>
              </a:spcAft>
              <a:buFont typeface="+mj-lt"/>
              <a:buAutoNum type="alphaLcPeriod"/>
              <a:tabLst>
                <a:tab pos="457200" algn="l"/>
              </a:tabLs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In reviewing the bank statement, an $230 check written by Organic Fruits was mistakenly drawn against Organic Food’s account.</a:t>
            </a:r>
            <a:endParaRPr lang="en-US" sz="1800" dirty="0">
              <a:solidFill>
                <a:srgbClr val="333333"/>
              </a:solidFill>
              <a:effectLst/>
              <a:latin typeface="Calibri" panose="020F0502020204030204" pitchFamily="34" charset="0"/>
              <a:ea typeface="Calibri" panose="020F0502020204030204" pitchFamily="34" charset="0"/>
              <a:cs typeface="Helvetica" panose="020B0604020202020204" pitchFamily="34" charset="0"/>
            </a:endParaRPr>
          </a:p>
          <a:p>
            <a:pPr marL="800100" lvl="1" indent="-342900">
              <a:lnSpc>
                <a:spcPct val="107000"/>
              </a:lnSpc>
              <a:spcBef>
                <a:spcPts val="0"/>
              </a:spcBef>
              <a:spcAft>
                <a:spcPts val="800"/>
              </a:spcAft>
              <a:buFont typeface="+mj-lt"/>
              <a:buAutoNum type="alphaLcPeriod"/>
              <a:tabLst>
                <a:tab pos="457200" algn="l"/>
              </a:tabLs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The August 31 bank statement lists $170 in bank service charges; the company has not yet recorded the cost of these services.</a:t>
            </a:r>
            <a:endParaRPr lang="en-US" sz="1800" dirty="0">
              <a:solidFill>
                <a:srgbClr val="333333"/>
              </a:solidFill>
              <a:effectLst/>
              <a:latin typeface="Calibri" panose="020F0502020204030204" pitchFamily="34" charset="0"/>
              <a:ea typeface="Calibri" panose="020F0502020204030204" pitchFamily="34" charset="0"/>
              <a:cs typeface="Helvetica" panose="020B0604020202020204" pitchFamily="34" charset="0"/>
            </a:endParaRPr>
          </a:p>
          <a:p>
            <a:pPr marL="457200" lvl="1">
              <a:lnSpc>
                <a:spcPct val="107000"/>
              </a:lnSpc>
              <a:spcBef>
                <a:spcPts val="0"/>
              </a:spcBef>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Prepare a bank reconciliation using the above information.</a:t>
            </a:r>
            <a:endParaRPr lang="en-US" sz="1800" dirty="0">
              <a:solidFill>
                <a:srgbClr val="333333"/>
              </a:solidFill>
              <a:effectLst/>
              <a:latin typeface="Calibri" panose="020F0502020204030204" pitchFamily="34" charset="0"/>
              <a:ea typeface="Calibri" panose="020F0502020204030204" pitchFamily="34" charset="0"/>
              <a:cs typeface="Helvetica" panose="020B0604020202020204" pitchFamily="34" charset="0"/>
            </a:endParaRPr>
          </a:p>
          <a:p>
            <a:endParaRPr lang="en-US" dirty="0"/>
          </a:p>
        </p:txBody>
      </p:sp>
    </p:spTree>
    <p:extLst>
      <p:ext uri="{BB962C8B-B14F-4D97-AF65-F5344CB8AC3E}">
        <p14:creationId xmlns:p14="http://schemas.microsoft.com/office/powerpoint/2010/main" val="3067821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Accounts Receivable – In general</a:t>
            </a:r>
          </a:p>
        </p:txBody>
      </p:sp>
      <p:sp>
        <p:nvSpPr>
          <p:cNvPr id="3" name="Content Placeholder 2"/>
          <p:cNvSpPr>
            <a:spLocks noGrp="1"/>
          </p:cNvSpPr>
          <p:nvPr>
            <p:ph sz="quarter" idx="1"/>
          </p:nvPr>
        </p:nvSpPr>
        <p:spPr/>
        <p:txBody>
          <a:bodyPr>
            <a:normAutofit/>
          </a:bodyPr>
          <a:lstStyle/>
          <a:p>
            <a:endParaRPr lang="en-US" sz="1800" dirty="0">
              <a:latin typeface="Calibri" panose="020F0502020204030204" pitchFamily="34" charset="0"/>
            </a:endParaRPr>
          </a:p>
          <a:p>
            <a:pPr algn="just"/>
            <a:r>
              <a:rPr lang="en-US" sz="1800" dirty="0">
                <a:latin typeface="Calibri" panose="020F0502020204030204" pitchFamily="34" charset="0"/>
              </a:rPr>
              <a:t>When a company makes a sale, they are paid in one of two ways—either in cash or with a promise to pay at a later date, i.e. an Accounts Receivable (AR)</a:t>
            </a:r>
          </a:p>
          <a:p>
            <a:pPr algn="just"/>
            <a:r>
              <a:rPr lang="en-US" sz="1800" dirty="0">
                <a:latin typeface="Calibri" panose="020F0502020204030204" pitchFamily="34" charset="0"/>
              </a:rPr>
              <a:t>AR accounts are maintained by customer for purposes of sending out statements as well as to analyze individual receivables</a:t>
            </a:r>
          </a:p>
          <a:p>
            <a:pPr algn="just"/>
            <a:r>
              <a:rPr lang="en-US" sz="1800" dirty="0">
                <a:latin typeface="Calibri" panose="020F0502020204030204" pitchFamily="34" charset="0"/>
              </a:rPr>
              <a:t>The individual AR accounts are maintained in the AR subsidiary ledger and sales in the subsidiary sales journal.  The general ledger will have one total for AR and Sales</a:t>
            </a:r>
          </a:p>
          <a:p>
            <a:endParaRPr lang="en-US" sz="1400" dirty="0">
              <a:latin typeface="Calibri" panose="020F0502020204030204" pitchFamily="34" charset="0"/>
            </a:endParaRPr>
          </a:p>
          <a:p>
            <a:endParaRPr lang="en-US" sz="2700" dirty="0"/>
          </a:p>
        </p:txBody>
      </p:sp>
    </p:spTree>
    <p:extLst>
      <p:ext uri="{BB962C8B-B14F-4D97-AF65-F5344CB8AC3E}">
        <p14:creationId xmlns:p14="http://schemas.microsoft.com/office/powerpoint/2010/main" val="2950649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1090</TotalTime>
  <Words>6718</Words>
  <Application>Microsoft Office PowerPoint</Application>
  <PresentationFormat>Widescreen</PresentationFormat>
  <Paragraphs>437</Paragraphs>
  <Slides>76</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76</vt:i4>
      </vt:variant>
    </vt:vector>
  </HeadingPairs>
  <TitlesOfParts>
    <vt:vector size="81" baseType="lpstr">
      <vt:lpstr>Arial</vt:lpstr>
      <vt:lpstr>Calibri</vt:lpstr>
      <vt:lpstr>Calibri Light</vt:lpstr>
      <vt:lpstr>proxima_nova_regular</vt:lpstr>
      <vt:lpstr>Office Theme</vt:lpstr>
      <vt:lpstr>Financial Statement Accounts</vt:lpstr>
      <vt:lpstr>Documents to Financial Statements</vt:lpstr>
      <vt:lpstr>Cash and Cash Equivalents</vt:lpstr>
      <vt:lpstr>Bank Reconciliation </vt:lpstr>
      <vt:lpstr>Bank Reconciliation </vt:lpstr>
      <vt:lpstr>Bank Reconciliation </vt:lpstr>
      <vt:lpstr>Bank Reconciliation </vt:lpstr>
      <vt:lpstr>Bank Reconciliation </vt:lpstr>
      <vt:lpstr>Accounts Receivable – In general</vt:lpstr>
      <vt:lpstr>Visa, MasterCard, etc. Sales</vt:lpstr>
      <vt:lpstr>Visa, MasterCard, etc. Sales</vt:lpstr>
      <vt:lpstr>Merchant Offers In-House Credit Card</vt:lpstr>
      <vt:lpstr>The Direct Write Off Method</vt:lpstr>
      <vt:lpstr>The Direct Write Off Method</vt:lpstr>
      <vt:lpstr>Allowance Method Allowance for Doubtful Accounts or  Allowance for Bad Debts</vt:lpstr>
      <vt:lpstr>Allowance Method </vt:lpstr>
      <vt:lpstr>Allowance Method Percentage of Sales Calculation</vt:lpstr>
      <vt:lpstr>Allowance Method Percentage of Receivables Calculation</vt:lpstr>
      <vt:lpstr>Allowance Method – Aging of Receivables</vt:lpstr>
      <vt:lpstr>Aging Method Calculation</vt:lpstr>
      <vt:lpstr>Selling Receivables</vt:lpstr>
      <vt:lpstr>Pledging Receivables</vt:lpstr>
      <vt:lpstr>PowerPoint Presentation</vt:lpstr>
      <vt:lpstr>PowerPoint Presentation</vt:lpstr>
      <vt:lpstr>Recording external and internal transactions</vt:lpstr>
      <vt:lpstr>Office Supplies</vt:lpstr>
      <vt:lpstr>Prepaid Expenses and Unearned Revenue</vt:lpstr>
      <vt:lpstr>PowerPoint Presentation</vt:lpstr>
      <vt:lpstr>PowerPoint Presentation</vt:lpstr>
      <vt:lpstr>Merchandising Companies - Inventory</vt:lpstr>
      <vt:lpstr>PowerPoint Presentation</vt:lpstr>
      <vt:lpstr>PowerPoint Presentation</vt:lpstr>
      <vt:lpstr>PowerPoint Presentation</vt:lpstr>
      <vt:lpstr>Purchases of Inventory</vt:lpstr>
      <vt:lpstr>PowerPoint Presentation</vt:lpstr>
      <vt:lpstr>PowerPoint Presentation</vt:lpstr>
      <vt:lpstr>Inventory Methods</vt:lpstr>
      <vt:lpstr>Inventory Records for Campus Tablets</vt:lpstr>
      <vt:lpstr>The Four Inventory Cost Flow Methods that companies can choose</vt:lpstr>
      <vt:lpstr>Comparison</vt:lpstr>
      <vt:lpstr>Long Term Assets Property, Plant and Equipment</vt:lpstr>
      <vt:lpstr>Characteristics</vt:lpstr>
      <vt:lpstr>Characteristics</vt:lpstr>
      <vt:lpstr>Reporting Accumulated Depreciation</vt:lpstr>
      <vt:lpstr>Asset Types</vt:lpstr>
      <vt:lpstr>Computing Costs</vt:lpstr>
      <vt:lpstr>Land </vt:lpstr>
      <vt:lpstr>Land Improvements </vt:lpstr>
      <vt:lpstr>Buildings </vt:lpstr>
      <vt:lpstr>Machinery and Equipment </vt:lpstr>
      <vt:lpstr>Lump Sum Purchase</vt:lpstr>
      <vt:lpstr>PowerPoint Presentation</vt:lpstr>
      <vt:lpstr>Depreciation Methods </vt:lpstr>
      <vt:lpstr>Disposal of Plant Assets   Disposals of plant assets occur in one of three basic ways: discarding, sale, or exchange. We will  cover discarding and sales. </vt:lpstr>
      <vt:lpstr>PowerPoint Presentation</vt:lpstr>
      <vt:lpstr>Long-Term Intangible Assets</vt:lpstr>
      <vt:lpstr>Calculation of Goodwill</vt:lpstr>
      <vt:lpstr>Note for homework assignments</vt:lpstr>
      <vt:lpstr>Current Liabilities – Payable within one year or less. Financial analysis of lenders is on liquidity—the company’s ability to meet short-term (current) obligations.</vt:lpstr>
      <vt:lpstr>Long-Term Liabilities  Obligations outstanding longer than a year.   Financial analysis of lenders is on solvency—the company’s ability to meet long-term payments and generate future revenues.   Long-Term liabilities have an interest component to compensate the lender’s whose money is at risk over a long period of time.  Cash, Interest expense, and loan repayment are accounts affected by these transactions.   Typical long-term liabilities are loans and installment notes  GAAP requires the current portion (due within a year) to be reported among the current liabilities, and the long-term portion to be reported among the long-term liabilities.   </vt:lpstr>
      <vt:lpstr>Corporation Basics</vt:lpstr>
      <vt:lpstr>Characteristics</vt:lpstr>
      <vt:lpstr>PowerPoint Presentation</vt:lpstr>
      <vt:lpstr>Preferred Shares</vt:lpstr>
      <vt:lpstr>Stock Issuance</vt:lpstr>
      <vt:lpstr>Calculation of Outstanding Shares</vt:lpstr>
      <vt:lpstr>PowerPoint Presentation</vt:lpstr>
      <vt:lpstr>Other Issues Related to Stock </vt:lpstr>
      <vt:lpstr>PowerPoint Presentation</vt:lpstr>
      <vt:lpstr>PowerPoint Presentation</vt:lpstr>
      <vt:lpstr>Other Issues Related to Stock </vt:lpstr>
      <vt:lpstr>Regulation</vt:lpstr>
      <vt:lpstr>Dividends</vt:lpstr>
      <vt:lpstr>Noncumulative Preferred Shares – Cash Dividends</vt:lpstr>
      <vt:lpstr>Cumulative Preferred Shares – Cash Dividends</vt:lpstr>
      <vt:lpstr>Capitalizing RE – Transfers amounts from RE to Common Stock.  Board of Directors declare small stock dividend (less than 25% of issued shares)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Statement Accounts</dc:title>
  <dc:creator>Lynch, Christy</dc:creator>
  <cp:lastModifiedBy>Lynch, Christy</cp:lastModifiedBy>
  <cp:revision>119</cp:revision>
  <cp:lastPrinted>2021-06-14T10:34:52Z</cp:lastPrinted>
  <dcterms:created xsi:type="dcterms:W3CDTF">2021-05-19T18:01:53Z</dcterms:created>
  <dcterms:modified xsi:type="dcterms:W3CDTF">2021-06-15T17:47:17Z</dcterms:modified>
</cp:coreProperties>
</file>