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36" r:id="rId1"/>
    <p:sldMasterId id="2147483939" r:id="rId2"/>
    <p:sldMasterId id="2147483953" r:id="rId3"/>
    <p:sldMasterId id="2147483956" r:id="rId4"/>
    <p:sldMasterId id="2147483959" r:id="rId5"/>
    <p:sldMasterId id="2147483962" r:id="rId6"/>
    <p:sldMasterId id="2147483967" r:id="rId7"/>
  </p:sldMasterIdLst>
  <p:notesMasterIdLst>
    <p:notesMasterId r:id="rId10"/>
  </p:notesMasterIdLst>
  <p:sldIdLst>
    <p:sldId id="461" r:id="rId8"/>
    <p:sldId id="489" r:id="rId9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31B21"/>
    <a:srgbClr val="00007F"/>
    <a:srgbClr val="90A2B7"/>
    <a:srgbClr val="7D8FAA"/>
    <a:srgbClr val="EEF8FC"/>
    <a:srgbClr val="E3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75" autoAdjust="0"/>
  </p:normalViewPr>
  <p:slideViewPr>
    <p:cSldViewPr>
      <p:cViewPr varScale="1">
        <p:scale>
          <a:sx n="94" d="100"/>
          <a:sy n="94" d="100"/>
        </p:scale>
        <p:origin x="17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6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3E00D2-8529-4D28-AC18-5C62C9EBCB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CC487-64BD-4550-9CC9-3C6C008FE8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875F89-0D68-4D84-A197-A84F68D3071E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FC4B7F5-B7EC-4BD5-9ABE-F7EFFD7DDA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B17DBB5-2492-471D-ACDD-B5F83EE92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 dirty="0"/>
              <a:t>Click to edit Master text styles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FDCF6-59E8-4AFB-BAE1-DE8E05FC42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8BF1A-8141-4344-996B-2B47AA9E0A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271FEB-9CD3-4EE7-AACB-54E989A70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37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755648"/>
            <a:ext cx="88392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rgbClr val="007787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267200"/>
            <a:ext cx="8839200" cy="2438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3"/>
          </p:nvPr>
        </p:nvSpPr>
        <p:spPr>
          <a:xfrm>
            <a:off x="1905000" y="6248400"/>
            <a:ext cx="62484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52744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221448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7596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©2018 John Wiley &amp; Sons, Inc.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91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149278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753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>
                <a:solidFill>
                  <a:srgbClr val="196E78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13" name="Contents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©2020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95835" y="6438900"/>
            <a:ext cx="1066800" cy="257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75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l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753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>
                <a:solidFill>
                  <a:srgbClr val="196E78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13" name="Contents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Contents">
            <a:extLst>
              <a:ext uri="{FF2B5EF4-FFF2-40B4-BE49-F238E27FC236}">
                <a16:creationId xmlns:a16="http://schemas.microsoft.com/office/drawing/2014/main" id="{58915091-4A42-4875-A059-BBDD6BF07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04800" y="25908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Contents">
            <a:extLst>
              <a:ext uri="{FF2B5EF4-FFF2-40B4-BE49-F238E27FC236}">
                <a16:creationId xmlns:a16="http://schemas.microsoft.com/office/drawing/2014/main" id="{DD869B20-6187-44DD-851F-F57626EC47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04800" y="34290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Contents">
            <a:extLst>
              <a:ext uri="{FF2B5EF4-FFF2-40B4-BE49-F238E27FC236}">
                <a16:creationId xmlns:a16="http://schemas.microsoft.com/office/drawing/2014/main" id="{3CE635A8-496B-4B1E-80AC-81D28A59E92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04800" y="42672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Contents">
            <a:extLst>
              <a:ext uri="{FF2B5EF4-FFF2-40B4-BE49-F238E27FC236}">
                <a16:creationId xmlns:a16="http://schemas.microsoft.com/office/drawing/2014/main" id="{0304BEA9-2F94-4766-820C-5B7D571F885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4800" y="51054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4" name="Contents">
            <a:extLst>
              <a:ext uri="{FF2B5EF4-FFF2-40B4-BE49-F238E27FC236}">
                <a16:creationId xmlns:a16="http://schemas.microsoft.com/office/drawing/2014/main" id="{2D63A0E9-1EC4-4B06-9710-8B8E696F3C4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0" y="54864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5" name="Contents">
            <a:extLst>
              <a:ext uri="{FF2B5EF4-FFF2-40B4-BE49-F238E27FC236}">
                <a16:creationId xmlns:a16="http://schemas.microsoft.com/office/drawing/2014/main" id="{58F0E0E1-4D7E-4510-A7A1-8F8900AF2A4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04800" y="57912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Click to add text or image</a:t>
            </a:r>
          </a:p>
          <a:p>
            <a:pPr lvl="1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17" name="Contents">
            <a:extLst>
              <a:ext uri="{FF2B5EF4-FFF2-40B4-BE49-F238E27FC236}">
                <a16:creationId xmlns:a16="http://schemas.microsoft.com/office/drawing/2014/main" id="{1A2BA70E-A1B5-40D1-808C-ABD9ABA861E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09600" y="60960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Click to add text or image</a:t>
            </a:r>
          </a:p>
          <a:p>
            <a:pPr lvl="1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16" name="Contents">
            <a:extLst>
              <a:ext uri="{FF2B5EF4-FFF2-40B4-BE49-F238E27FC236}">
                <a16:creationId xmlns:a16="http://schemas.microsoft.com/office/drawing/2014/main" id="{0F83190F-4A7A-4F8A-A4E2-DD1417037E6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57200" y="5943600"/>
            <a:ext cx="8534400" cy="7620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Click to add text or image</a:t>
            </a:r>
          </a:p>
          <a:p>
            <a:pPr lvl="1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E380-7978-466D-A49F-2CA4E1D2675D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95743" y="6438900"/>
            <a:ext cx="1169987" cy="257175"/>
          </a:xfrm>
          <a:prstGeom prst="rect">
            <a:avLst/>
          </a:prstGeom>
        </p:spPr>
        <p:txBody>
          <a:bodyPr/>
          <a:lstStyle>
            <a:lvl1pPr>
              <a:defRPr lang="en-US" sz="1200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>
              <a:buNone/>
            </a:pPr>
            <a:r>
              <a:rPr lang="en-US" dirty="0"/>
              <a:t>Object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©2020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56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l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753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>
                <a:solidFill>
                  <a:srgbClr val="196E78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13" name="Contents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©2018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F9957-1560-4A8E-98D3-0418F97BCE2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95275" y="3886200"/>
            <a:ext cx="8526463" cy="198120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2"/>
              </a:buClr>
              <a:defRPr/>
            </a:lvl1pPr>
            <a:lvl2pPr marL="914400" indent="-457200"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/>
            </a:lvl2pPr>
            <a:lvl3pPr marL="1371600" indent="-457200">
              <a:buClr>
                <a:schemeClr val="accent2"/>
              </a:buClr>
              <a:buSzPct val="80000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4676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lus image, figure title, caption, and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sz="quarter" idx="16" hasCustomPrompt="1"/>
          </p:nvPr>
        </p:nvSpPr>
        <p:spPr>
          <a:xfrm>
            <a:off x="2965214" y="2362201"/>
            <a:ext cx="3058189" cy="1363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89" b="0" i="0">
                <a:latin typeface="+mn-lt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7" name="Figure title"/>
          <p:cNvSpPr>
            <a:spLocks noGrp="1"/>
          </p:cNvSpPr>
          <p:nvPr>
            <p:ph sz="quarter" idx="15" hasCustomPrompt="1"/>
          </p:nvPr>
        </p:nvSpPr>
        <p:spPr>
          <a:xfrm>
            <a:off x="380060" y="1692275"/>
            <a:ext cx="8534400" cy="42545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889"/>
              </a:spcBef>
              <a:buClr>
                <a:srgbClr val="B11116"/>
              </a:buClr>
              <a:buFont typeface="Arial" panose="020B0604020202020204" pitchFamily="34" charset="0"/>
              <a:buNone/>
              <a:defRPr sz="1778" b="0" i="0" baseline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defRPr>
            </a:lvl1pPr>
            <a:lvl2pPr marL="714031" indent="-400761">
              <a:spcBef>
                <a:spcPts val="889"/>
              </a:spcBef>
              <a:buFont typeface="+mj-lt"/>
              <a:buAutoNum type="alphaLcPeriod"/>
              <a:tabLst/>
              <a:defRPr sz="2489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1778" dirty="0"/>
              <a:t>Click to add figure title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©2020 John Wiley &amp; Sons, Inc.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6728178" y="2497138"/>
            <a:ext cx="2106789" cy="13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354" y="457200"/>
            <a:ext cx="8534400" cy="114141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579968" y="4183063"/>
            <a:ext cx="8334022" cy="1041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00567" y="2298700"/>
            <a:ext cx="2548467" cy="12652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478368" y="3657601"/>
            <a:ext cx="1854200" cy="631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1"/>
          </p:nvPr>
        </p:nvSpPr>
        <p:spPr>
          <a:xfrm>
            <a:off x="579968" y="5407025"/>
            <a:ext cx="3810000" cy="6858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B87F3B8-4D51-42A0-884F-DBA69811E01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867400" y="5407025"/>
            <a:ext cx="28956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291353" y="6438900"/>
            <a:ext cx="914400" cy="25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BA3E100-6354-4F60-B216-877F69A22A6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0768" y="3810001"/>
            <a:ext cx="1854200" cy="631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49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8114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7620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5240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2190321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027676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3374202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5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1270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169433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5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238750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11429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711545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362402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790668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658343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67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565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55714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l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E04750B-87C8-BA49-9BD3-C465B46973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508" y="745068"/>
            <a:ext cx="8470670" cy="8493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32AC4F3A-7D5E-944E-BEF6-CD50CC99DF6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32508" y="1594379"/>
            <a:ext cx="8470180" cy="4611158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 or image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866F2D1A-EA5C-184A-BE9A-2DC2ECFCA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57950" y="6356351"/>
            <a:ext cx="2345228" cy="365125"/>
          </a:xfrm>
          <a:prstGeom prst="rect">
            <a:avLst/>
          </a:prstGeom>
        </p:spPr>
        <p:txBody>
          <a:bodyPr/>
          <a:lstStyle/>
          <a:p>
            <a:fld id="{D06C706D-0964-7842-B7B8-C5D7337005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1881AF98-9E5D-F047-9DF1-095D423D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©2018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900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8544892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plus image, figure title, caption, and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sz="quarter" idx="16" hasCustomPrompt="1"/>
          </p:nvPr>
        </p:nvSpPr>
        <p:spPr>
          <a:xfrm>
            <a:off x="2965214" y="2362201"/>
            <a:ext cx="3058189" cy="1363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89" b="0" i="0">
                <a:latin typeface="+mn-lt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7" name="Figure title"/>
          <p:cNvSpPr>
            <a:spLocks noGrp="1"/>
          </p:cNvSpPr>
          <p:nvPr>
            <p:ph sz="quarter" idx="15" hasCustomPrompt="1"/>
          </p:nvPr>
        </p:nvSpPr>
        <p:spPr>
          <a:xfrm>
            <a:off x="380060" y="1692275"/>
            <a:ext cx="8534400" cy="42545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889"/>
              </a:spcBef>
              <a:buClr>
                <a:srgbClr val="B11116"/>
              </a:buClr>
              <a:buFont typeface="Arial" panose="020B0604020202020204" pitchFamily="34" charset="0"/>
              <a:buNone/>
              <a:defRPr sz="1778" b="0" i="0" baseline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defRPr>
            </a:lvl1pPr>
            <a:lvl2pPr marL="714031" indent="-400761">
              <a:spcBef>
                <a:spcPts val="889"/>
              </a:spcBef>
              <a:buFont typeface="+mj-lt"/>
              <a:buAutoNum type="alphaLcPeriod"/>
              <a:tabLst/>
              <a:defRPr sz="2489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1778" dirty="0"/>
              <a:t>Click to add figure title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©2020 John Wiley &amp; Sons, Inc.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6728178" y="2497138"/>
            <a:ext cx="2106789" cy="13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354" y="457200"/>
            <a:ext cx="8534400" cy="114141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579968" y="4183063"/>
            <a:ext cx="8334022" cy="1041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00567" y="2298700"/>
            <a:ext cx="2548467" cy="12652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478368" y="3657601"/>
            <a:ext cx="1854200" cy="631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1"/>
          </p:nvPr>
        </p:nvSpPr>
        <p:spPr>
          <a:xfrm>
            <a:off x="579968" y="5407025"/>
            <a:ext cx="3810000" cy="6858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B87F3B8-4D51-42A0-884F-DBA69811E01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867400" y="5407025"/>
            <a:ext cx="28956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291353" y="6438900"/>
            <a:ext cx="914400" cy="25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BA3E100-6354-4F60-B216-877F69A22A6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0768" y="3810001"/>
            <a:ext cx="1854200" cy="631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0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83276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3442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4603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</p:spTree>
    <p:extLst>
      <p:ext uri="{BB962C8B-B14F-4D97-AF65-F5344CB8AC3E}">
        <p14:creationId xmlns:p14="http://schemas.microsoft.com/office/powerpoint/2010/main" val="409983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67995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96672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rgbClr val="007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1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71" r:id="rId3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7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20420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74" r:id="rId13"/>
    <p:sldLayoutId id="2147483973" r:id="rId14"/>
    <p:sldLayoutId id="2147483952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007787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©2015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66490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60446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6863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7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©2015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7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007787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96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9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EB44608-1BDB-4347-9C47-9324AF8A6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6195"/>
            <a:ext cx="9144000" cy="254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6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C0362-BC70-4F66-B784-816E3B0C3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8C7BC-ACB2-4034-9614-EFC1EF25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©2018 John Wiley &amp; Sons, Inc. 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92CCDD-FCCF-4DC3-A376-2C85A6798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5202"/>
              </p:ext>
            </p:extLst>
          </p:nvPr>
        </p:nvGraphicFramePr>
        <p:xfrm>
          <a:off x="1447800" y="1219200"/>
          <a:ext cx="5864108" cy="4351344"/>
        </p:xfrm>
        <a:graphic>
          <a:graphicData uri="http://schemas.openxmlformats.org/drawingml/2006/table">
            <a:tbl>
              <a:tblPr/>
              <a:tblGrid>
                <a:gridCol w="2932054">
                  <a:extLst>
                    <a:ext uri="{9D8B030D-6E8A-4147-A177-3AD203B41FA5}">
                      <a16:colId xmlns:a16="http://schemas.microsoft.com/office/drawing/2014/main" val="1932882856"/>
                    </a:ext>
                  </a:extLst>
                </a:gridCol>
                <a:gridCol w="2932054">
                  <a:extLst>
                    <a:ext uri="{9D8B030D-6E8A-4147-A177-3AD203B41FA5}">
                      <a16:colId xmlns:a16="http://schemas.microsoft.com/office/drawing/2014/main" val="2830606671"/>
                    </a:ext>
                  </a:extLst>
                </a:gridCol>
              </a:tblGrid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Retained earnings (beginning of year)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$31,000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048487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Utilities expense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2,000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938375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Equipment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66,000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361540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Accounts payable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18,300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481591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Cash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10,100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153768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Salaries and wages payable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3,000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308695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Common stock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12,000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368341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Dividends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12,000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13567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Service revenue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68,000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070292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Prepaid insurance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3,500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421429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Maintenance and repairs expense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1,800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34267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Depreciation expense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3,600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632965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Accounts receivable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11,700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236698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Insurance expense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2,200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987812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Salaries and wages expense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>
                          <a:effectLst/>
                        </a:rPr>
                        <a:t>37,000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104986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Accumulated depreciation—equipment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dirty="0">
                          <a:effectLst/>
                        </a:rPr>
                        <a:t>17,600</a:t>
                      </a:r>
                    </a:p>
                  </a:txBody>
                  <a:tcPr marL="67990" marR="67990" marT="33995" marB="33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23742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5280E24-4C84-4309-A0C3-1DC09EC76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42841"/>
              </p:ext>
            </p:extLst>
          </p:nvPr>
        </p:nvGraphicFramePr>
        <p:xfrm>
          <a:off x="1447800" y="5766264"/>
          <a:ext cx="6019800" cy="1061256"/>
        </p:xfrm>
        <a:graphic>
          <a:graphicData uri="http://schemas.openxmlformats.org/drawingml/2006/table">
            <a:tbl>
              <a:tblPr/>
              <a:tblGrid>
                <a:gridCol w="2937372">
                  <a:extLst>
                    <a:ext uri="{9D8B030D-6E8A-4147-A177-3AD203B41FA5}">
                      <a16:colId xmlns:a16="http://schemas.microsoft.com/office/drawing/2014/main" val="4174015576"/>
                    </a:ext>
                  </a:extLst>
                </a:gridCol>
                <a:gridCol w="3082428">
                  <a:extLst>
                    <a:ext uri="{9D8B030D-6E8A-4147-A177-3AD203B41FA5}">
                      <a16:colId xmlns:a16="http://schemas.microsoft.com/office/drawing/2014/main" val="2750297980"/>
                    </a:ext>
                  </a:extLst>
                </a:gridCol>
              </a:tblGrid>
              <a:tr h="530628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177D92"/>
                          </a:solidFill>
                          <a:effectLst/>
                        </a:rPr>
                        <a:t>Net income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solidFill>
                            <a:srgbClr val="177D92"/>
                          </a:solidFill>
                          <a:effectLst/>
                        </a:rPr>
                        <a:t>$21,400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80351"/>
                  </a:ext>
                </a:extLst>
              </a:tr>
              <a:tr h="530628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177D92"/>
                          </a:solidFill>
                          <a:effectLst/>
                        </a:rPr>
                        <a:t>Tot. assets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solidFill>
                            <a:srgbClr val="177D92"/>
                          </a:solidFill>
                          <a:effectLst/>
                        </a:rPr>
                        <a:t>$73,700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10304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4EAB3818-3EE0-4175-9921-3A386B3C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514478"/>
            <a:ext cx="8458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Prepare an income statement, a retained earnings statement, and a classified balance sheet as of December 31, 2022.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49809"/>
      </p:ext>
    </p:extLst>
  </p:cSld>
  <p:clrMapOvr>
    <a:masterClrMapping/>
  </p:clrMapOvr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 Further Look at the Balance Sheet</dc:title>
  <dc:creator/>
  <cp:lastModifiedBy/>
  <cp:revision>1</cp:revision>
  <dcterms:modified xsi:type="dcterms:W3CDTF">2021-09-07T18:52:16Z</dcterms:modified>
</cp:coreProperties>
</file>