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6" r:id="rId1"/>
    <p:sldMasterId id="2147483939" r:id="rId2"/>
    <p:sldMasterId id="2147483953" r:id="rId3"/>
    <p:sldMasterId id="2147483956" r:id="rId4"/>
    <p:sldMasterId id="2147483959" r:id="rId5"/>
    <p:sldMasterId id="2147483962" r:id="rId6"/>
    <p:sldMasterId id="2147483967" r:id="rId7"/>
  </p:sldMasterIdLst>
  <p:notesMasterIdLst>
    <p:notesMasterId r:id="rId35"/>
  </p:notesMasterIdLst>
  <p:sldIdLst>
    <p:sldId id="436" r:id="rId8"/>
    <p:sldId id="353" r:id="rId9"/>
    <p:sldId id="437" r:id="rId10"/>
    <p:sldId id="438" r:id="rId11"/>
    <p:sldId id="439" r:id="rId12"/>
    <p:sldId id="354" r:id="rId13"/>
    <p:sldId id="352" r:id="rId14"/>
    <p:sldId id="358" r:id="rId15"/>
    <p:sldId id="440" r:id="rId16"/>
    <p:sldId id="367" r:id="rId17"/>
    <p:sldId id="442" r:id="rId18"/>
    <p:sldId id="365" r:id="rId19"/>
    <p:sldId id="444" r:id="rId20"/>
    <p:sldId id="441" r:id="rId21"/>
    <p:sldId id="452" r:id="rId22"/>
    <p:sldId id="368" r:id="rId23"/>
    <p:sldId id="453" r:id="rId24"/>
    <p:sldId id="456" r:id="rId25"/>
    <p:sldId id="370" r:id="rId26"/>
    <p:sldId id="371" r:id="rId27"/>
    <p:sldId id="372" r:id="rId28"/>
    <p:sldId id="373" r:id="rId29"/>
    <p:sldId id="374" r:id="rId30"/>
    <p:sldId id="377" r:id="rId31"/>
    <p:sldId id="460" r:id="rId32"/>
    <p:sldId id="461" r:id="rId33"/>
    <p:sldId id="462" r:id="rId34"/>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31B21"/>
    <a:srgbClr val="00007F"/>
    <a:srgbClr val="90A2B7"/>
    <a:srgbClr val="7D8FAA"/>
    <a:srgbClr val="EEF8FC"/>
    <a:srgbClr val="E3F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375" autoAdjust="0"/>
  </p:normalViewPr>
  <p:slideViewPr>
    <p:cSldViewPr>
      <p:cViewPr varScale="1">
        <p:scale>
          <a:sx n="94" d="100"/>
          <a:sy n="94" d="100"/>
        </p:scale>
        <p:origin x="1692" y="90"/>
      </p:cViewPr>
      <p:guideLst>
        <p:guide orient="horz" pos="2160"/>
        <p:guide pos="2880"/>
      </p:guideLst>
    </p:cSldViewPr>
  </p:slideViewPr>
  <p:outlineViewPr>
    <p:cViewPr>
      <p:scale>
        <a:sx n="33" d="100"/>
        <a:sy n="33" d="100"/>
      </p:scale>
      <p:origin x="0" y="-301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3E00D2-8529-4D28-AC18-5C62C9EBCB7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B3FCC487-64BD-4550-9CC9-3C6C008FE88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875F89-0D68-4D84-A197-A84F68D3071E}" type="datetimeFigureOut">
              <a:rPr lang="en-US"/>
              <a:pPr>
                <a:defRPr/>
              </a:pPr>
              <a:t>9/7/2021</a:t>
            </a:fld>
            <a:endParaRPr lang="en-US"/>
          </a:p>
        </p:txBody>
      </p:sp>
      <p:sp>
        <p:nvSpPr>
          <p:cNvPr id="4" name="Slide Image Placeholder 3">
            <a:extLst>
              <a:ext uri="{FF2B5EF4-FFF2-40B4-BE49-F238E27FC236}">
                <a16:creationId xmlns:a16="http://schemas.microsoft.com/office/drawing/2014/main" id="{BFC4B7F5-B7EC-4BD5-9ABE-F7EFFD7DDA6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a:extLst>
              <a:ext uri="{FF2B5EF4-FFF2-40B4-BE49-F238E27FC236}">
                <a16:creationId xmlns:a16="http://schemas.microsoft.com/office/drawing/2014/main" id="{3B17DBB5-2492-471D-ACDD-B5F83EE92E4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Footer Placeholder 5">
            <a:extLst>
              <a:ext uri="{FF2B5EF4-FFF2-40B4-BE49-F238E27FC236}">
                <a16:creationId xmlns:a16="http://schemas.microsoft.com/office/drawing/2014/main" id="{C29FDCF6-59E8-4AFB-BAE1-DE8E05FC427A}"/>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6E78BF1A-8141-4344-996B-2B47AA9E0A4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271FEB-9CD3-4EE7-AACB-54E989A70BCE}" type="slidenum">
              <a:rPr lang="en-US"/>
              <a:pPr>
                <a:defRPr/>
              </a:pPr>
              <a:t>‹#›</a:t>
            </a:fld>
            <a:endParaRPr lang="en-US"/>
          </a:p>
        </p:txBody>
      </p:sp>
    </p:spTree>
    <p:extLst>
      <p:ext uri="{BB962C8B-B14F-4D97-AF65-F5344CB8AC3E}">
        <p14:creationId xmlns:p14="http://schemas.microsoft.com/office/powerpoint/2010/main" val="3584037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a:t>
            </a:fld>
            <a:endParaRPr lang="en-US" dirty="0"/>
          </a:p>
        </p:txBody>
      </p:sp>
    </p:spTree>
    <p:extLst>
      <p:ext uri="{BB962C8B-B14F-4D97-AF65-F5344CB8AC3E}">
        <p14:creationId xmlns:p14="http://schemas.microsoft.com/office/powerpoint/2010/main" val="267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12756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p:nvPr>
        </p:nvSpPr>
        <p:spPr>
          <a:xfrm>
            <a:off x="1905000" y="6248400"/>
            <a:ext cx="6248400" cy="4572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7936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96672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52744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22144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7596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
        <p:nvSpPr>
          <p:cNvPr id="9" name="TextBox 8"/>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©2018 John Wiley &amp; Sons, Inc.</a:t>
            </a:r>
          </a:p>
        </p:txBody>
      </p:sp>
      <p:sp>
        <p:nvSpPr>
          <p:cNvPr id="10"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86409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14927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4495800"/>
          </a:xfrm>
          <a:prstGeom prst="rect">
            <a:avLst/>
          </a:prstGeom>
        </p:spPr>
        <p:txBody>
          <a:bodyPr/>
          <a:lstStyle>
            <a:lvl1pPr marL="457200" indent="-457200" algn="l">
              <a:lnSpc>
                <a:spcPct val="100000"/>
              </a:lnSpc>
              <a:spcBef>
                <a:spcPts val="624"/>
              </a:spcBef>
              <a:buClr>
                <a:schemeClr val="accent2"/>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chemeClr val="accent2"/>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6" name="Content Placeholder 5"/>
          <p:cNvSpPr>
            <a:spLocks noGrp="1"/>
          </p:cNvSpPr>
          <p:nvPr>
            <p:ph sz="quarter" idx="11"/>
          </p:nvPr>
        </p:nvSpPr>
        <p:spPr>
          <a:xfrm>
            <a:off x="295835" y="6438900"/>
            <a:ext cx="1066800" cy="257950"/>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71207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7" name="Contents">
            <a:extLst>
              <a:ext uri="{FF2B5EF4-FFF2-40B4-BE49-F238E27FC236}">
                <a16:creationId xmlns:a16="http://schemas.microsoft.com/office/drawing/2014/main" id="{58915091-4A42-4875-A059-BBDD6BF07A27}"/>
              </a:ext>
            </a:extLst>
          </p:cNvPr>
          <p:cNvSpPr>
            <a:spLocks noGrp="1"/>
          </p:cNvSpPr>
          <p:nvPr>
            <p:ph sz="quarter" idx="12" hasCustomPrompt="1"/>
          </p:nvPr>
        </p:nvSpPr>
        <p:spPr>
          <a:xfrm>
            <a:off x="304800" y="25908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8" name="Contents">
            <a:extLst>
              <a:ext uri="{FF2B5EF4-FFF2-40B4-BE49-F238E27FC236}">
                <a16:creationId xmlns:a16="http://schemas.microsoft.com/office/drawing/2014/main" id="{DD869B20-6187-44DD-851F-F57626EC470A}"/>
              </a:ext>
            </a:extLst>
          </p:cNvPr>
          <p:cNvSpPr>
            <a:spLocks noGrp="1"/>
          </p:cNvSpPr>
          <p:nvPr>
            <p:ph sz="quarter" idx="13" hasCustomPrompt="1"/>
          </p:nvPr>
        </p:nvSpPr>
        <p:spPr>
          <a:xfrm>
            <a:off x="304800" y="3429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9" name="Contents">
            <a:extLst>
              <a:ext uri="{FF2B5EF4-FFF2-40B4-BE49-F238E27FC236}">
                <a16:creationId xmlns:a16="http://schemas.microsoft.com/office/drawing/2014/main" id="{3CE635A8-496B-4B1E-80AC-81D28A59E921}"/>
              </a:ext>
            </a:extLst>
          </p:cNvPr>
          <p:cNvSpPr>
            <a:spLocks noGrp="1"/>
          </p:cNvSpPr>
          <p:nvPr>
            <p:ph sz="quarter" idx="14" hasCustomPrompt="1"/>
          </p:nvPr>
        </p:nvSpPr>
        <p:spPr>
          <a:xfrm>
            <a:off x="304800" y="4267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0" name="Contents">
            <a:extLst>
              <a:ext uri="{FF2B5EF4-FFF2-40B4-BE49-F238E27FC236}">
                <a16:creationId xmlns:a16="http://schemas.microsoft.com/office/drawing/2014/main" id="{0304BEA9-2F94-4766-820C-5B7D571F8859}"/>
              </a:ext>
            </a:extLst>
          </p:cNvPr>
          <p:cNvSpPr>
            <a:spLocks noGrp="1"/>
          </p:cNvSpPr>
          <p:nvPr>
            <p:ph sz="quarter" idx="15" hasCustomPrompt="1"/>
          </p:nvPr>
        </p:nvSpPr>
        <p:spPr>
          <a:xfrm>
            <a:off x="304800" y="5105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4" name="Contents">
            <a:extLst>
              <a:ext uri="{FF2B5EF4-FFF2-40B4-BE49-F238E27FC236}">
                <a16:creationId xmlns:a16="http://schemas.microsoft.com/office/drawing/2014/main" id="{2D63A0E9-1EC4-4B06-9710-8B8E696F3C43}"/>
              </a:ext>
            </a:extLst>
          </p:cNvPr>
          <p:cNvSpPr>
            <a:spLocks noGrp="1"/>
          </p:cNvSpPr>
          <p:nvPr>
            <p:ph sz="quarter" idx="16" hasCustomPrompt="1"/>
          </p:nvPr>
        </p:nvSpPr>
        <p:spPr>
          <a:xfrm>
            <a:off x="304800" y="5486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5" name="Contents">
            <a:extLst>
              <a:ext uri="{FF2B5EF4-FFF2-40B4-BE49-F238E27FC236}">
                <a16:creationId xmlns:a16="http://schemas.microsoft.com/office/drawing/2014/main" id="{58F0E0E1-4D7E-4510-A7A1-8F8900AF2A41}"/>
              </a:ext>
            </a:extLst>
          </p:cNvPr>
          <p:cNvSpPr>
            <a:spLocks noGrp="1"/>
          </p:cNvSpPr>
          <p:nvPr>
            <p:ph sz="quarter" idx="17" hasCustomPrompt="1"/>
          </p:nvPr>
        </p:nvSpPr>
        <p:spPr>
          <a:xfrm>
            <a:off x="304800" y="5791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7" name="Contents">
            <a:extLst>
              <a:ext uri="{FF2B5EF4-FFF2-40B4-BE49-F238E27FC236}">
                <a16:creationId xmlns:a16="http://schemas.microsoft.com/office/drawing/2014/main" id="{1A2BA70E-A1B5-40D1-808C-ABD9ABA861E6}"/>
              </a:ext>
            </a:extLst>
          </p:cNvPr>
          <p:cNvSpPr>
            <a:spLocks noGrp="1"/>
          </p:cNvSpPr>
          <p:nvPr>
            <p:ph sz="quarter" idx="19" hasCustomPrompt="1"/>
          </p:nvPr>
        </p:nvSpPr>
        <p:spPr>
          <a:xfrm>
            <a:off x="609600" y="6096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6" name="Contents">
            <a:extLst>
              <a:ext uri="{FF2B5EF4-FFF2-40B4-BE49-F238E27FC236}">
                <a16:creationId xmlns:a16="http://schemas.microsoft.com/office/drawing/2014/main" id="{0F83190F-4A7A-4F8A-A4E2-DD1417037E6C}"/>
              </a:ext>
            </a:extLst>
          </p:cNvPr>
          <p:cNvSpPr>
            <a:spLocks noGrp="1"/>
          </p:cNvSpPr>
          <p:nvPr>
            <p:ph sz="quarter" idx="18" hasCustomPrompt="1"/>
          </p:nvPr>
        </p:nvSpPr>
        <p:spPr>
          <a:xfrm>
            <a:off x="457200" y="5943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4" name="Content Placeholder 3">
            <a:extLst>
              <a:ext uri="{FF2B5EF4-FFF2-40B4-BE49-F238E27FC236}">
                <a16:creationId xmlns:a16="http://schemas.microsoft.com/office/drawing/2014/main" id="{71F2E380-7978-466D-A49F-2CA4E1D2675D}"/>
              </a:ext>
            </a:extLst>
          </p:cNvPr>
          <p:cNvSpPr>
            <a:spLocks noGrp="1"/>
          </p:cNvSpPr>
          <p:nvPr>
            <p:ph sz="quarter" idx="20" hasCustomPrompt="1"/>
          </p:nvPr>
        </p:nvSpPr>
        <p:spPr>
          <a:xfrm>
            <a:off x="295743" y="6438900"/>
            <a:ext cx="1169987" cy="257175"/>
          </a:xfrm>
          <a:prstGeom prst="rect">
            <a:avLst/>
          </a:prstGeom>
        </p:spPr>
        <p:txBody>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Object</a:t>
            </a:r>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21165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5334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C00000"/>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©2018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4" name="Content Placeholder 3">
            <a:extLst>
              <a:ext uri="{FF2B5EF4-FFF2-40B4-BE49-F238E27FC236}">
                <a16:creationId xmlns:a16="http://schemas.microsoft.com/office/drawing/2014/main" id="{9C5F9957-1560-4A8E-98D3-0418F97BCE24}"/>
              </a:ext>
            </a:extLst>
          </p:cNvPr>
          <p:cNvSpPr>
            <a:spLocks noGrp="1"/>
          </p:cNvSpPr>
          <p:nvPr>
            <p:ph sz="quarter" idx="11"/>
          </p:nvPr>
        </p:nvSpPr>
        <p:spPr>
          <a:xfrm>
            <a:off x="295275" y="3886200"/>
            <a:ext cx="8526463" cy="1981200"/>
          </a:xfrm>
          <a:prstGeom prst="rect">
            <a:avLst/>
          </a:prstGeom>
        </p:spPr>
        <p:txBody>
          <a:bodyPr/>
          <a:lstStyle>
            <a:lvl1pPr marL="457200" indent="-457200">
              <a:buClr>
                <a:schemeClr val="accent2"/>
              </a:buClr>
              <a:defRPr/>
            </a:lvl1pPr>
            <a:lvl2pPr marL="914400" indent="-457200">
              <a:buClr>
                <a:schemeClr val="accent2"/>
              </a:buClr>
              <a:buSzPct val="80000"/>
              <a:buFont typeface="Courier New" panose="02070309020205020404" pitchFamily="49" charset="0"/>
              <a:buChar char="o"/>
              <a:defRPr/>
            </a:lvl2pPr>
            <a:lvl3pPr marL="1371600" indent="-457200">
              <a:buClr>
                <a:schemeClr val="accent2"/>
              </a:buClr>
              <a:buSzPct val="80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467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lus image, figure title, caption, and source">
    <p:spTree>
      <p:nvGrpSpPr>
        <p:cNvPr id="1" name=""/>
        <p:cNvGrpSpPr/>
        <p:nvPr/>
      </p:nvGrpSpPr>
      <p:grpSpPr>
        <a:xfrm>
          <a:off x="0" y="0"/>
          <a:ext cx="0" cy="0"/>
          <a:chOff x="0" y="0"/>
          <a:chExt cx="0" cy="0"/>
        </a:xfrm>
      </p:grpSpPr>
      <p:sp>
        <p:nvSpPr>
          <p:cNvPr id="6" name="Picture Placeholder 4"/>
          <p:cNvSpPr>
            <a:spLocks noGrp="1"/>
          </p:cNvSpPr>
          <p:nvPr>
            <p:ph sz="quarter" idx="16" hasCustomPrompt="1"/>
          </p:nvPr>
        </p:nvSpPr>
        <p:spPr>
          <a:xfrm>
            <a:off x="2965214" y="2362201"/>
            <a:ext cx="3058189" cy="1363133"/>
          </a:xfrm>
          <a:prstGeom prst="rect">
            <a:avLst/>
          </a:prstGeom>
        </p:spPr>
        <p:txBody>
          <a:bodyPr/>
          <a:lstStyle>
            <a:lvl1pPr marL="0" indent="0">
              <a:buNone/>
              <a:defRPr sz="2489" b="0" i="0">
                <a:latin typeface="+mn-lt"/>
                <a:ea typeface="Calibri" charset="0"/>
                <a:cs typeface="Calibri" charset="0"/>
              </a:defRPr>
            </a:lvl1pPr>
          </a:lstStyle>
          <a:p>
            <a:pPr lvl="0"/>
            <a:r>
              <a:rPr lang="en-US" dirty="0"/>
              <a:t>Click to add image</a:t>
            </a:r>
          </a:p>
        </p:txBody>
      </p:sp>
      <p:sp>
        <p:nvSpPr>
          <p:cNvPr id="7" name="Figure title"/>
          <p:cNvSpPr>
            <a:spLocks noGrp="1"/>
          </p:cNvSpPr>
          <p:nvPr>
            <p:ph sz="quarter" idx="15" hasCustomPrompt="1"/>
          </p:nvPr>
        </p:nvSpPr>
        <p:spPr>
          <a:xfrm>
            <a:off x="380060" y="1692275"/>
            <a:ext cx="8534400" cy="425450"/>
          </a:xfrm>
          <a:prstGeom prst="rect">
            <a:avLst/>
          </a:prstGeom>
        </p:spPr>
        <p:txBody>
          <a:bodyPr/>
          <a:lstStyle>
            <a:lvl1pPr marL="0" indent="0" algn="ctr">
              <a:spcBef>
                <a:spcPts val="889"/>
              </a:spcBef>
              <a:buClr>
                <a:srgbClr val="B11116"/>
              </a:buClr>
              <a:buFont typeface="Arial" panose="020B0604020202020204" pitchFamily="34" charset="0"/>
              <a:buNone/>
              <a:defRPr sz="1778" b="0" i="0" baseline="0">
                <a:solidFill>
                  <a:schemeClr val="tx1"/>
                </a:solidFill>
                <a:latin typeface="+mn-lt"/>
                <a:ea typeface="Calibri" charset="0"/>
                <a:cs typeface="Calibri" charset="0"/>
              </a:defRPr>
            </a:lvl1pPr>
            <a:lvl2pPr marL="714031" indent="-400761">
              <a:spcBef>
                <a:spcPts val="889"/>
              </a:spcBef>
              <a:buFont typeface="+mj-lt"/>
              <a:buAutoNum type="alphaLcPeriod"/>
              <a:tabLst/>
              <a:defRPr sz="2489" b="0" i="0" baseline="0">
                <a:solidFill>
                  <a:schemeClr val="tx1"/>
                </a:solidFill>
                <a:latin typeface="Source Sans Pro" charset="0"/>
                <a:ea typeface="Source Sans Pro" charset="0"/>
                <a:cs typeface="Source Sans Pro" charset="0"/>
              </a:defRPr>
            </a:lvl2pPr>
          </a:lstStyle>
          <a:p>
            <a:pPr lvl="0"/>
            <a:r>
              <a:rPr lang="en-US" sz="1778" dirty="0"/>
              <a:t>Click to add figure title</a:t>
            </a:r>
          </a:p>
          <a:p>
            <a:pPr lvl="0"/>
            <a:endParaRPr lang="en-US" dirty="0"/>
          </a:p>
        </p:txBody>
      </p:sp>
      <p:sp>
        <p:nvSpPr>
          <p:cNvPr id="8" name="TextBox 7"/>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9"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3" name="Table Placeholder 2"/>
          <p:cNvSpPr>
            <a:spLocks noGrp="1"/>
          </p:cNvSpPr>
          <p:nvPr>
            <p:ph type="tbl" sz="quarter" idx="17"/>
          </p:nvPr>
        </p:nvSpPr>
        <p:spPr>
          <a:xfrm>
            <a:off x="6728178" y="2497138"/>
            <a:ext cx="2106789" cy="1320800"/>
          </a:xfrm>
          <a:prstGeom prst="rect">
            <a:avLst/>
          </a:prstGeom>
        </p:spPr>
        <p:txBody>
          <a:bodyPr/>
          <a:lstStyle>
            <a:lvl1pPr marL="0" indent="0">
              <a:buNone/>
              <a:defRPr/>
            </a:lvl1pPr>
          </a:lstStyle>
          <a:p>
            <a:endParaRPr lang="en-US" dirty="0"/>
          </a:p>
        </p:txBody>
      </p:sp>
      <p:sp>
        <p:nvSpPr>
          <p:cNvPr id="4" name="Title 3"/>
          <p:cNvSpPr>
            <a:spLocks noGrp="1"/>
          </p:cNvSpPr>
          <p:nvPr>
            <p:ph type="title"/>
          </p:nvPr>
        </p:nvSpPr>
        <p:spPr>
          <a:xfrm>
            <a:off x="281354" y="457200"/>
            <a:ext cx="8534400" cy="1141412"/>
          </a:xfrm>
        </p:spPr>
        <p:txBody>
          <a:bodyPr>
            <a:normAutofit/>
          </a:bodyPr>
          <a:lstStyle>
            <a:lvl1pPr>
              <a:defRPr sz="3600"/>
            </a:lvl1pPr>
          </a:lstStyle>
          <a:p>
            <a:r>
              <a:rPr lang="en-US" dirty="0"/>
              <a:t>Click to edit Master title style</a:t>
            </a:r>
          </a:p>
        </p:txBody>
      </p:sp>
      <p:sp>
        <p:nvSpPr>
          <p:cNvPr id="11" name="Content Placeholder 10"/>
          <p:cNvSpPr>
            <a:spLocks noGrp="1"/>
          </p:cNvSpPr>
          <p:nvPr>
            <p:ph sz="quarter" idx="18"/>
          </p:nvPr>
        </p:nvSpPr>
        <p:spPr>
          <a:xfrm>
            <a:off x="579968" y="4183063"/>
            <a:ext cx="8334022" cy="1041400"/>
          </a:xfrm>
          <a:prstGeom prst="rect">
            <a:avLst/>
          </a:prstGeom>
        </p:spPr>
        <p:txBody>
          <a:bodyPr/>
          <a:lstStyle>
            <a:lvl1pPr>
              <a:lnSpc>
                <a:spcPct val="100000"/>
              </a:lnSpc>
              <a:spcBef>
                <a:spcPts val="624"/>
              </a:spcBef>
              <a:buClr>
                <a:srgbClr val="B11116"/>
              </a:buClr>
              <a:defRPr/>
            </a:lvl1pPr>
          </a:lstStyle>
          <a:p>
            <a:pPr lvl="0"/>
            <a:endParaRPr lang="en-US" dirty="0"/>
          </a:p>
        </p:txBody>
      </p:sp>
      <p:sp>
        <p:nvSpPr>
          <p:cNvPr id="5" name="Picture Placeholder 4"/>
          <p:cNvSpPr>
            <a:spLocks noGrp="1"/>
          </p:cNvSpPr>
          <p:nvPr>
            <p:ph type="pic" sz="quarter" idx="19"/>
          </p:nvPr>
        </p:nvSpPr>
        <p:spPr>
          <a:xfrm>
            <a:off x="300567" y="2298700"/>
            <a:ext cx="2548467" cy="1265238"/>
          </a:xfrm>
          <a:prstGeom prst="rect">
            <a:avLst/>
          </a:prstGeom>
        </p:spPr>
        <p:txBody>
          <a:bodyPr/>
          <a:lstStyle/>
          <a:p>
            <a:endParaRPr lang="en-US" dirty="0"/>
          </a:p>
        </p:txBody>
      </p:sp>
      <p:sp>
        <p:nvSpPr>
          <p:cNvPr id="12" name="Picture Placeholder 11"/>
          <p:cNvSpPr>
            <a:spLocks noGrp="1"/>
          </p:cNvSpPr>
          <p:nvPr>
            <p:ph type="pic" sz="quarter" idx="20"/>
          </p:nvPr>
        </p:nvSpPr>
        <p:spPr>
          <a:xfrm>
            <a:off x="478368" y="3657601"/>
            <a:ext cx="1854200" cy="631825"/>
          </a:xfrm>
          <a:prstGeom prst="rect">
            <a:avLst/>
          </a:prstGeom>
        </p:spPr>
        <p:txBody>
          <a:bodyPr/>
          <a:lstStyle/>
          <a:p>
            <a:endParaRPr lang="en-US" dirty="0"/>
          </a:p>
        </p:txBody>
      </p:sp>
      <p:sp>
        <p:nvSpPr>
          <p:cNvPr id="10" name="Content Placeholder 9"/>
          <p:cNvSpPr>
            <a:spLocks noGrp="1"/>
          </p:cNvSpPr>
          <p:nvPr>
            <p:ph sz="quarter" idx="21"/>
          </p:nvPr>
        </p:nvSpPr>
        <p:spPr>
          <a:xfrm>
            <a:off x="579968" y="5407025"/>
            <a:ext cx="3810000" cy="6858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7B87F3B8-4D51-42A0-884F-DBA69811E018}"/>
              </a:ext>
            </a:extLst>
          </p:cNvPr>
          <p:cNvSpPr>
            <a:spLocks noGrp="1"/>
          </p:cNvSpPr>
          <p:nvPr>
            <p:ph sz="quarter" idx="22"/>
          </p:nvPr>
        </p:nvSpPr>
        <p:spPr>
          <a:xfrm>
            <a:off x="5867400" y="5407025"/>
            <a:ext cx="2895600" cy="68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
        <p:nvSpPr>
          <p:cNvPr id="14" name="Picture Placeholder 11">
            <a:extLst>
              <a:ext uri="{FF2B5EF4-FFF2-40B4-BE49-F238E27FC236}">
                <a16:creationId xmlns:a16="http://schemas.microsoft.com/office/drawing/2014/main" id="{FBA3E100-6354-4F60-B216-877F69A22A66}"/>
              </a:ext>
            </a:extLst>
          </p:cNvPr>
          <p:cNvSpPr>
            <a:spLocks noGrp="1"/>
          </p:cNvSpPr>
          <p:nvPr>
            <p:ph type="pic" sz="quarter" idx="24"/>
          </p:nvPr>
        </p:nvSpPr>
        <p:spPr>
          <a:xfrm>
            <a:off x="630768" y="3810001"/>
            <a:ext cx="1854200" cy="631825"/>
          </a:xfrm>
          <a:prstGeom prst="rect">
            <a:avLst/>
          </a:prstGeom>
        </p:spPr>
        <p:txBody>
          <a:bodyPr/>
          <a:lstStyle/>
          <a:p>
            <a:endParaRPr lang="en-US" dirty="0"/>
          </a:p>
        </p:txBody>
      </p:sp>
    </p:spTree>
    <p:extLst>
      <p:ext uri="{BB962C8B-B14F-4D97-AF65-F5344CB8AC3E}">
        <p14:creationId xmlns:p14="http://schemas.microsoft.com/office/powerpoint/2010/main" val="330594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2190321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t>‹#›</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81142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02767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
        <p:nvSpPr>
          <p:cNvPr id="7" name="Content Placeholder 6"/>
          <p:cNvSpPr>
            <a:spLocks noGrp="1"/>
          </p:cNvSpPr>
          <p:nvPr>
            <p:ph sz="quarter" idx="16" hasCustomPrompt="1"/>
          </p:nvPr>
        </p:nvSpPr>
        <p:spPr>
          <a:xfrm>
            <a:off x="304800" y="1752600"/>
            <a:ext cx="8534400" cy="460375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337420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169433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238750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11429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711545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362402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marL="0" algn="ctr" defTabSz="914400" rtl="0" eaLnBrk="1" latinLnBrk="0" hangingPunct="1">
              <a:defRPr lang="en-US" sz="1200" b="0" i="0" kern="1200" smtClean="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790668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658343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162326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lus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E04750B-87C8-BA49-9BD3-C465B46973BB}"/>
              </a:ext>
            </a:extLst>
          </p:cNvPr>
          <p:cNvSpPr>
            <a:spLocks noGrp="1"/>
          </p:cNvSpPr>
          <p:nvPr>
            <p:ph type="title" hasCustomPrompt="1"/>
          </p:nvPr>
        </p:nvSpPr>
        <p:spPr>
          <a:xfrm>
            <a:off x="332508" y="745068"/>
            <a:ext cx="8470670" cy="849312"/>
          </a:xfrm>
          <a:prstGeom prst="rect">
            <a:avLst/>
          </a:prstGeom>
        </p:spPr>
        <p:txBody>
          <a:bodyPr/>
          <a:lstStyle/>
          <a:p>
            <a:r>
              <a:rPr lang="en-US" dirty="0"/>
              <a:t>Click to add title</a:t>
            </a:r>
          </a:p>
        </p:txBody>
      </p:sp>
      <p:sp>
        <p:nvSpPr>
          <p:cNvPr id="6" name="Content Placeholder">
            <a:extLst>
              <a:ext uri="{FF2B5EF4-FFF2-40B4-BE49-F238E27FC236}">
                <a16:creationId xmlns:a16="http://schemas.microsoft.com/office/drawing/2014/main" id="{32AC4F3A-7D5E-944E-BEF6-CD50CC99DF69}"/>
              </a:ext>
            </a:extLst>
          </p:cNvPr>
          <p:cNvSpPr>
            <a:spLocks noGrp="1"/>
          </p:cNvSpPr>
          <p:nvPr>
            <p:ph sz="quarter" idx="12" hasCustomPrompt="1"/>
          </p:nvPr>
        </p:nvSpPr>
        <p:spPr>
          <a:xfrm>
            <a:off x="332508" y="1594379"/>
            <a:ext cx="8470180" cy="4611158"/>
          </a:xfrm>
          <a:prstGeom prst="rect">
            <a:avLst/>
          </a:prstGeo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or image</a:t>
            </a:r>
          </a:p>
        </p:txBody>
      </p:sp>
      <p:sp>
        <p:nvSpPr>
          <p:cNvPr id="3" name="Slide Number Placeholder">
            <a:extLst>
              <a:ext uri="{FF2B5EF4-FFF2-40B4-BE49-F238E27FC236}">
                <a16:creationId xmlns:a16="http://schemas.microsoft.com/office/drawing/2014/main" id="{866F2D1A-EA5C-184A-BE9A-2DC2ECFCA0F5}"/>
              </a:ext>
            </a:extLst>
          </p:cNvPr>
          <p:cNvSpPr>
            <a:spLocks noGrp="1"/>
          </p:cNvSpPr>
          <p:nvPr>
            <p:ph type="sldNum" sz="quarter" idx="10"/>
          </p:nvPr>
        </p:nvSpPr>
        <p:spPr>
          <a:xfrm>
            <a:off x="6457950" y="6356351"/>
            <a:ext cx="2345228" cy="365125"/>
          </a:xfrm>
          <a:prstGeom prst="rect">
            <a:avLst/>
          </a:prstGeom>
        </p:spPr>
        <p:txBody>
          <a:bodyPr/>
          <a:lstStyle/>
          <a:p>
            <a:fld id="{D06C706D-0964-7842-B7B8-C5D733700528}" type="slidenum">
              <a:rPr lang="en-US" smtClean="0"/>
              <a:t>‹#›</a:t>
            </a:fld>
            <a:endParaRPr lang="en-US" dirty="0"/>
          </a:p>
        </p:txBody>
      </p:sp>
      <p:sp>
        <p:nvSpPr>
          <p:cNvPr id="4" name="Footer Placeholder">
            <a:extLst>
              <a:ext uri="{FF2B5EF4-FFF2-40B4-BE49-F238E27FC236}">
                <a16:creationId xmlns:a16="http://schemas.microsoft.com/office/drawing/2014/main" id="{1881AF98-9E5D-F047-9DF1-095D423DA87D}"/>
              </a:ext>
            </a:extLst>
          </p:cNvPr>
          <p:cNvSpPr>
            <a:spLocks noGrp="1"/>
          </p:cNvSpPr>
          <p:nvPr>
            <p:ph type="ftr" sz="quarter" idx="11"/>
          </p:nvPr>
        </p:nvSpPr>
        <p:spPr>
          <a:xfrm>
            <a:off x="3028950" y="6356351"/>
            <a:ext cx="3086100" cy="365125"/>
          </a:xfrm>
          <a:prstGeom prst="rect">
            <a:avLst/>
          </a:prstGeom>
        </p:spPr>
        <p:txBody>
          <a:bodyPr/>
          <a:lstStyle/>
          <a:p>
            <a:r>
              <a:rPr lang="en-US"/>
              <a:t>Copyright ©2018 John Wiley &amp; Sons, Inc. </a:t>
            </a:r>
            <a:endParaRPr lang="en-US" dirty="0"/>
          </a:p>
        </p:txBody>
      </p:sp>
    </p:spTree>
    <p:extLst>
      <p:ext uri="{BB962C8B-B14F-4D97-AF65-F5344CB8AC3E}">
        <p14:creationId xmlns:p14="http://schemas.microsoft.com/office/powerpoint/2010/main" val="2348290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565150"/>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t>‹#›</a:t>
            </a:fld>
            <a:endParaRPr lang="en-US"/>
          </a:p>
        </p:txBody>
      </p:sp>
      <p:sp>
        <p:nvSpPr>
          <p:cNvPr id="3" name="Footer Placeholder 2"/>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55714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t>‹#›</a:t>
            </a:fld>
            <a:endParaRPr lang="en-US"/>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8544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hasCustomPrompt="1"/>
          </p:nvPr>
        </p:nvSpPr>
        <p:spPr>
          <a:xfrm>
            <a:off x="1568918" y="6248400"/>
            <a:ext cx="6584482" cy="457200"/>
          </a:xfrm>
          <a:prstGeom prst="rect">
            <a:avLst/>
          </a:prstGeom>
        </p:spPr>
        <p:txBody>
          <a:bodyPr/>
          <a:lstStyle>
            <a:lvl1pPr marL="0" indent="0">
              <a:buNone/>
              <a:defRPr/>
            </a:lvl1pPr>
          </a:lstStyle>
          <a:p>
            <a:pPr lvl="0"/>
            <a:r>
              <a:rPr lang="en-US" dirty="0"/>
              <a:t>Copyright ©2019 John Wiley &amp; Sons, Inc.</a:t>
            </a:r>
          </a:p>
        </p:txBody>
      </p:sp>
      <p:sp>
        <p:nvSpPr>
          <p:cNvPr id="6" name="Content Placeholder 5"/>
          <p:cNvSpPr>
            <a:spLocks noGrp="1"/>
          </p:cNvSpPr>
          <p:nvPr>
            <p:ph sz="quarter" idx="24"/>
          </p:nvPr>
        </p:nvSpPr>
        <p:spPr>
          <a:xfrm>
            <a:off x="152400" y="6092825"/>
            <a:ext cx="8839200" cy="27305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43700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83276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60375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34424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4603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Tree>
    <p:extLst>
      <p:ext uri="{BB962C8B-B14F-4D97-AF65-F5344CB8AC3E}">
        <p14:creationId xmlns:p14="http://schemas.microsoft.com/office/powerpoint/2010/main" val="409983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79950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6194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71" r:id="rId3"/>
    <p:sldLayoutId id="2147483975" r:id="rId4"/>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20420428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74" r:id="rId13"/>
    <p:sldLayoutId id="2147483973" r:id="rId14"/>
    <p:sldLayoutId id="2147483952" r:id="rId15"/>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©2015 John Wiley &amp; Sons, Inc. </a:t>
            </a:r>
          </a:p>
        </p:txBody>
      </p:sp>
    </p:spTree>
    <p:extLst>
      <p:ext uri="{BB962C8B-B14F-4D97-AF65-F5344CB8AC3E}">
        <p14:creationId xmlns:p14="http://schemas.microsoft.com/office/powerpoint/2010/main" val="1664903694"/>
      </p:ext>
    </p:extLst>
  </p:cSld>
  <p:clrMap bg1="lt1" tx1="dk1" bg2="lt2" tx2="dk2" accent1="accent1" accent2="accent2" accent3="accent3" accent4="accent4" accent5="accent5" accent6="accent6" hlink="hlink" folHlink="folHlink"/>
  <p:sldLayoutIdLst>
    <p:sldLayoutId id="2147483954" r:id="rId1"/>
    <p:sldLayoutId id="2147483955" r:id="rId2"/>
  </p:sldLayoutIdLst>
  <p:hf hdr="0" dt="0"/>
  <p:txStyles>
    <p:titleStyle>
      <a:lvl1pPr algn="l" defTabSz="914400" rtl="0" eaLnBrk="1" latinLnBrk="0" hangingPunct="1">
        <a:lnSpc>
          <a:spcPct val="90000"/>
        </a:lnSpc>
        <a:spcBef>
          <a:spcPct val="0"/>
        </a:spcBef>
        <a:buNone/>
        <a:defRPr sz="4000" b="0"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604463431"/>
      </p:ext>
    </p:extLst>
  </p:cSld>
  <p:clrMap bg1="lt1" tx1="dk1" bg2="lt2" tx2="dk2" accent1="accent1" accent2="accent2" accent3="accent3" accent4="accent4" accent5="accent5" accent6="accent6" hlink="hlink" folHlink="folHlink"/>
  <p:sldLayoutIdLst>
    <p:sldLayoutId id="2147483957" r:id="rId1"/>
    <p:sldLayoutId id="2147483958"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79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86380510"/>
      </p:ext>
    </p:extLst>
  </p:cSld>
  <p:clrMap bg1="lt1" tx1="dk1" bg2="lt2" tx2="dk2" accent1="accent1" accent2="accent2" accent3="accent3" accent4="accent4" accent5="accent5" accent6="accent6" hlink="hlink" folHlink="folHlink"/>
  <p:sldLayoutIdLst>
    <p:sldLayoutId id="2147483960" r:id="rId1"/>
    <p:sldLayoutId id="2147483961"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©2015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32070019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964483"/>
      </p:ext>
    </p:extLst>
  </p:cSld>
  <p:clrMap bg1="lt1" tx1="dk1" bg2="lt2" tx2="dk2" accent1="accent1" accent2="accent2" accent3="accent3" accent4="accent4" accent5="accent5" accent6="accent6" hlink="hlink" folHlink="folHlink"/>
  <p:sldLayoutIdLst>
    <p:sldLayoutId id="2147483968" r:id="rId1"/>
    <p:sldLayoutId id="2147483969"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lstStyle/>
          <a:p>
            <a:r>
              <a:rPr lang="en-US" sz="4800" dirty="0">
                <a:latin typeface="Times New Roman" panose="02020603050405020304" pitchFamily="18" charset="0"/>
                <a:cs typeface="Times New Roman" panose="02020603050405020304" pitchFamily="18" charset="0"/>
              </a:rPr>
              <a:t>Survey of Accounting</a:t>
            </a:r>
          </a:p>
        </p:txBody>
      </p:sp>
      <p:sp>
        <p:nvSpPr>
          <p:cNvPr id="4" name="Author"/>
          <p:cNvSpPr>
            <a:spLocks noGrp="1"/>
          </p:cNvSpPr>
          <p:nvPr>
            <p:ph sz="quarter" idx="21"/>
          </p:nvPr>
        </p:nvSpPr>
        <p:spPr>
          <a:prstGeom prst="rect">
            <a:avLst/>
          </a:prstGeom>
        </p:spPr>
        <p:txBody>
          <a:bodyPr/>
          <a:lstStyle/>
          <a:p>
            <a:r>
              <a:rPr lang="en-US" dirty="0">
                <a:latin typeface="Times New Roman" panose="02020603050405020304" pitchFamily="18" charset="0"/>
                <a:cs typeface="Times New Roman" panose="02020603050405020304" pitchFamily="18" charset="0"/>
              </a:rPr>
              <a:t>Second Edition</a:t>
            </a:r>
          </a:p>
        </p:txBody>
      </p:sp>
      <p:sp>
        <p:nvSpPr>
          <p:cNvPr id="3" name="Edition"/>
          <p:cNvSpPr>
            <a:spLocks noGrp="1"/>
          </p:cNvSpPr>
          <p:nvPr>
            <p:ph sz="quarter" idx="22"/>
          </p:nvPr>
        </p:nvSpPr>
        <p:spPr>
          <a:prstGeom prst="rect">
            <a:avLst/>
          </a:prstGeom>
        </p:spPr>
        <p:txBody>
          <a:bodyPr/>
          <a:lstStyle/>
          <a:p>
            <a:r>
              <a:rPr lang="en-US" b="1" dirty="0">
                <a:solidFill>
                  <a:srgbClr val="990000"/>
                </a:solidFill>
                <a:latin typeface="Times New Roman" panose="02020603050405020304" pitchFamily="18" charset="0"/>
                <a:cs typeface="Times New Roman" panose="02020603050405020304" pitchFamily="18" charset="0"/>
              </a:rPr>
              <a:t>Kimmel </a:t>
            </a:r>
            <a:r>
              <a:rPr lang="en-US" altLang="en-US" b="1" dirty="0">
                <a:solidFill>
                  <a:srgbClr val="99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b="1" dirty="0" err="1">
                <a:solidFill>
                  <a:srgbClr val="990000"/>
                </a:solidFill>
                <a:latin typeface="Times New Roman" panose="02020603050405020304" pitchFamily="18" charset="0"/>
                <a:cs typeface="Times New Roman" panose="02020603050405020304" pitchFamily="18" charset="0"/>
              </a:rPr>
              <a:t>Weygandt</a:t>
            </a:r>
            <a:endParaRPr lang="en-US" b="1" dirty="0">
              <a:solidFill>
                <a:srgbClr val="990000"/>
              </a:solidFill>
              <a:latin typeface="Times New Roman" panose="02020603050405020304" pitchFamily="18" charset="0"/>
              <a:cs typeface="Times New Roman" panose="02020603050405020304" pitchFamily="18" charset="0"/>
            </a:endParaRPr>
          </a:p>
        </p:txBody>
      </p:sp>
      <p:sp>
        <p:nvSpPr>
          <p:cNvPr id="5" name="CN"/>
          <p:cNvSpPr>
            <a:spLocks noGrp="1"/>
          </p:cNvSpPr>
          <p:nvPr>
            <p:ph sz="quarter" idx="19"/>
          </p:nvPr>
        </p:nvSpPr>
        <p:spPr>
          <a:xfrm>
            <a:off x="152400" y="3657600"/>
            <a:ext cx="8839200" cy="533400"/>
          </a:xfrm>
        </p:spPr>
        <p:txBody>
          <a:bodyPr anchor="ctr"/>
          <a:lstStyle/>
          <a:p>
            <a:r>
              <a:rPr lang="en-US" dirty="0">
                <a:latin typeface="Times New Roman" panose="02020603050405020304" pitchFamily="18" charset="0"/>
                <a:cs typeface="Times New Roman" panose="02020603050405020304" pitchFamily="18" charset="0"/>
              </a:rPr>
              <a:t>Chapter 2</a:t>
            </a:r>
          </a:p>
        </p:txBody>
      </p:sp>
      <p:sp>
        <p:nvSpPr>
          <p:cNvPr id="6" name="CT"/>
          <p:cNvSpPr>
            <a:spLocks noGrp="1"/>
          </p:cNvSpPr>
          <p:nvPr>
            <p:ph sz="quarter" idx="20"/>
          </p:nvPr>
        </p:nvSpPr>
        <p:spPr>
          <a:xfrm>
            <a:off x="152400" y="4206874"/>
            <a:ext cx="8839200" cy="1978026"/>
          </a:xfrm>
        </p:spPr>
        <p:txBody>
          <a:bodyPr anchor="t"/>
          <a:lstStyle/>
          <a:p>
            <a:pPr>
              <a:spcBef>
                <a:spcPts val="0"/>
              </a:spcBef>
            </a:pPr>
            <a:r>
              <a:rPr lang="en-US" sz="4000" dirty="0">
                <a:latin typeface="Times New Roman" panose="02020603050405020304" pitchFamily="18" charset="0"/>
                <a:cs typeface="Times New Roman" panose="02020603050405020304" pitchFamily="18" charset="0"/>
              </a:rPr>
              <a:t>A Further Look at the Balance Sheet</a:t>
            </a:r>
          </a:p>
          <a:p>
            <a:r>
              <a:rPr lang="en-US" sz="1400" dirty="0">
                <a:latin typeface="Times New Roman" panose="02020603050405020304" pitchFamily="18" charset="0"/>
                <a:cs typeface="Times New Roman" panose="02020603050405020304" pitchFamily="18" charset="0"/>
              </a:rPr>
              <a:t>Prepared by</a:t>
            </a:r>
          </a:p>
          <a:p>
            <a:r>
              <a:rPr lang="en-US" sz="1800" dirty="0" err="1">
                <a:latin typeface="Times New Roman" panose="02020603050405020304" pitchFamily="18" charset="0"/>
                <a:cs typeface="Times New Roman" panose="02020603050405020304" pitchFamily="18" charset="0"/>
              </a:rPr>
              <a:t>Coby</a:t>
            </a:r>
            <a:r>
              <a:rPr lang="en-US" sz="1800" dirty="0">
                <a:latin typeface="Times New Roman" panose="02020603050405020304" pitchFamily="18" charset="0"/>
                <a:cs typeface="Times New Roman" panose="02020603050405020304" pitchFamily="18" charset="0"/>
              </a:rPr>
              <a:t> Harmon</a:t>
            </a:r>
          </a:p>
          <a:p>
            <a:r>
              <a:rPr lang="en-US" sz="1400" dirty="0">
                <a:latin typeface="Times New Roman" panose="02020603050405020304" pitchFamily="18" charset="0"/>
                <a:cs typeface="Times New Roman" panose="02020603050405020304" pitchFamily="18" charset="0"/>
              </a:rPr>
              <a:t>University of California, Santa Barbara</a:t>
            </a:r>
          </a:p>
          <a:p>
            <a:r>
              <a:rPr lang="en-US" sz="1400" dirty="0">
                <a:latin typeface="Times New Roman" panose="02020603050405020304" pitchFamily="18" charset="0"/>
                <a:cs typeface="Times New Roman" panose="02020603050405020304" pitchFamily="18" charset="0"/>
              </a:rPr>
              <a:t>Westmont College</a:t>
            </a:r>
          </a:p>
        </p:txBody>
      </p:sp>
      <p:sp>
        <p:nvSpPr>
          <p:cNvPr id="14" name="Content Placeholder 13"/>
          <p:cNvSpPr>
            <a:spLocks noGrp="1"/>
          </p:cNvSpPr>
          <p:nvPr>
            <p:ph sz="quarter" idx="24"/>
          </p:nvPr>
        </p:nvSpPr>
        <p:spPr>
          <a:xfrm>
            <a:off x="152400" y="6156325"/>
            <a:ext cx="8839200" cy="273050"/>
          </a:xfrm>
        </p:spPr>
        <p:txBody>
          <a:bodyPr/>
          <a:lstStyle/>
          <a:p>
            <a:r>
              <a:rPr lang="en-IN" sz="1200" dirty="0">
                <a:solidFill>
                  <a:schemeClr val="bg1"/>
                </a:solidFill>
                <a:latin typeface="Times New Roman" panose="02020603050405020304" pitchFamily="18" charset="0"/>
                <a:cs typeface="Times New Roman" panose="02020603050405020304" pitchFamily="18" charset="0"/>
              </a:rPr>
              <a:t>This slide deck contains animations. Please disable animations if they cause issues with your device.</a:t>
            </a:r>
          </a:p>
        </p:txBody>
      </p:sp>
      <p:sp>
        <p:nvSpPr>
          <p:cNvPr id="10" name="Content Placeholder 9"/>
          <p:cNvSpPr>
            <a:spLocks noGrp="1"/>
          </p:cNvSpPr>
          <p:nvPr>
            <p:ph sz="quarter" idx="23"/>
          </p:nvPr>
        </p:nvSpPr>
        <p:spPr>
          <a:xfrm>
            <a:off x="1291735" y="6340626"/>
            <a:ext cx="6584482" cy="457200"/>
          </a:xfrm>
          <a:prstGeom prst="rect">
            <a:avLst/>
          </a:prstGeom>
        </p:spPr>
        <p:txBody>
          <a:bodyPr anchor="ctr"/>
          <a:lstStyle/>
          <a:p>
            <a:pPr algn="ct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Copyright ©2020 John Wiley &amp; Sons, Inc.</a:t>
            </a:r>
          </a:p>
        </p:txBody>
      </p:sp>
    </p:spTree>
    <p:extLst>
      <p:ext uri="{BB962C8B-B14F-4D97-AF65-F5344CB8AC3E}">
        <p14:creationId xmlns:p14="http://schemas.microsoft.com/office/powerpoint/2010/main" val="126128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143000"/>
          </a:xfrm>
        </p:spPr>
        <p:txBody>
          <a:bodyPr anchor="t">
            <a:normAutofit/>
          </a:bodyPr>
          <a:lstStyle/>
          <a:p>
            <a:r>
              <a:rPr lang="en-US"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Property, Plant, and Equipment</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Long useful lives.</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Currently used in operations.</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Includes land, buildings, equipment, delivery vehicles, and furniture.</a:t>
            </a:r>
          </a:p>
          <a:p>
            <a:pPr marL="457200" lvl="1">
              <a:buClr>
                <a:srgbClr val="7F0000"/>
              </a:buClr>
              <a:buSzPct val="100000"/>
              <a:buFont typeface="Arial" pitchFamily="34" charset="0"/>
              <a:buChar char="•"/>
            </a:pPr>
            <a:r>
              <a:rPr lang="en-US" b="1" dirty="0">
                <a:latin typeface="Times New Roman" panose="02020603050405020304" pitchFamily="18" charset="0"/>
                <a:cs typeface="Times New Roman" panose="02020603050405020304" pitchFamily="18" charset="0"/>
              </a:rPr>
              <a:t>Depreciation</a:t>
            </a:r>
            <a:r>
              <a:rPr lang="en-US" dirty="0">
                <a:latin typeface="Times New Roman" panose="02020603050405020304" pitchFamily="18" charset="0"/>
                <a:cs typeface="Times New Roman" panose="02020603050405020304" pitchFamily="18" charset="0"/>
              </a:rPr>
              <a:t> - allocating the cost of assets to a number of years.</a:t>
            </a:r>
          </a:p>
          <a:p>
            <a:pPr marL="457200" lvl="1">
              <a:buClr>
                <a:srgbClr val="7F0000"/>
              </a:buClr>
              <a:buSzPct val="100000"/>
              <a:buFont typeface="Arial" pitchFamily="34" charset="0"/>
              <a:buChar char="•"/>
            </a:pPr>
            <a:r>
              <a:rPr lang="en-US" b="1" dirty="0">
                <a:latin typeface="Times New Roman" panose="02020603050405020304" pitchFamily="18" charset="0"/>
                <a:cs typeface="Times New Roman" panose="02020603050405020304" pitchFamily="18" charset="0"/>
              </a:rPr>
              <a:t>Accumulated depreciation </a:t>
            </a:r>
            <a:r>
              <a:rPr lang="en-US" dirty="0">
                <a:latin typeface="Times New Roman" panose="02020603050405020304" pitchFamily="18" charset="0"/>
                <a:cs typeface="Times New Roman" panose="02020603050405020304" pitchFamily="18" charset="0"/>
              </a:rPr>
              <a:t>- total amount of depreciation expensed thus far in the asset’s life.</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50227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normAutofit/>
          </a:bodyPr>
          <a:lstStyle/>
          <a:p>
            <a:r>
              <a:rPr lang="en-US"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Property, Plant, and Equipment Example</a:t>
            </a:r>
          </a:p>
        </p:txBody>
      </p:sp>
      <p:pic>
        <p:nvPicPr>
          <p:cNvPr id="9" name="Picture 2" descr="A statement displays a three-line heading consisting of the name of the company, Cooper Tire and Rubber Company; the type of the statement, Balance sheet (partial); and the unit of the amount, (in thousands). There are 3 columns displayed, the first displaying the account names and the other two displaying the respective amounts and totals. This statement displays the section, Property, plant, and equipment, in the first column. The following account names are listed in this section slightly indented with the respective amounts listed in the two numeric columns: Land and land improvements, $47,767; Buildings, 282,960; Machinery and equipment, 1,742,449; Molds, cores, and rings, 224,662; the amounts are totaled as $2,297,838, which appears in the last numeric column adjacent to the amount, 224,662. An amount of 1,433,611 appears in the last numeric column, and the corresponding label, Less: accumulated depreciation, appears in the first column. The difference amount of $2,297,838 and 1,433,611 is $864,227, which appears in the last numeric column."/>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002030" y="1482090"/>
            <a:ext cx="7139940" cy="389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88529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Intangible Assets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buSzPct val="100000"/>
              <a:buFont typeface="Arial" pitchFamily="34" charset="0"/>
              <a:buChar char="•"/>
            </a:pPr>
            <a:r>
              <a:rPr lang="en-US" altLang="en-US" dirty="0">
                <a:latin typeface="Times New Roman" panose="02020603050405020304" pitchFamily="18" charset="0"/>
                <a:cs typeface="Times New Roman" panose="02020603050405020304" pitchFamily="18" charset="0"/>
              </a:rPr>
              <a:t>Assets that do not have physical substance.</a:t>
            </a:r>
          </a:p>
          <a:p>
            <a:pPr marL="457200" lvl="1">
              <a:buSzPct val="100000"/>
              <a:buFont typeface="Arial" pitchFamily="34" charset="0"/>
              <a:buChar char="•"/>
            </a:pPr>
            <a:r>
              <a:rPr lang="en-US" altLang="en-US" dirty="0">
                <a:latin typeface="Times New Roman" panose="02020603050405020304" pitchFamily="18" charset="0"/>
                <a:cs typeface="Times New Roman" panose="02020603050405020304" pitchFamily="18" charset="0"/>
              </a:rPr>
              <a:t>Includes goodwill, patents, copyrights, and trademarks or trade names.</a:t>
            </a:r>
          </a:p>
          <a:p>
            <a:pPr marL="0" lvl="1" indent="0">
              <a:buSzPct val="100000"/>
              <a:buNone/>
            </a:pPr>
            <a:r>
              <a:rPr lang="en-US" altLang="en-US" b="1" dirty="0">
                <a:latin typeface="Times New Roman" panose="02020603050405020304" pitchFamily="18" charset="0"/>
                <a:cs typeface="Times New Roman" panose="02020603050405020304" pitchFamily="18" charset="0"/>
              </a:rPr>
              <a:t>Helpful Hint</a:t>
            </a:r>
          </a:p>
          <a:p>
            <a:pPr marL="0" lvl="1" indent="0">
              <a:buSzPct val="100000"/>
              <a:buNone/>
            </a:pPr>
            <a:r>
              <a:rPr lang="en-US" altLang="en-US" dirty="0">
                <a:latin typeface="Times New Roman" panose="02020603050405020304" pitchFamily="18" charset="0"/>
                <a:cs typeface="Times New Roman" panose="02020603050405020304" pitchFamily="18" charset="0"/>
              </a:rPr>
              <a:t>Sometimes intangible assets are reported under a broader heading called “Other assets.”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244247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Intangible Assets Example</a:t>
            </a:r>
            <a:endParaRPr lang="en-US" b="1" dirty="0">
              <a:latin typeface="Times New Roman" panose="02020603050405020304" pitchFamily="18" charset="0"/>
              <a:cs typeface="Times New Roman" panose="02020603050405020304" pitchFamily="18" charset="0"/>
            </a:endParaRPr>
          </a:p>
        </p:txBody>
      </p:sp>
      <p:pic>
        <p:nvPicPr>
          <p:cNvPr id="6" name="Picture 2" descr="A statement displays a three-line heading consisting of the name of the company, The Walt Disney Company, and the type of the statement, Balance sheet (partial), and the unit of the amount, (in millions). There are 2 columns displayed, the first column displaying the account names and the second column displaying the respective amounts. This statement displays the section, Intangible assets and goodwill, in the first column. The following account names are listed in this section slightly indented with the respective amounts listed in the numeric column: Character or franchise intangibles and copyrights, $5,829; Other amortizable intangible assets, 893; Accumulated amortization, negative 1,635 (shown in parentheses). These three amounts are added together and the total appears in the numeric column as 5,087 with the label, Net amortizable intangible assets, appearing in the first column. Immediately below net amortizable intangible assets, F C C licenses, 624; Trademarks, 1,218; and Other indefinite lived intangible assets, 20 are displayed. The amounts of net amortizable intangible assets, F C C licenses, Trademarks, and other indefinite lived intangible assets are totaled as 6,949. It is then added to the Goodwill amount of 27,810 and totaled as $34,759."/>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499755" y="1745673"/>
            <a:ext cx="6144491" cy="435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161290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143000"/>
          </a:xfrm>
        </p:spPr>
        <p:txBody>
          <a:bodyPr anchor="t">
            <a:normAutofit/>
          </a:bodyPr>
          <a:lstStyle/>
          <a:p>
            <a:r>
              <a:rPr lang="en-US"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Current Liabilities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Obligations the company is to </a:t>
            </a:r>
            <a:r>
              <a:rPr lang="en-US" b="1" dirty="0">
                <a:latin typeface="Times New Roman" panose="02020603050405020304" pitchFamily="18" charset="0"/>
                <a:cs typeface="Times New Roman" panose="02020603050405020304" pitchFamily="18" charset="0"/>
              </a:rPr>
              <a:t>pay within the next year or operating cycle, whichever is longer.</a:t>
            </a:r>
          </a:p>
          <a:p>
            <a:pPr marL="457200" lvl="1">
              <a:buClr>
                <a:srgbClr val="7F0000"/>
              </a:buClr>
              <a:buSzPct val="100000"/>
              <a:buFont typeface="Arial" pitchFamily="34" charset="0"/>
              <a:buChar char="•"/>
            </a:pPr>
            <a:r>
              <a:rPr lang="en-US" b="1" dirty="0">
                <a:latin typeface="Times New Roman" panose="02020603050405020304" pitchFamily="18" charset="0"/>
                <a:cs typeface="Times New Roman" panose="02020603050405020304" pitchFamily="18" charset="0"/>
              </a:rPr>
              <a:t>Common examples</a:t>
            </a:r>
            <a:r>
              <a:rPr lang="en-US" dirty="0">
                <a:latin typeface="Times New Roman" panose="02020603050405020304" pitchFamily="18" charset="0"/>
                <a:cs typeface="Times New Roman" panose="02020603050405020304" pitchFamily="18" charset="0"/>
              </a:rPr>
              <a:t> are accounts payable, salaries and wages payable, notes payable, unearned revenue, interest payable, and income taxes payable.</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Also included </a:t>
            </a:r>
            <a:r>
              <a:rPr lang="en-US" b="1" dirty="0">
                <a:latin typeface="Times New Roman" panose="02020603050405020304" pitchFamily="18" charset="0"/>
                <a:cs typeface="Times New Roman" panose="02020603050405020304" pitchFamily="18" charset="0"/>
              </a:rPr>
              <a:t>are current maturities of long-term obligations—</a:t>
            </a:r>
            <a:r>
              <a:rPr lang="en-US" dirty="0">
                <a:latin typeface="Times New Roman" panose="02020603050405020304" pitchFamily="18" charset="0"/>
                <a:cs typeface="Times New Roman" panose="02020603050405020304" pitchFamily="18" charset="0"/>
              </a:rPr>
              <a:t>payments to be made within the next year on long-term obligations.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27303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The Classified Balance Sheet</a:t>
            </a:r>
            <a:br>
              <a:rPr lang="en-US" dirty="0">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Current Liabilities Example</a:t>
            </a:r>
            <a:endParaRPr lang="en-US" b="1" dirty="0">
              <a:latin typeface="Times New Roman" panose="02020603050405020304" pitchFamily="18" charset="0"/>
              <a:cs typeface="Times New Roman" panose="02020603050405020304" pitchFamily="18" charset="0"/>
            </a:endParaRPr>
          </a:p>
        </p:txBody>
      </p:sp>
      <p:pic>
        <p:nvPicPr>
          <p:cNvPr id="9" name="Picture Placeholder 8" descr="A statement displays a three-line heading consisting of the name of the company, Alphabet Incorporated; the type of the statement, Balance sheet (partial); and the unit of the amount, (in millions). There are 2 columns displayed, the first column displaying the account names and the second column displaying the respective amounts. This statement displays the section, Current liabilities, in the first column. The following account names are listed in this section slightly indented with the respective amounts listed in the numeric column: Accounts payable, $1,931; Short-term debt, 3,225; Accrued compensation and benefits, 3,539; Accrued expenses and other current liabilities, 10,313; Income taxes payable, net, 302; The amounts are totaled as $19,310, which is displayed in the numeric column, with the label, Total current liabilities, appearing in the first column slightly indented.">
            <a:extLst>
              <a:ext uri="{FF2B5EF4-FFF2-40B4-BE49-F238E27FC236}">
                <a16:creationId xmlns:a16="http://schemas.microsoft.com/office/drawing/2014/main" id="{05A346B6-9C5A-4661-A553-3C9B069FA0E8}"/>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a:fillRect/>
          </a:stretch>
        </p:blipFill>
        <p:spPr>
          <a:xfrm>
            <a:off x="1072593" y="1905000"/>
            <a:ext cx="6998815" cy="3944454"/>
          </a:xfrm>
          <a:prstGeom prst="rect">
            <a:avLst/>
          </a:prstGeom>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86382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sz="4000"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Long-Term Liabilities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1600200"/>
            <a:ext cx="8534400" cy="4648200"/>
          </a:xfrm>
        </p:spPr>
        <p:txBody>
          <a:bodyPr/>
          <a:lstStyle/>
          <a:p>
            <a:pPr marL="457200" lvl="1">
              <a:buClr>
                <a:srgbClr val="7F0000"/>
              </a:buClr>
              <a:buSzPct val="100000"/>
              <a:buFont typeface="Arial" pitchFamily="34" charset="0"/>
              <a:buChar char="•"/>
            </a:pPr>
            <a:r>
              <a:rPr lang="en-US" altLang="en-US" dirty="0">
                <a:latin typeface="Times New Roman" panose="02020603050405020304" pitchFamily="18" charset="0"/>
                <a:cs typeface="Times New Roman" panose="02020603050405020304" pitchFamily="18" charset="0"/>
              </a:rPr>
              <a:t>Obligations a company expects to pay after one year.</a:t>
            </a:r>
          </a:p>
          <a:p>
            <a:pPr marL="457200" lvl="1">
              <a:buClr>
                <a:srgbClr val="7F0000"/>
              </a:buClr>
              <a:buSzPct val="100000"/>
              <a:buFont typeface="Arial" pitchFamily="34" charset="0"/>
              <a:buChar char="•"/>
            </a:pPr>
            <a:r>
              <a:rPr lang="en-US" altLang="en-US" dirty="0">
                <a:latin typeface="Times New Roman" panose="02020603050405020304" pitchFamily="18" charset="0"/>
                <a:cs typeface="Times New Roman" panose="02020603050405020304" pitchFamily="18" charset="0"/>
              </a:rPr>
              <a:t>Include bonds payable, mortgages payable, long-term notes payable, lease liabilities, and pension liabilities.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101166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Long-Term Liabilities Example</a:t>
            </a:r>
            <a:endParaRPr lang="en-US" b="1" dirty="0">
              <a:latin typeface="Times New Roman" panose="02020603050405020304" pitchFamily="18" charset="0"/>
              <a:cs typeface="Times New Roman" panose="02020603050405020304" pitchFamily="18" charset="0"/>
            </a:endParaRPr>
          </a:p>
        </p:txBody>
      </p:sp>
      <p:pic>
        <p:nvPicPr>
          <p:cNvPr id="9" name="Picture Placeholder 8" descr="A statement displays a three-line heading consisting of the name of the company, Nike, Incorporated; the type of the statement, Balance sheet (partial); and the unit of the amount, (in millions). There are 2 columns displayed, the first column displaying the account names and the second column displaying the respective amounts. This statement displays the section, Long-term liabilities, in the first column. The following account names are listed in this section slightly indented with the respective amounts listed in the numeric column: Bonds payable, $5,474; Deferred income taxes and other, 1,907; The amounts are totaled as $7,381, which is displayed in the numeric column, with the label, Total long-term liabilities, appearing in the first column slightly indented.">
            <a:extLst>
              <a:ext uri="{FF2B5EF4-FFF2-40B4-BE49-F238E27FC236}">
                <a16:creationId xmlns:a16="http://schemas.microsoft.com/office/drawing/2014/main" id="{93E66B41-A758-4AA4-A6FB-986CF32BCF89}"/>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a:fillRect/>
          </a:stretch>
        </p:blipFill>
        <p:spPr>
          <a:xfrm>
            <a:off x="748553" y="1905000"/>
            <a:ext cx="7869494" cy="3481706"/>
          </a:xfrm>
          <a:prstGeom prst="rect">
            <a:avLst/>
          </a:prstGeom>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43612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143000"/>
          </a:xfrm>
        </p:spPr>
        <p:txBody>
          <a:bodyPr anchor="t">
            <a:normAutofit/>
          </a:bodyPr>
          <a:lstStyle/>
          <a:p>
            <a:r>
              <a:rPr lang="en-US"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Stockholders’ Equity</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buClr>
                <a:srgbClr val="7F0000"/>
              </a:buClr>
              <a:buSzPct val="100000"/>
              <a:buFont typeface="Arial" pitchFamily="34" charset="0"/>
              <a:buChar char="•"/>
            </a:pPr>
            <a:r>
              <a:rPr lang="en-US" b="1" dirty="0">
                <a:latin typeface="Times New Roman" panose="02020603050405020304" pitchFamily="18" charset="0"/>
                <a:cs typeface="Times New Roman" panose="02020603050405020304" pitchFamily="18" charset="0"/>
              </a:rPr>
              <a:t>Common stock </a:t>
            </a:r>
            <a:r>
              <a:rPr lang="en-US" dirty="0">
                <a:latin typeface="Times New Roman" panose="02020603050405020304" pitchFamily="18" charset="0"/>
                <a:cs typeface="Times New Roman" panose="02020603050405020304" pitchFamily="18" charset="0"/>
              </a:rPr>
              <a:t>- investments of assets into the business by the stockholders.</a:t>
            </a:r>
          </a:p>
          <a:p>
            <a:pPr marL="457200" lvl="1">
              <a:buClr>
                <a:srgbClr val="7F0000"/>
              </a:buClr>
              <a:buSzPct val="100000"/>
              <a:buFont typeface="Arial" pitchFamily="34" charset="0"/>
              <a:buChar char="•"/>
            </a:pPr>
            <a:r>
              <a:rPr lang="en-US" b="1" dirty="0">
                <a:latin typeface="Times New Roman" panose="02020603050405020304" pitchFamily="18" charset="0"/>
                <a:cs typeface="Times New Roman" panose="02020603050405020304" pitchFamily="18" charset="0"/>
              </a:rPr>
              <a:t>Retained earnings </a:t>
            </a:r>
            <a:r>
              <a:rPr lang="en-US" dirty="0">
                <a:latin typeface="Times New Roman" panose="02020603050405020304" pitchFamily="18" charset="0"/>
                <a:cs typeface="Times New Roman" panose="02020603050405020304" pitchFamily="18" charset="0"/>
              </a:rPr>
              <a:t>- income retained for use in the business.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196659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570829"/>
          </a:xfrm>
        </p:spPr>
        <p:txBody>
          <a:bodyPr>
            <a:normAutofit fontScale="90000"/>
          </a:bodyPr>
          <a:lstStyle/>
          <a:p>
            <a:r>
              <a:rPr lang="en-IN" b="1" dirty="0">
                <a:solidFill>
                  <a:srgbClr val="931B21"/>
                </a:solidFill>
                <a:latin typeface="Times New Roman" panose="02020603050405020304" pitchFamily="18" charset="0"/>
                <a:cs typeface="Times New Roman" panose="02020603050405020304" pitchFamily="18" charset="0"/>
              </a:rPr>
              <a:t>Learning Objective 2</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Use Ratios to Evaluate a Company's Balance Sheet</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73095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821734"/>
          </a:xfrm>
        </p:spPr>
        <p:txBody>
          <a:bodyPr>
            <a:noAutofit/>
          </a:bodyPr>
          <a:lstStyle/>
          <a:p>
            <a:r>
              <a:rPr lang="en-IN" sz="4000" b="1" dirty="0">
                <a:solidFill>
                  <a:srgbClr val="931B21"/>
                </a:solidFill>
                <a:latin typeface="Times New Roman" panose="02020603050405020304" pitchFamily="18" charset="0"/>
                <a:cs typeface="Times New Roman" panose="02020603050405020304" pitchFamily="18" charset="0"/>
              </a:rPr>
              <a:t>Learning Objective 1</a:t>
            </a:r>
            <a:br>
              <a:rPr lang="en-IN" sz="4000" b="1" dirty="0">
                <a:solidFill>
                  <a:srgbClr val="931B21"/>
                </a:solidFill>
                <a:latin typeface="Times New Roman" panose="02020603050405020304" pitchFamily="18" charset="0"/>
                <a:cs typeface="Times New Roman" panose="02020603050405020304" pitchFamily="18" charset="0"/>
              </a:rPr>
            </a:br>
            <a:r>
              <a:rPr lang="en-US" sz="4000" b="1" dirty="0">
                <a:solidFill>
                  <a:schemeClr val="accent1"/>
                </a:solidFill>
                <a:latin typeface="Times New Roman" panose="02020603050405020304" pitchFamily="18" charset="0"/>
                <a:cs typeface="Times New Roman" panose="02020603050405020304" pitchFamily="18" charset="0"/>
              </a:rPr>
              <a:t>Identify the Sections of a Classified Balance Sheet</a:t>
            </a:r>
            <a:endParaRPr lang="en-CA" altLang="en-US" sz="4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52372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lstStyle/>
          <a:p>
            <a:r>
              <a:rPr lang="en-US" b="1" dirty="0">
                <a:latin typeface="Times New Roman" panose="02020603050405020304" pitchFamily="18" charset="0"/>
                <a:cs typeface="Times New Roman" panose="02020603050405020304" pitchFamily="18" charset="0"/>
              </a:rPr>
              <a:t>Analyzing the Balance Sheet Using Ratios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lvl="1" indent="0">
              <a:buClr>
                <a:srgbClr val="7F0000"/>
              </a:buClr>
              <a:buSzPct val="100000"/>
              <a:buNone/>
            </a:pPr>
            <a:r>
              <a:rPr lang="en-US" b="1" dirty="0">
                <a:solidFill>
                  <a:schemeClr val="accent2"/>
                </a:solidFill>
                <a:latin typeface="Times New Roman" panose="02020603050405020304" pitchFamily="18" charset="0"/>
                <a:cs typeface="Times New Roman" panose="02020603050405020304" pitchFamily="18" charset="0"/>
              </a:rPr>
              <a:t>Ratio Analysis</a:t>
            </a:r>
          </a:p>
          <a:p>
            <a:pPr marL="457200" lvl="1">
              <a:buClr>
                <a:srgbClr val="7F0000"/>
              </a:buClr>
              <a:buSzPct val="100000"/>
              <a:buFont typeface="Arial" pitchFamily="34" charset="0"/>
              <a:buChar char="•"/>
            </a:pPr>
            <a:r>
              <a:rPr lang="en-US" b="1" dirty="0">
                <a:solidFill>
                  <a:srgbClr val="0000CC"/>
                </a:solidFill>
                <a:latin typeface="Times New Roman" panose="02020603050405020304" pitchFamily="18" charset="0"/>
                <a:cs typeface="Times New Roman" panose="02020603050405020304" pitchFamily="18" charset="0"/>
              </a:rPr>
              <a:t>Ratio analysis </a:t>
            </a:r>
            <a:r>
              <a:rPr lang="en-US" dirty="0">
                <a:latin typeface="Times New Roman" panose="02020603050405020304" pitchFamily="18" charset="0"/>
                <a:cs typeface="Times New Roman" panose="02020603050405020304" pitchFamily="18" charset="0"/>
              </a:rPr>
              <a:t>expresses the relationship among selected items of financial statement data.</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A </a:t>
            </a:r>
            <a:r>
              <a:rPr lang="en-US" b="1" dirty="0">
                <a:solidFill>
                  <a:srgbClr val="0000CC"/>
                </a:solidFill>
                <a:latin typeface="Times New Roman" panose="02020603050405020304" pitchFamily="18" charset="0"/>
                <a:cs typeface="Times New Roman" panose="02020603050405020304" pitchFamily="18" charset="0"/>
              </a:rPr>
              <a:t>ratio</a:t>
            </a:r>
            <a:r>
              <a:rPr lang="en-US" dirty="0">
                <a:solidFill>
                  <a:srgbClr val="0000CC"/>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expresses the mathematical relationship between one quantity and another.</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A single ratio by itself is not very meaningful.</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1134240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1681AB0-8E9B-4F23-8B08-AAFD6DC2FFEC}"/>
              </a:ext>
            </a:extLst>
          </p:cNvPr>
          <p:cNvSpPr>
            <a:spLocks noGrp="1"/>
          </p:cNvSpPr>
          <p:nvPr>
            <p:ph type="title"/>
          </p:nvPr>
        </p:nvSpPr>
        <p:spPr>
          <a:xfrm>
            <a:off x="304800" y="477774"/>
            <a:ext cx="8534400" cy="1062895"/>
          </a:xfrm>
        </p:spPr>
        <p:txBody>
          <a:bodyPr anchor="t"/>
          <a:lstStyle/>
          <a:p>
            <a:r>
              <a:rPr lang="en-US" b="1" dirty="0">
                <a:latin typeface="Times New Roman" panose="02020603050405020304" pitchFamily="18" charset="0"/>
                <a:cs typeface="Times New Roman" panose="02020603050405020304" pitchFamily="18" charset="0"/>
              </a:rPr>
              <a:t>Ratio Analysis</a:t>
            </a:r>
          </a:p>
        </p:txBody>
      </p:sp>
      <p:pic>
        <p:nvPicPr>
          <p:cNvPr id="10" name="Picture Placeholder" descr="An illustration shows three types of financial ratio classifications. The financial ratios listed vertically are as follows: Profitability Ratios, Liquidity Ratios, and Solvency Ratios. An image for Profitability Ratio displays an equation as: a currency note labeled revenues minus a currency note labeled expenses equals a pot of gold coins labeled net income. The corresponding text for Profitability Ratios reads, Measure the income or operating success of a company for a given period of time. An image for Liquidity Ratios displays a business man with wads of cash falling from his pockets. The corresponding text for Liquidity Ratios reads, Measure the short-term ability of the company to pay its maturing obligations and to meet unexpected needs for cash. An image for Solvency Ratios displays a True Grit Company building, Founded in 1892. The corresponding text for Solvency Ratios reads, Measure the ability of the company to survive over a long period of time."/>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24358" y="1722855"/>
            <a:ext cx="7695285" cy="3915945"/>
          </a:xfrm>
          <a:prstGeom prst="rect">
            <a:avLst/>
          </a:prstGeom>
          <a:noFill/>
          <a:ln w="28575"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4" name="Content Placeholder 23">
            <a:extLst>
              <a:ext uri="{FF2B5EF4-FFF2-40B4-BE49-F238E27FC236}">
                <a16:creationId xmlns:a16="http://schemas.microsoft.com/office/drawing/2014/main" id="{87A1C922-EF6C-4795-8552-7116C0117F5A}"/>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4015269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1681AB0-8E9B-4F23-8B08-AAFD6DC2FFEC}"/>
              </a:ext>
            </a:extLst>
          </p:cNvPr>
          <p:cNvSpPr>
            <a:spLocks noGrp="1"/>
          </p:cNvSpPr>
          <p:nvPr>
            <p:ph type="title"/>
          </p:nvPr>
        </p:nvSpPr>
        <p:spPr>
          <a:xfrm>
            <a:off x="304800" y="477774"/>
            <a:ext cx="8534400" cy="1062895"/>
          </a:xfrm>
        </p:spPr>
        <p:txBody>
          <a:bodyPr anchor="t"/>
          <a:lstStyle/>
          <a:p>
            <a:r>
              <a:rPr lang="en-US" b="1" dirty="0">
                <a:latin typeface="Times New Roman" panose="02020603050405020304" pitchFamily="18" charset="0"/>
                <a:cs typeface="Times New Roman" panose="02020603050405020304" pitchFamily="18" charset="0"/>
              </a:rPr>
              <a:t>Using a Classified Balance Sheet</a:t>
            </a:r>
          </a:p>
        </p:txBody>
      </p:sp>
      <p:pic>
        <p:nvPicPr>
          <p:cNvPr id="8" name="Picture Placeholder 7" descr="A statement of classified balance sheets is displayed. The statement displays a three-line heading consisting of the name of the company, Best Buy Company, Incorporated; the type of the statement, Balance sheets; and the unit of the amount, (in millions). There are three sections on the statement, an Assets section, a Liabilities section, and stockholders’ equity section. The liabilities section and the stockholders' equity section are subsequently combined. The Assets section contains three subsections. There are three columns, with the first displaying the account names, and the other two displaying the respective amounts and totals for the dates, January 28, 2017, and January 30, 2016.&#10;The first subsection, Current assets, is displayed in the first column. The following account names are listed in this section slightly indented with the respective amounts listed in the first and the second numeric columns: Cash and cash equivalents, $2,240, $1,976; Short-term investments, 1,681, 1,305; Receivables, 1,347, 1,162; Merchandise inventories, 4,864, 5,051; Other current assets, 384, 392; The amounts are totaled as 10,516, and 9,886, shown in the first and second numeric columns, and the label appears in the first column as: Total current assets.&#10;The second asset subsection labeled as Property and equipment displays the amounts, 8,143, 8,107, in the first and second columns, respectively; Less: accumulated depreciation, listed as, 5,850 in the first numeric column, 5,761 in the second numeric column; The difference amount from Property and equipment, and Less: accumulated depreciation, listed as 2,293, and 2,346, and the label appears in the first column as: Net property and equipment.&#10;The third asset subsection Other assets, displays the amounts as 1,047 and 1,287, are displayed in the first and second numeric columns respectively. The amounts are totaled as: $13,856, and $13,519, shown in the first and second numeric columns, and the label appears in the first column as: Total assets.">
            <a:extLst>
              <a:ext uri="{FF2B5EF4-FFF2-40B4-BE49-F238E27FC236}">
                <a16:creationId xmlns:a16="http://schemas.microsoft.com/office/drawing/2014/main" id="{6E0C6856-97EA-41AA-9870-68BD364367CB}"/>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l="3027" t="14787"/>
          <a:stretch/>
        </p:blipFill>
        <p:spPr>
          <a:xfrm>
            <a:off x="717885" y="1447800"/>
            <a:ext cx="7708231" cy="4586287"/>
          </a:xfrm>
          <a:prstGeom prst="rect">
            <a:avLst/>
          </a:prstGeom>
        </p:spPr>
      </p:pic>
      <p:sp>
        <p:nvSpPr>
          <p:cNvPr id="24" name="Content Placeholder 12">
            <a:extLst>
              <a:ext uri="{FF2B5EF4-FFF2-40B4-BE49-F238E27FC236}">
                <a16:creationId xmlns:a16="http://schemas.microsoft.com/office/drawing/2014/main" id="{87A1C922-EF6C-4795-8552-7116C0117F5A}"/>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2934490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99371" y="481970"/>
            <a:ext cx="8534400" cy="1198626"/>
          </a:xfrm>
        </p:spPr>
        <p:txBody>
          <a:bodyPr anchor="t">
            <a:normAutofit/>
          </a:bodyPr>
          <a:lstStyle/>
          <a:p>
            <a:r>
              <a:rPr lang="en-US" sz="3200" b="1" dirty="0">
                <a:latin typeface="Times New Roman" panose="02020603050405020304" pitchFamily="18" charset="0"/>
                <a:cs typeface="Times New Roman" panose="02020603050405020304" pitchFamily="18" charset="0"/>
              </a:rPr>
              <a:t>Using a Classified Balance Sheet (continued)</a:t>
            </a:r>
          </a:p>
        </p:txBody>
      </p:sp>
      <p:pic>
        <p:nvPicPr>
          <p:cNvPr id="10" name="Picture Placeholder 9" descr="The Liabilities and Stockholders' Equity section of the balance sheet contains a subsection, Current liabilities. The subsection, Current liabilities, is displayed in the first column. Immediately under this are the following account names slightly indented with the respective amounts listed in the first and the second numeric columns: Accounts payable, $4,984, $4,450; Unredeemed gift card liabilities, 427, 409; &#10;Accrued liabilities, 865, 802; Accrued income taxes, 26, 128; Accrued compensation payable, 358, 384; Other current liabilities, 462, 752; The amounts are totaled as: 7,122, and 6,925, which are displayed in the second and third numeric columns, with the label appearing in the first column as: Total current liabilities. The second subsection labeled Long-term liabilities is displayed in the first column. The following account names are listed with the respective amounts listed in the first and second numeric columns: Long-term debt, 1,321, 1,339; other long-term liabilities, 704, 877. The amounts are totaled as: 2,025, and 2,216, which are displayed in the first and second numeric columns, with the label appearing in the first column: Total long-term liabilities. The amounts are totaled as: 9,147, and 9,141, which are displayed in the first and second numeric columns, with the label appearing in the first column: Total liabilities.&#10;The third subsection labeled Stockholders’ equity, is displayed in the first column. The following account names are listed with the respective amounts in the first and second numeric columns: Common stock, 31, 32; Retained earnings and other, 4,678, 4,346. The amounts are totaled as: 4,709, and 4,378, which are displayed in the first and second numeric columns, with the label appearing in the first column: Total stockholders’ equity. The amounts are totaled as: $13,856, and $13,519, which are displayed in the first and second numeric columns, with the label appearing in the first column as: Total liabilities and stockholders’ equity.">
            <a:extLst>
              <a:ext uri="{FF2B5EF4-FFF2-40B4-BE49-F238E27FC236}">
                <a16:creationId xmlns:a16="http://schemas.microsoft.com/office/drawing/2014/main" id="{93536F83-ED78-462B-9685-BD98D6FA1C24}"/>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a:fillRect/>
          </a:stretch>
        </p:blipFill>
        <p:spPr>
          <a:xfrm>
            <a:off x="1265261" y="1524000"/>
            <a:ext cx="6613479" cy="4516062"/>
          </a:xfrm>
          <a:prstGeom prst="rect">
            <a:avLst/>
          </a:prstGeom>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525623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b="1" dirty="0">
                <a:latin typeface="Times New Roman" panose="02020603050405020304" pitchFamily="18" charset="0"/>
                <a:cs typeface="Times New Roman" panose="02020603050405020304" pitchFamily="18" charset="0"/>
              </a:rPr>
              <a:t>Using a Classified Balance Sheet</a:t>
            </a:r>
            <a:br>
              <a:rPr lang="en-US"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Liquidity</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buNone/>
            </a:pPr>
            <a:r>
              <a:rPr lang="en-US" sz="2600" dirty="0">
                <a:latin typeface="Times New Roman" panose="02020603050405020304" pitchFamily="18" charset="0"/>
                <a:cs typeface="Times New Roman" panose="02020603050405020304" pitchFamily="18" charset="0"/>
              </a:rPr>
              <a:t>The ability to pay obligations expected to become due within the next year or operating cycle.</a:t>
            </a:r>
          </a:p>
          <a:p>
            <a:pPr marL="0" indent="0">
              <a:buNone/>
            </a:pPr>
            <a:r>
              <a:rPr lang="en-US" sz="2600" dirty="0">
                <a:latin typeface="Times New Roman" panose="02020603050405020304" pitchFamily="18" charset="0"/>
                <a:cs typeface="Times New Roman" panose="02020603050405020304" pitchFamily="18" charset="0"/>
              </a:rPr>
              <a:t>One measure of liquidity is </a:t>
            </a:r>
            <a:r>
              <a:rPr lang="en-US" sz="2600" b="1" dirty="0">
                <a:latin typeface="Times New Roman" panose="02020603050405020304" pitchFamily="18" charset="0"/>
                <a:cs typeface="Times New Roman" panose="02020603050405020304" pitchFamily="18" charset="0"/>
              </a:rPr>
              <a:t>working capital</a:t>
            </a:r>
            <a:r>
              <a:rPr lang="en-US" sz="2600" dirty="0">
                <a:latin typeface="Times New Roman" panose="02020603050405020304" pitchFamily="18" charset="0"/>
                <a:cs typeface="Times New Roman" panose="02020603050405020304" pitchFamily="18" charset="0"/>
              </a:rPr>
              <a:t>, which is the difference between the amounts of current assets and current liabilities.</a:t>
            </a:r>
          </a:p>
          <a:p>
            <a:pPr marL="0" indent="0">
              <a:buNone/>
            </a:pPr>
            <a:r>
              <a:rPr lang="en-US" sz="2600" b="1" dirty="0">
                <a:latin typeface="Times New Roman" panose="02020603050405020304" pitchFamily="18" charset="0"/>
                <a:cs typeface="Times New Roman" panose="02020603050405020304" pitchFamily="18" charset="0"/>
              </a:rPr>
              <a:t>Working Capital = Current Assets – Current Liabilities</a:t>
            </a:r>
          </a:p>
          <a:p>
            <a:pPr marL="0" indent="0">
              <a:buNone/>
            </a:pPr>
            <a:r>
              <a:rPr lang="en-US" sz="2600" dirty="0">
                <a:latin typeface="Times New Roman" panose="02020603050405020304" pitchFamily="18" charset="0"/>
                <a:cs typeface="Times New Roman" panose="02020603050405020304" pitchFamily="18" charset="0"/>
              </a:rPr>
              <a:t>Best Buy had working capital in 2017 of $3,394 million ($10,516 million − $7,122 million).</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1250657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Using a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Liquidity Ratios</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8534400" cy="1050926"/>
          </a:xfrm>
        </p:spPr>
        <p:txBody>
          <a:bodyPr/>
          <a:lstStyle/>
          <a:p>
            <a:pPr algn="l"/>
            <a:r>
              <a:rPr lang="en-US" sz="2000" b="1" dirty="0">
                <a:latin typeface="Times New Roman" panose="02020603050405020304" pitchFamily="18" charset="0"/>
                <a:cs typeface="Times New Roman" panose="02020603050405020304" pitchFamily="18" charset="0"/>
              </a:rPr>
              <a:t>Liquidity ratios</a:t>
            </a:r>
            <a:r>
              <a:rPr lang="en-US" sz="2000" dirty="0">
                <a:latin typeface="Times New Roman" panose="02020603050405020304" pitchFamily="18" charset="0"/>
                <a:cs typeface="Times New Roman" panose="02020603050405020304" pitchFamily="18" charset="0"/>
              </a:rPr>
              <a:t> measure short-term ability to pay maturing obligations and meet unexpected needs for cash. The current ratio is a more dependable indicator of liquidity than working capital.</a:t>
            </a:r>
          </a:p>
        </p:txBody>
      </p:sp>
      <p:pic>
        <p:nvPicPr>
          <p:cNvPr id="16" name="Picture Placeholder 15" descr="An illustration for calculating Current Ratios for the years 2017 and 2016, for Best Buy and h h g r e g g is displayed, along with a formula at the top. The formula for Current Ratio is displayed as: current ratio equals Current Assets on the numerator and Current Liabilities on the denominator. The calculation of current ratio for Best Buy for 2017 (in millions) is given as $10,516 divided by $7,122, which is calculated as 1.48 to the ratio of 1. Best Buy current ratio for 2016 is displayed as 1.43 to the ratio of 1. The current ratio for h h g r e g g for the year 2017 is 1.51 to the ratio of 1."/>
          <p:cNvPicPr>
            <a:picLocks noGrp="1" noChangeAspect="1"/>
          </p:cNvPicPr>
          <p:nvPr>
            <p:ph type="pic" sz="quarter" idx="19"/>
          </p:nvPr>
        </p:nvPicPr>
        <p:blipFill>
          <a:blip r:embed="rId2"/>
          <a:stretch>
            <a:fillRect/>
          </a:stretch>
        </p:blipFill>
        <p:spPr>
          <a:xfrm>
            <a:off x="1081692" y="2743200"/>
            <a:ext cx="6980616" cy="2114223"/>
          </a:xfrm>
          <a:prstGeom prst="rect">
            <a:avLst/>
          </a:prstGeom>
        </p:spPr>
      </p:pic>
      <p:sp>
        <p:nvSpPr>
          <p:cNvPr id="25" name="Content Placeholder 24"/>
          <p:cNvSpPr>
            <a:spLocks noGrp="1"/>
          </p:cNvSpPr>
          <p:nvPr>
            <p:ph sz="quarter" idx="18"/>
          </p:nvPr>
        </p:nvSpPr>
        <p:spPr>
          <a:xfrm>
            <a:off x="304800" y="5410200"/>
            <a:ext cx="8334022" cy="769937"/>
          </a:xfrm>
        </p:spPr>
        <p:txBody>
          <a:bodyPr/>
          <a:lstStyle/>
          <a:p>
            <a:pPr marL="0" indent="0">
              <a:buNone/>
            </a:pPr>
            <a:r>
              <a:rPr lang="en-US" sz="2000" dirty="0">
                <a:latin typeface="Times New Roman" panose="02020603050405020304" pitchFamily="18" charset="0"/>
                <a:cs typeface="Times New Roman" panose="02020603050405020304" pitchFamily="18" charset="0"/>
              </a:rPr>
              <a:t>In 2017, for every dollar of current liabilities, Best Buy has $1.48 of current assets.</a:t>
            </a:r>
          </a:p>
        </p:txBody>
      </p:sp>
      <p:sp>
        <p:nvSpPr>
          <p:cNvPr id="29" name="Content Placeholder 28"/>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224989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b="1" dirty="0">
                <a:latin typeface="Times New Roman" panose="02020603050405020304" pitchFamily="18" charset="0"/>
                <a:cs typeface="Times New Roman" panose="02020603050405020304" pitchFamily="18" charset="0"/>
              </a:rPr>
              <a:t>Using a Classified Balance Sheet</a:t>
            </a:r>
            <a:br>
              <a:rPr lang="en-US"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Solvency</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buNone/>
            </a:pPr>
            <a:r>
              <a:rPr lang="en-US" sz="2600" dirty="0">
                <a:latin typeface="Times New Roman" panose="02020603050405020304" pitchFamily="18" charset="0"/>
                <a:cs typeface="Times New Roman" panose="02020603050405020304" pitchFamily="18" charset="0"/>
              </a:rPr>
              <a:t>The ability to pay interest as it comes due and to repay the balance of a debt due at its maturity. </a:t>
            </a:r>
          </a:p>
          <a:p>
            <a:pPr marL="0" indent="0">
              <a:buNone/>
            </a:pPr>
            <a:r>
              <a:rPr lang="en-US" sz="2600" b="1" dirty="0">
                <a:solidFill>
                  <a:srgbClr val="0000CC"/>
                </a:solidFill>
                <a:latin typeface="Times New Roman" panose="02020603050405020304" pitchFamily="18" charset="0"/>
                <a:cs typeface="Times New Roman" panose="02020603050405020304" pitchFamily="18" charset="0"/>
              </a:rPr>
              <a:t>Solvency ratios </a:t>
            </a:r>
            <a:r>
              <a:rPr lang="en-US" sz="2600" dirty="0">
                <a:latin typeface="Times New Roman" panose="02020603050405020304" pitchFamily="18" charset="0"/>
                <a:cs typeface="Times New Roman" panose="02020603050405020304" pitchFamily="18" charset="0"/>
              </a:rPr>
              <a:t>measure the ability of the company to survive over a long period of time.</a:t>
            </a:r>
          </a:p>
          <a:p>
            <a:pPr marL="0" indent="0">
              <a:buNone/>
            </a:pPr>
            <a:r>
              <a:rPr lang="en-US" sz="2600" b="1" dirty="0">
                <a:latin typeface="Times New Roman" panose="02020603050405020304" pitchFamily="18" charset="0"/>
                <a:cs typeface="Times New Roman" panose="02020603050405020304" pitchFamily="18" charset="0"/>
              </a:rPr>
              <a:t>Helpful Hint </a:t>
            </a:r>
            <a:r>
              <a:rPr lang="en-US" sz="2600" dirty="0">
                <a:latin typeface="Times New Roman" panose="02020603050405020304" pitchFamily="18" charset="0"/>
                <a:cs typeface="Times New Roman" panose="02020603050405020304" pitchFamily="18" charset="0"/>
              </a:rPr>
              <a:t>- Some users evaluate solvency using a ratio of liabilities divided by stockholders’ equity. The higher this “debt to equity” ratio, the lower is a company’s solvency.</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4174186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Using a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Debt to Assets Ratio</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8534400" cy="822325"/>
          </a:xfrm>
        </p:spPr>
        <p:txBody>
          <a:bodyPr/>
          <a:lstStyle/>
          <a:p>
            <a:pPr algn="l"/>
            <a:r>
              <a:rPr lang="en-US" sz="2000" b="1" dirty="0">
                <a:latin typeface="Times New Roman" panose="02020603050405020304" pitchFamily="18" charset="0"/>
                <a:cs typeface="Times New Roman" panose="02020603050405020304" pitchFamily="18" charset="0"/>
              </a:rPr>
              <a:t>Debt to assets ratio </a:t>
            </a:r>
            <a:r>
              <a:rPr lang="en-US" sz="2000" dirty="0">
                <a:latin typeface="Times New Roman" panose="02020603050405020304" pitchFamily="18" charset="0"/>
                <a:cs typeface="Times New Roman" panose="02020603050405020304" pitchFamily="18" charset="0"/>
              </a:rPr>
              <a:t>measures the percentage of total financing provided by creditors rather than stockholders.</a:t>
            </a:r>
          </a:p>
        </p:txBody>
      </p:sp>
      <p:pic>
        <p:nvPicPr>
          <p:cNvPr id="17" name="Picture Placeholder 16" descr="An illustration for calculating debt to assets Ratios for the years, 2017 and 2016, for Best Buy and h h g r e g g is displayed. The formula for Debt to Assets Ratio is displayed as: debt to asset ratio equals Total Liabilities on the numerator and Total Assets on the denominator. The calculation of debt to asset ratio for Best Buy (in millions) is as follows: For 2017, it is given as $9,147 divided by $13,856, equals 66 percent; For 2016, it is given as 68 percent. The debt to asset ratio for h h g r e g g for the year 2017 is 69 percent."/>
          <p:cNvPicPr>
            <a:picLocks noGrp="1" noChangeAspect="1"/>
          </p:cNvPicPr>
          <p:nvPr>
            <p:ph type="pic" sz="quarter" idx="19"/>
          </p:nvPr>
        </p:nvPicPr>
        <p:blipFill>
          <a:blip r:embed="rId2"/>
          <a:stretch>
            <a:fillRect/>
          </a:stretch>
        </p:blipFill>
        <p:spPr>
          <a:xfrm>
            <a:off x="728163" y="2784253"/>
            <a:ext cx="7687675" cy="2321147"/>
          </a:xfrm>
          <a:prstGeom prst="rect">
            <a:avLst/>
          </a:prstGeom>
        </p:spPr>
      </p:pic>
      <p:sp>
        <p:nvSpPr>
          <p:cNvPr id="7" name="Content Placeholder 6"/>
          <p:cNvSpPr>
            <a:spLocks noGrp="1"/>
          </p:cNvSpPr>
          <p:nvPr>
            <p:ph sz="quarter" idx="18"/>
          </p:nvPr>
        </p:nvSpPr>
        <p:spPr>
          <a:xfrm>
            <a:off x="304800" y="5410200"/>
            <a:ext cx="8334022" cy="736600"/>
          </a:xfrm>
        </p:spPr>
        <p:txBody>
          <a:bodyPr/>
          <a:lstStyle/>
          <a:p>
            <a:pPr marL="0" indent="0">
              <a:buNone/>
            </a:pPr>
            <a:r>
              <a:rPr lang="en-US" sz="2000" dirty="0">
                <a:latin typeface="Times New Roman" panose="02020603050405020304" pitchFamily="18" charset="0"/>
                <a:cs typeface="Times New Roman" panose="02020603050405020304" pitchFamily="18" charset="0"/>
              </a:rPr>
              <a:t>The 2017 ratio means that every dollar of assets was financed by 66 cents of debt.</a:t>
            </a:r>
          </a:p>
        </p:txBody>
      </p:sp>
      <p:sp>
        <p:nvSpPr>
          <p:cNvPr id="12" name="Content Placeholder 11"/>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16591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Classified Balance Sheet</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5"/>
            <a:ext cx="8534400" cy="1736726"/>
          </a:xfrm>
        </p:spPr>
        <p:txBody>
          <a:bodyPr/>
          <a:lstStyle/>
          <a:p>
            <a:pPr marL="457200" indent="-457200" algn="l">
              <a:buClr>
                <a:schemeClr val="accent2"/>
              </a:buClr>
              <a:buFont typeface="Arial" pitchFamily="34" charset="0"/>
              <a:buChar char="•"/>
            </a:pPr>
            <a:r>
              <a:rPr lang="en-US" sz="2400" dirty="0">
                <a:latin typeface="Times New Roman" panose="02020603050405020304" pitchFamily="18" charset="0"/>
                <a:cs typeface="Times New Roman" panose="02020603050405020304" pitchFamily="18" charset="0"/>
              </a:rPr>
              <a:t>Presents a snapshot at a point in time.</a:t>
            </a:r>
          </a:p>
          <a:p>
            <a:pPr marL="457200" indent="-457200" algn="l">
              <a:buClr>
                <a:schemeClr val="accent2"/>
              </a:buClr>
              <a:buFont typeface="Arial" pitchFamily="34" charset="0"/>
              <a:buChar char="•"/>
            </a:pPr>
            <a:r>
              <a:rPr lang="en-US" sz="2400" dirty="0">
                <a:latin typeface="Times New Roman" panose="02020603050405020304" pitchFamily="18" charset="0"/>
                <a:cs typeface="Times New Roman" panose="02020603050405020304" pitchFamily="18" charset="0"/>
              </a:rPr>
              <a:t>To improve understanding, companies group similar assets and similar liabilities together.</a:t>
            </a:r>
          </a:p>
          <a:p>
            <a:pPr algn="l"/>
            <a:r>
              <a:rPr lang="en-US" sz="2400" b="1" dirty="0">
                <a:latin typeface="Times New Roman" panose="02020603050405020304" pitchFamily="18" charset="0"/>
                <a:cs typeface="Times New Roman" panose="02020603050405020304" pitchFamily="18" charset="0"/>
              </a:rPr>
              <a:t>Standard Classifications</a:t>
            </a:r>
          </a:p>
        </p:txBody>
      </p:sp>
      <p:graphicFrame>
        <p:nvGraphicFramePr>
          <p:cNvPr id="16" name="Table  Placeholder 10"/>
          <p:cNvGraphicFramePr>
            <a:graphicFrameLocks noGrp="1"/>
          </p:cNvGraphicFramePr>
          <p:nvPr>
            <p:ph type="tbl" sz="quarter" idx="17"/>
            <p:extLst>
              <p:ext uri="{D42A27DB-BD31-4B8C-83A1-F6EECF244321}">
                <p14:modId xmlns:p14="http://schemas.microsoft.com/office/powerpoint/2010/main" val="2811653113"/>
              </p:ext>
            </p:extLst>
          </p:nvPr>
        </p:nvGraphicFramePr>
        <p:xfrm>
          <a:off x="1195800" y="3733800"/>
          <a:ext cx="6985128" cy="1828800"/>
        </p:xfrm>
        <a:graphic>
          <a:graphicData uri="http://schemas.openxmlformats.org/drawingml/2006/table">
            <a:tbl>
              <a:tblPr firstRow="1" bandRow="1">
                <a:tableStyleId>{69012ECD-51FC-41F1-AA8D-1B2483CD663E}</a:tableStyleId>
              </a:tblPr>
              <a:tblGrid>
                <a:gridCol w="3146362">
                  <a:extLst>
                    <a:ext uri="{9D8B030D-6E8A-4147-A177-3AD203B41FA5}">
                      <a16:colId xmlns:a16="http://schemas.microsoft.com/office/drawing/2014/main" val="20000"/>
                    </a:ext>
                  </a:extLst>
                </a:gridCol>
                <a:gridCol w="3838766">
                  <a:extLst>
                    <a:ext uri="{9D8B030D-6E8A-4147-A177-3AD203B41FA5}">
                      <a16:colId xmlns:a16="http://schemas.microsoft.com/office/drawing/2014/main" val="20001"/>
                    </a:ext>
                  </a:extLst>
                </a:gridCol>
              </a:tblGrid>
              <a:tr h="152400">
                <a:tc>
                  <a:txBody>
                    <a:bodyPr/>
                    <a:lstStyle/>
                    <a:p>
                      <a:pPr marL="0" indent="0" algn="l"/>
                      <a:r>
                        <a:rPr lang="en-US" sz="1800" dirty="0">
                          <a:latin typeface="Times New Roman" pitchFamily="18" charset="0"/>
                          <a:cs typeface="Times New Roman" pitchFamily="18" charset="0"/>
                        </a:rPr>
                        <a:t>Assets</a:t>
                      </a:r>
                      <a:endParaRPr lang="en-IN" sz="1800" b="1" dirty="0">
                        <a:latin typeface="Times New Roman" pitchFamily="18" charset="0"/>
                        <a:cs typeface="Times New Roman" pitchFamily="18" charset="0"/>
                      </a:endParaRPr>
                    </a:p>
                  </a:txBody>
                  <a:tcPr anchor="b"/>
                </a:tc>
                <a:tc>
                  <a:txBody>
                    <a:bodyPr/>
                    <a:lstStyle/>
                    <a:p>
                      <a:pPr algn="l"/>
                      <a:r>
                        <a:rPr lang="en-US" sz="1800" dirty="0">
                          <a:latin typeface="Times New Roman" pitchFamily="18" charset="0"/>
                          <a:cs typeface="Times New Roman" pitchFamily="18" charset="0"/>
                        </a:rPr>
                        <a:t>Liabilities and Stockholders’ Equity</a:t>
                      </a:r>
                      <a:endParaRPr lang="en-IN" sz="1800" b="1" dirty="0">
                        <a:latin typeface="Times New Roman" pitchFamily="18" charset="0"/>
                        <a:cs typeface="Times New Roman" pitchFamily="18" charset="0"/>
                      </a:endParaRPr>
                    </a:p>
                  </a:txBody>
                  <a:tcPr marL="182880" anchor="b"/>
                </a:tc>
                <a:extLst>
                  <a:ext uri="{0D108BD9-81ED-4DB2-BD59-A6C34878D82A}">
                    <a16:rowId xmlns:a16="http://schemas.microsoft.com/office/drawing/2014/main" val="10000"/>
                  </a:ext>
                </a:extLst>
              </a:tr>
              <a:tr h="228600">
                <a:tc>
                  <a:txBody>
                    <a:bodyPr/>
                    <a:lstStyle/>
                    <a:p>
                      <a:r>
                        <a:rPr lang="en-US" sz="1800" dirty="0">
                          <a:latin typeface="Times New Roman" pitchFamily="18" charset="0"/>
                          <a:cs typeface="Times New Roman" pitchFamily="18" charset="0"/>
                        </a:rPr>
                        <a:t>Current assets</a:t>
                      </a:r>
                      <a:endParaRPr lang="en-IN"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Current liabilities</a:t>
                      </a:r>
                      <a:endParaRPr lang="en-IN" sz="1800" dirty="0">
                        <a:latin typeface="Times New Roman" pitchFamily="18" charset="0"/>
                        <a:cs typeface="Times New Roman" pitchFamily="18" charset="0"/>
                      </a:endParaRPr>
                    </a:p>
                  </a:txBody>
                  <a:tcPr marL="182880"/>
                </a:tc>
                <a:extLst>
                  <a:ext uri="{0D108BD9-81ED-4DB2-BD59-A6C34878D82A}">
                    <a16:rowId xmlns:a16="http://schemas.microsoft.com/office/drawing/2014/main" val="10001"/>
                  </a:ext>
                </a:extLst>
              </a:tr>
              <a:tr h="0">
                <a:tc>
                  <a:txBody>
                    <a:bodyPr/>
                    <a:lstStyle/>
                    <a:p>
                      <a:r>
                        <a:rPr lang="en-US" sz="1800" dirty="0">
                          <a:latin typeface="Times New Roman" pitchFamily="18" charset="0"/>
                          <a:cs typeface="Times New Roman" pitchFamily="18" charset="0"/>
                        </a:rPr>
                        <a:t>Long-term investments</a:t>
                      </a:r>
                      <a:endParaRPr lang="en-IN"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Long-term liabilities</a:t>
                      </a:r>
                      <a:endParaRPr lang="en-IN" sz="1800" dirty="0">
                        <a:latin typeface="Times New Roman" pitchFamily="18" charset="0"/>
                        <a:cs typeface="Times New Roman" pitchFamily="18" charset="0"/>
                      </a:endParaRPr>
                    </a:p>
                  </a:txBody>
                  <a:tcPr marL="182880"/>
                </a:tc>
                <a:extLst>
                  <a:ext uri="{0D108BD9-81ED-4DB2-BD59-A6C34878D82A}">
                    <a16:rowId xmlns:a16="http://schemas.microsoft.com/office/drawing/2014/main" val="10002"/>
                  </a:ext>
                </a:extLst>
              </a:tr>
              <a:tr h="323324">
                <a:tc>
                  <a:txBody>
                    <a:bodyPr/>
                    <a:lstStyle/>
                    <a:p>
                      <a:r>
                        <a:rPr lang="en-IN" sz="1800" dirty="0">
                          <a:latin typeface="Times New Roman" pitchFamily="18" charset="0"/>
                          <a:cs typeface="Times New Roman" pitchFamily="18" charset="0"/>
                        </a:rPr>
                        <a:t>Property,</a:t>
                      </a:r>
                      <a:r>
                        <a:rPr lang="en-IN" sz="1800" baseline="0" dirty="0">
                          <a:latin typeface="Times New Roman" pitchFamily="18" charset="0"/>
                          <a:cs typeface="Times New Roman" pitchFamily="18" charset="0"/>
                        </a:rPr>
                        <a:t> plant, and equipment</a:t>
                      </a:r>
                      <a:endParaRPr lang="en-IN" sz="1800" dirty="0">
                        <a:latin typeface="Times New Roman" pitchFamily="18" charset="0"/>
                        <a:cs typeface="Times New Roman" pitchFamily="18" charset="0"/>
                      </a:endParaRPr>
                    </a:p>
                  </a:txBody>
                  <a:tcPr/>
                </a:tc>
                <a:tc>
                  <a:txBody>
                    <a:bodyPr/>
                    <a:lstStyle/>
                    <a:p>
                      <a:r>
                        <a:rPr lang="en-IN" sz="1800" dirty="0">
                          <a:latin typeface="Times New Roman" pitchFamily="18" charset="0"/>
                          <a:cs typeface="Times New Roman" pitchFamily="18" charset="0"/>
                        </a:rPr>
                        <a:t>Stockholders’ equity</a:t>
                      </a:r>
                    </a:p>
                  </a:txBody>
                  <a:tcPr marL="182880"/>
                </a:tc>
                <a:extLst>
                  <a:ext uri="{0D108BD9-81ED-4DB2-BD59-A6C34878D82A}">
                    <a16:rowId xmlns:a16="http://schemas.microsoft.com/office/drawing/2014/main" val="10003"/>
                  </a:ext>
                </a:extLst>
              </a:tr>
              <a:tr h="323324">
                <a:tc>
                  <a:txBody>
                    <a:bodyPr/>
                    <a:lstStyle/>
                    <a:p>
                      <a:r>
                        <a:rPr lang="en-IN" sz="1800" dirty="0">
                          <a:latin typeface="Times New Roman" pitchFamily="18" charset="0"/>
                          <a:cs typeface="Times New Roman" pitchFamily="18" charset="0"/>
                        </a:rPr>
                        <a:t>Intangible assets</a:t>
                      </a:r>
                    </a:p>
                  </a:txBody>
                  <a:tcPr/>
                </a:tc>
                <a:tc>
                  <a:txBody>
                    <a:bodyPr/>
                    <a:lstStyle/>
                    <a:p>
                      <a:endParaRPr lang="en-IN" sz="1800" dirty="0">
                        <a:solidFill>
                          <a:schemeClr val="bg1"/>
                        </a:solidFill>
                        <a:latin typeface="Times New Roman" pitchFamily="18" charset="0"/>
                        <a:cs typeface="Times New Roman" pitchFamily="18" charset="0"/>
                      </a:endParaRPr>
                    </a:p>
                  </a:txBody>
                  <a:tcPr marL="182880"/>
                </a:tc>
                <a:extLst>
                  <a:ext uri="{0D108BD9-81ED-4DB2-BD59-A6C34878D82A}">
                    <a16:rowId xmlns:a16="http://schemas.microsoft.com/office/drawing/2014/main" val="10004"/>
                  </a:ext>
                </a:extLst>
              </a:tr>
            </a:tbl>
          </a:graphicData>
        </a:graphic>
      </p:graphicFrame>
      <p:sp>
        <p:nvSpPr>
          <p:cNvPr id="14" name="Content Placeholder 13"/>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402159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 </a:t>
            </a:r>
            <a:r>
              <a:rPr lang="en-IN" sz="3200" b="1" dirty="0">
                <a:latin typeface="Times New Roman" panose="02020603050405020304" pitchFamily="18" charset="0"/>
                <a:cs typeface="Times New Roman" panose="02020603050405020304" pitchFamily="18" charset="0"/>
              </a:rPr>
              <a:t>Classified Balance Sheet (partial)</a:t>
            </a:r>
            <a:br>
              <a:rPr lang="en-IN"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Assets</a:t>
            </a:r>
            <a:endParaRPr lang="ru-RU" sz="3200" b="1" dirty="0">
              <a:latin typeface="Times New Roman" panose="02020603050405020304" pitchFamily="18" charset="0"/>
              <a:cs typeface="Times New Roman" panose="02020603050405020304" pitchFamily="18" charset="0"/>
            </a:endParaRPr>
          </a:p>
        </p:txBody>
      </p:sp>
      <p:pic>
        <p:nvPicPr>
          <p:cNvPr id="1026" name="Picture 2" descr="An illustration of a classified balance sheet. The statement displays a three-line heading consisting of the name of the company, Franklin Corporation; the type of statement, Balance Sheet; and the date at which the statement is prepared, October 31, 2022.&#10;This illustration displays the Assets section of the balance sheet, with the label, Assets, centered and shown in bold type, with 4 subsections listed below. There are 4 columns displayed, the first displaying account names and the other three displaying the respective amounts and totals.&#10;&#10;The first subsection, Current assets, is displayed in the first column. The following account names are listed in this section slightly indented with the respective amounts listed in the second of the three numeric columns: Cash, $6,600; Debt investments, 2,000; Accounts receivable, 7,000; Notes receivable, 1,000; Inventory, 3,000; Supplies, 2,100; and Prepaid insurance, 400. The amounts are totaled as $22,100, shown in the last numeric column, and the label appears in the first column as: Total current assets.&#10;The second asset subsection is labeled as Long-term investments. The following account names are indented slightly in this section, and the respective amounts appear in the second of three numeric columns: Stock investments, 5,200; and Investment in real estate, 2,000. The amounts are totaled as 7,200 which appears in the third numeric column adjacent to the 2,000 amount.&#10;The third asset subsection is labeled as: Property, plant, and equipment, in the first column. Immediately below with a slight indention appears a list of three accounts with their respective amounts: Land, listed in the second numeric column as 10,000; Equipment, listed as $24,000 in the first numeric column; and Less: Accumulated depreciation, listed as 5,000 in the first numeric column. The accumulated depreciation amount is subtracted from the 24,000 equipment cost, and the difference displayed in the second numeric column as 19,000. The cost of the land of 10,000 is added to the net equipment amount of 19,000, and the total is displayed in the second of the third numeric column as 29,000.&#10;The fourth asset subsection is labeled as Intangible assets in the first column. Immediately below slightly indented, Patents, is listed, with its respective amount of 3,100 displayed in the last numeric column. Finally, the total of all four subsections is displayed in the last numeric column as $61,400 with the label, Total assets, listed in the first column."/>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838304" y="1367135"/>
            <a:ext cx="5467393" cy="472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ontent Placeholder 23"/>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111589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The Classified Balance Sheet (partial)</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Liabilities and Stockholders’ Equity</a:t>
            </a:r>
            <a:endParaRPr lang="ru-RU" b="1" dirty="0">
              <a:latin typeface="Times New Roman" panose="02020603050405020304" pitchFamily="18" charset="0"/>
              <a:cs typeface="Times New Roman" panose="02020603050405020304" pitchFamily="18" charset="0"/>
            </a:endParaRPr>
          </a:p>
        </p:txBody>
      </p:sp>
      <p:pic>
        <p:nvPicPr>
          <p:cNvPr id="2050" name="Picture 2" descr="An illustration of a classified balance sheet. The statement displays a three-line heading consisting of the name of the company, Franklin Corporation; the type of statement, Balance Sheet; and the date at which the statement is prepared, October 31, 2022. The second section, Liabilities and Stockholders' Equity of the balance sheet, with the label, Liabilities and Stockholders' Equity, centered and shown in bold type, consists of 3 subsections. There are 3 columns displayed, the first displaying account names and the other two displaying the respective amounts and totals.&#10;The first subsection, Current liabilities, is displayed in the first column. Immediately under this are the following account names slightly indented with the respective amounts listed in the first of the two numeric columns: Notes payable, $11,000; Accounts payable, 2,100; unearned sales revenue, 900; Salaries and wages payable, 1,600; and Interest payable, 450. The amounts are totaled as $16,050 which is displayed in the second numeric column, with the label Total current liabilities appearing in the first column slightly indented.&#10;The second Liabilities and Stockholders’ Equity subsection is labeled as: Long- term liabilities, displayed in the first column. Immediately under this are the following account names slightly indented with the respective amounts listed in the first of the two numeric columns: Mortgage payable, 10,000; and Notes payable, 1,300. The amounts are totaled as 11,300 which is displayed in the second numeric column, with the label, Total long-term liabilities, appearing in the first column slightly indented. The next line is labeled as: Total liabilities, slightly indented, with the total of both liability amounts displayed as 27,350 in the second numeric column.&#10;The third subsection is displayed as, Stockholders' equity, in the first column. Immediately below with a slight indention appears a list of two accounts with their respective amounts listed in the first of the two numeric columns as: Common stock, 14,000; and Retained earnings, 20,050. These two amounts are added together and the total of 34,050 is displayed in the second of the two numeric columns. The label of: Total liabilities and stockholders' equity, is displayed in the first column, with the total of $61,400 displayed in the second numeric column and the final total."/>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564934" y="1447800"/>
            <a:ext cx="6014132" cy="476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ontent Placeholder 23"/>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179551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sz="4000"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Current Assets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r>
              <a:rPr lang="en-US" sz="2600" dirty="0">
                <a:latin typeface="Times New Roman" panose="02020603050405020304" pitchFamily="18" charset="0"/>
                <a:cs typeface="Times New Roman" panose="02020603050405020304" pitchFamily="18" charset="0"/>
              </a:rPr>
              <a:t>Assets a company expects to convert to cash or use up </a:t>
            </a:r>
            <a:r>
              <a:rPr lang="en-US" sz="2600" b="1" dirty="0">
                <a:latin typeface="Times New Roman" panose="02020603050405020304" pitchFamily="18" charset="0"/>
                <a:cs typeface="Times New Roman" panose="02020603050405020304" pitchFamily="18" charset="0"/>
              </a:rPr>
              <a:t>within one year </a:t>
            </a:r>
            <a:r>
              <a:rPr lang="en-US" sz="2600" dirty="0">
                <a:latin typeface="Times New Roman" panose="02020603050405020304" pitchFamily="18" charset="0"/>
                <a:cs typeface="Times New Roman" panose="02020603050405020304" pitchFamily="18" charset="0"/>
              </a:rPr>
              <a:t>or the </a:t>
            </a:r>
            <a:r>
              <a:rPr lang="en-US" sz="2600" b="1" dirty="0">
                <a:latin typeface="Times New Roman" panose="02020603050405020304" pitchFamily="18" charset="0"/>
                <a:cs typeface="Times New Roman" panose="02020603050405020304" pitchFamily="18" charset="0"/>
              </a:rPr>
              <a:t>operating cycle,</a:t>
            </a:r>
            <a:r>
              <a:rPr lang="en-US" sz="2600" dirty="0">
                <a:latin typeface="Times New Roman" panose="02020603050405020304" pitchFamily="18" charset="0"/>
                <a:cs typeface="Times New Roman" panose="02020603050405020304" pitchFamily="18" charset="0"/>
              </a:rPr>
              <a:t> whichever is </a:t>
            </a:r>
            <a:r>
              <a:rPr lang="en-US" sz="2600" b="1" dirty="0">
                <a:latin typeface="Times New Roman" panose="02020603050405020304" pitchFamily="18" charset="0"/>
                <a:cs typeface="Times New Roman" panose="02020603050405020304" pitchFamily="18" charset="0"/>
              </a:rPr>
              <a:t>longer.</a:t>
            </a:r>
          </a:p>
          <a:p>
            <a:r>
              <a:rPr lang="en-US" sz="2600" b="1" dirty="0">
                <a:solidFill>
                  <a:srgbClr val="0000CC"/>
                </a:solidFill>
                <a:latin typeface="Times New Roman" panose="02020603050405020304" pitchFamily="18" charset="0"/>
                <a:cs typeface="Times New Roman" panose="02020603050405020304" pitchFamily="18" charset="0"/>
              </a:rPr>
              <a:t>Operating cycle</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is the average time it takes from purchase of inventory, to sale of goods, and then to collection of cash from customers.</a:t>
            </a:r>
          </a:p>
          <a:p>
            <a:r>
              <a:rPr lang="en-US" sz="2600" b="1" dirty="0">
                <a:latin typeface="Times New Roman" panose="02020603050405020304" pitchFamily="18" charset="0"/>
                <a:cs typeface="Times New Roman" panose="02020603050405020304" pitchFamily="18" charset="0"/>
              </a:rPr>
              <a:t>Common types</a:t>
            </a:r>
            <a:r>
              <a:rPr lang="en-US" sz="2600" dirty="0">
                <a:latin typeface="Times New Roman" panose="02020603050405020304" pitchFamily="18" charset="0"/>
                <a:cs typeface="Times New Roman" panose="02020603050405020304" pitchFamily="18" charset="0"/>
              </a:rPr>
              <a:t> include cash, investments, receivables, inventories, and prepaid expenses.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415433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b="1" dirty="0">
                <a:latin typeface="Times New Roman" panose="02020603050405020304" pitchFamily="18" charset="0"/>
                <a:cs typeface="Times New Roman" panose="02020603050405020304" pitchFamily="18" charset="0"/>
              </a:rPr>
              <a:t>Current Assets Presentation</a:t>
            </a:r>
          </a:p>
        </p:txBody>
      </p:sp>
      <p:pic>
        <p:nvPicPr>
          <p:cNvPr id="7" name="Picture 2" descr="A statement displays a three-line heading consisting of the name of the company, Southwest Airlines Company; the type of statement, Balance Sheet (partial); and the unit of amount, (in millions). There are 2 columns displayed, the first column displaying the labels of current assets, and the second column displaying the respective amounts. This statement displays the section, Current assets, in the first column. The following account names are listed in this section slightly indented with the respective amounts listed in the numeric column: Cash and Cash Equivalents, $1,680; Short-term investments, 1,625; Accounts receivable, 546; Inventories, 337; and Prepaid Expenses and other Current assets, 310. The amounts are totaled as $4,498, with the label, Total current assets, in the first column."/>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xfrm>
            <a:off x="1154896" y="1561770"/>
            <a:ext cx="6834208"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5"/>
          </p:nvPr>
        </p:nvSpPr>
        <p:spPr>
          <a:xfrm>
            <a:off x="291160" y="5715000"/>
            <a:ext cx="8548040" cy="381000"/>
          </a:xfrm>
        </p:spPr>
        <p:txBody>
          <a:bodyPr/>
          <a:lstStyle/>
          <a:p>
            <a:pPr algn="l">
              <a:lnSpc>
                <a:spcPct val="100000"/>
              </a:lnSpc>
              <a:spcBef>
                <a:spcPts val="1200"/>
              </a:spcBef>
            </a:pPr>
            <a:r>
              <a:rPr lang="en-US" sz="1800" dirty="0">
                <a:latin typeface="Times New Roman" panose="02020603050405020304" pitchFamily="18" charset="0"/>
                <a:cs typeface="Times New Roman" panose="02020603050405020304" pitchFamily="18" charset="0"/>
              </a:rPr>
              <a:t>Companies list current asset accounts in the order they expect to convert them into cash.</a:t>
            </a:r>
          </a:p>
        </p:txBody>
      </p:sp>
      <p:sp>
        <p:nvSpPr>
          <p:cNvPr id="14" name="Content Placeholder 13"/>
          <p:cNvSpPr>
            <a:spLocks noGrp="1"/>
          </p:cNvSpPr>
          <p:nvPr>
            <p:ph sz="quarter" idx="23"/>
          </p:nvPr>
        </p:nvSpPr>
        <p:spPr>
          <a:xfrm>
            <a:off x="291353" y="6438900"/>
            <a:ext cx="914400" cy="257175"/>
          </a:xfrm>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183813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sz="4000" b="1" dirty="0">
                <a:latin typeface="Times New Roman" panose="02020603050405020304" pitchFamily="18" charset="0"/>
                <a:cs typeface="Times New Roman" panose="02020603050405020304" pitchFamily="18" charset="0"/>
              </a:rPr>
              <a:t>The Classified Balance Sheet</a:t>
            </a:r>
            <a:br>
              <a:rPr lang="en-US" sz="4000"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Long-Term Investments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r>
              <a:rPr lang="en-US" sz="2600" b="1" dirty="0">
                <a:latin typeface="Times New Roman" panose="02020603050405020304" pitchFamily="18" charset="0"/>
                <a:cs typeface="Times New Roman" panose="02020603050405020304" pitchFamily="18" charset="0"/>
              </a:rPr>
              <a:t>Investments in stocks and bonds</a:t>
            </a:r>
            <a:r>
              <a:rPr lang="en-US" sz="2600" dirty="0">
                <a:latin typeface="Times New Roman" panose="02020603050405020304" pitchFamily="18" charset="0"/>
                <a:cs typeface="Times New Roman" panose="02020603050405020304" pitchFamily="18" charset="0"/>
              </a:rPr>
              <a:t> of other corporations that are held for more than one year.</a:t>
            </a:r>
          </a:p>
          <a:p>
            <a:r>
              <a:rPr lang="en-US" sz="2600" b="1" dirty="0">
                <a:latin typeface="Times New Roman" panose="02020603050405020304" pitchFamily="18" charset="0"/>
                <a:cs typeface="Times New Roman" panose="02020603050405020304" pitchFamily="18" charset="0"/>
              </a:rPr>
              <a:t>Long-term assets</a:t>
            </a:r>
            <a:r>
              <a:rPr lang="en-US" sz="2600" dirty="0">
                <a:latin typeface="Times New Roman" panose="02020603050405020304" pitchFamily="18" charset="0"/>
                <a:cs typeface="Times New Roman" panose="02020603050405020304" pitchFamily="18" charset="0"/>
              </a:rPr>
              <a:t> such as land or buildings that a company is not currently using in its operating activities.</a:t>
            </a:r>
          </a:p>
          <a:p>
            <a:r>
              <a:rPr lang="en-US" sz="2600" b="1" dirty="0">
                <a:latin typeface="Times New Roman" panose="02020603050405020304" pitchFamily="18" charset="0"/>
                <a:cs typeface="Times New Roman" panose="02020603050405020304" pitchFamily="18" charset="0"/>
              </a:rPr>
              <a:t>Long-term notes receivable.</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5783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The Classified Balance Sheet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Long-Term Investments Example</a:t>
            </a:r>
          </a:p>
        </p:txBody>
      </p:sp>
      <p:pic>
        <p:nvPicPr>
          <p:cNvPr id="7" name="Picture 2" descr="A statement displays a three-line heading consisting of the name of the company, Alphabet Incorporated; the type of statement, Balance Sheet (partial); and the unit of amount, (in millions). There are 2 columns displayed, the first column displaying the labels and the second column displaying the respective amount. This statement displays the section, Long-term investments, in the first column. The following account name is listed in this section slightly indented with the respective amount listed in the numeric column: Non-marketable investments, $5,183."/>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078689" y="2465630"/>
            <a:ext cx="6986622" cy="233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4029995973"/>
      </p:ext>
    </p:extLst>
  </p:cSld>
  <p:clrMapOvr>
    <a:masterClrMapping/>
  </p:clrMapOvr>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974</Words>
  <Application>Microsoft Office PowerPoint</Application>
  <PresentationFormat>On-screen Show (4:3)</PresentationFormat>
  <Paragraphs>116</Paragraphs>
  <Slides>27</Slides>
  <Notes>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27</vt:i4>
      </vt:variant>
    </vt:vector>
  </HeadingPairs>
  <TitlesOfParts>
    <vt:vector size="41" baseType="lpstr">
      <vt:lpstr>Arial</vt:lpstr>
      <vt:lpstr>Calibri</vt:lpstr>
      <vt:lpstr>Courier New</vt:lpstr>
      <vt:lpstr>Source Sans Pro</vt:lpstr>
      <vt:lpstr>STIX</vt:lpstr>
      <vt:lpstr>Times New Roman</vt:lpstr>
      <vt:lpstr>Wingdings</vt:lpstr>
      <vt:lpstr>Opener</vt:lpstr>
      <vt:lpstr>Chapter Outline</vt:lpstr>
      <vt:lpstr>Learning Objectives</vt:lpstr>
      <vt:lpstr>Concept Check Question</vt:lpstr>
      <vt:lpstr>Key Term</vt:lpstr>
      <vt:lpstr>Image Slide Master</vt:lpstr>
      <vt:lpstr>Custom Design</vt:lpstr>
      <vt:lpstr>Survey of Accounting</vt:lpstr>
      <vt:lpstr>Learning Objective 1 Identify the Sections of a Classified Balance Sheet</vt:lpstr>
      <vt:lpstr>The Classified Balance Sheet</vt:lpstr>
      <vt:lpstr>The Classified Balance Sheet (partial) Assets</vt:lpstr>
      <vt:lpstr>The Classified Balance Sheet (partial) Liabilities and Stockholders’ Equity</vt:lpstr>
      <vt:lpstr>The Classified Balance Sheet Current Assets</vt:lpstr>
      <vt:lpstr>Current Assets Presentation</vt:lpstr>
      <vt:lpstr>The Classified Balance Sheet Long-Term Investments</vt:lpstr>
      <vt:lpstr>The Classified Balance Sheet Long-Term Investments Example</vt:lpstr>
      <vt:lpstr>The Classified Balance Sheet Property, Plant, and Equipment</vt:lpstr>
      <vt:lpstr>The Classified Balance Sheet Property, Plant, and Equipment Example</vt:lpstr>
      <vt:lpstr>The Classified Balance Sheet Intangible Assets</vt:lpstr>
      <vt:lpstr>The Classified Balance Sheet Intangible Assets Example</vt:lpstr>
      <vt:lpstr>The Classified Balance Sheet Current Liabilities</vt:lpstr>
      <vt:lpstr>The Classified Balance Sheet Current Liabilities Example</vt:lpstr>
      <vt:lpstr>The Classified Balance Sheet Long-Term Liabilities</vt:lpstr>
      <vt:lpstr>The Classified Balance Sheet Long-Term Liabilities Example</vt:lpstr>
      <vt:lpstr>The Classified Balance Sheet Stockholders’ Equity</vt:lpstr>
      <vt:lpstr>Learning Objective 2 Use Ratios to Evaluate a Company's Balance Sheet</vt:lpstr>
      <vt:lpstr>Analyzing the Balance Sheet Using Ratios</vt:lpstr>
      <vt:lpstr>Ratio Analysis</vt:lpstr>
      <vt:lpstr>Using a Classified Balance Sheet</vt:lpstr>
      <vt:lpstr>Using a Classified Balance Sheet (continued)</vt:lpstr>
      <vt:lpstr>Using a Classified Balance Sheet Liquidity</vt:lpstr>
      <vt:lpstr>Using a Classified Balance Sheet Liquidity Ratios</vt:lpstr>
      <vt:lpstr>Using a Classified Balance Sheet Solvency</vt:lpstr>
      <vt:lpstr>Using a Classified Balance Sheet Debt to Assets Ratio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 Further Look at the Balance Sheet</dc:title>
  <dc:creator/>
  <cp:lastModifiedBy/>
  <cp:revision>1</cp:revision>
  <dcterms:modified xsi:type="dcterms:W3CDTF">2021-09-07T18:51:09Z</dcterms:modified>
</cp:coreProperties>
</file>