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76"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4FFA-823A-4F49-BABA-EF6B3DBB4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3040F-810D-48B2-98FD-380933D1B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C6595D-6F5C-4D1D-94A6-3AB0804EFB60}"/>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5" name="Footer Placeholder 4">
            <a:extLst>
              <a:ext uri="{FF2B5EF4-FFF2-40B4-BE49-F238E27FC236}">
                <a16:creationId xmlns:a16="http://schemas.microsoft.com/office/drawing/2014/main" id="{B107F9F9-3A7F-4005-B3A9-31D6EC2B1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E6971-D094-4B11-9496-B4F88780B49F}"/>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415673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A8F-92D3-4AD8-8975-DC434F4E8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160B0C-5FB4-41D3-A6D3-09B137914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9EE1A-2D9C-4F45-B9F6-E78F909868D3}"/>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5" name="Footer Placeholder 4">
            <a:extLst>
              <a:ext uri="{FF2B5EF4-FFF2-40B4-BE49-F238E27FC236}">
                <a16:creationId xmlns:a16="http://schemas.microsoft.com/office/drawing/2014/main" id="{0EA235BA-CB58-435A-AB67-59F0A91BD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85D00-55D6-42D1-9CC3-9BC1D47357C6}"/>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80873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5B7A4-0496-4B24-BED7-ECE1D056DA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E0D83-6358-4929-B25B-73C5F31AFD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6A695-84A0-4E38-9D61-0506AB29936D}"/>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5" name="Footer Placeholder 4">
            <a:extLst>
              <a:ext uri="{FF2B5EF4-FFF2-40B4-BE49-F238E27FC236}">
                <a16:creationId xmlns:a16="http://schemas.microsoft.com/office/drawing/2014/main" id="{923420EF-5068-4A6D-AEF9-3043323FD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2EA4-F4A6-415F-BC2F-86BEE282EB4A}"/>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42748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244A-875C-4E4A-83F9-6CB89917B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57B18-5B04-41F0-B811-C7B36F359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73543-8237-4070-B5D8-080DC9A3FCA2}"/>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5" name="Footer Placeholder 4">
            <a:extLst>
              <a:ext uri="{FF2B5EF4-FFF2-40B4-BE49-F238E27FC236}">
                <a16:creationId xmlns:a16="http://schemas.microsoft.com/office/drawing/2014/main" id="{4B2E9576-23E2-421F-A377-57A695C6B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B94F5-CB67-4C1B-A3F2-537133BB153E}"/>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253630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E6A9-0203-46FE-9C5B-62BB1BDF4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60812-0268-42FA-937E-9ACD3BE94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7F7C0B-2F82-41CC-937E-C394266B8EBF}"/>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5" name="Footer Placeholder 4">
            <a:extLst>
              <a:ext uri="{FF2B5EF4-FFF2-40B4-BE49-F238E27FC236}">
                <a16:creationId xmlns:a16="http://schemas.microsoft.com/office/drawing/2014/main" id="{218DF1AC-B203-4BA9-AB83-44B83B0A0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7067E-4D81-4610-9760-F9AC46EA42F9}"/>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406781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B54A-5D2E-44CB-911C-F3F33120D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64A5D-D527-479E-B605-0C71E116B0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31CFF-0D2A-4455-805F-A452B124CD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3D2A99-F390-4F57-9639-1211ADE299DD}"/>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6" name="Footer Placeholder 5">
            <a:extLst>
              <a:ext uri="{FF2B5EF4-FFF2-40B4-BE49-F238E27FC236}">
                <a16:creationId xmlns:a16="http://schemas.microsoft.com/office/drawing/2014/main" id="{61C2514E-FF6A-4A3B-9510-3D19D5D23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4FBF2-05A0-49D0-A55D-3F41C9E7B90A}"/>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199051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6DA3-40AE-4270-BEF6-0A013AFFB6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F7D05-ADB3-47B5-A1EB-E914015DF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61295E-2B67-4437-BB44-6941631D9F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87CE9-98F3-49B6-AD82-5D47B3C4D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9940BB-737A-4659-B61C-896A66BD9F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A2524-68AE-4DF2-AFA3-17B355FDC316}"/>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8" name="Footer Placeholder 7">
            <a:extLst>
              <a:ext uri="{FF2B5EF4-FFF2-40B4-BE49-F238E27FC236}">
                <a16:creationId xmlns:a16="http://schemas.microsoft.com/office/drawing/2014/main" id="{1F8C8A3C-6A99-47F3-AB51-3C07C8266F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EE3A6D-16AD-4740-B505-D9DE4E276BA5}"/>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223713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8BB8-4BD0-4EC9-9189-755156EB2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08276D-349D-44BA-A6AF-9580F4708FAE}"/>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4" name="Footer Placeholder 3">
            <a:extLst>
              <a:ext uri="{FF2B5EF4-FFF2-40B4-BE49-F238E27FC236}">
                <a16:creationId xmlns:a16="http://schemas.microsoft.com/office/drawing/2014/main" id="{24651B8E-0B8A-4372-8919-EA71EAFB27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2106F-F0A5-44CF-8ECE-2ABFF21F66C8}"/>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24347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D68D84-4CB5-4D2E-9658-45EC76442B30}"/>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3" name="Footer Placeholder 2">
            <a:extLst>
              <a:ext uri="{FF2B5EF4-FFF2-40B4-BE49-F238E27FC236}">
                <a16:creationId xmlns:a16="http://schemas.microsoft.com/office/drawing/2014/main" id="{1D8946C9-AB6A-4616-8DB1-CC7921FBF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B60B8-35A8-442F-9AE2-A4E580184571}"/>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98089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6505-02B0-4E5C-82F0-9A26E8882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55FC1-537A-4E22-B18A-338C8613E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22DB1-31A3-4CC0-9125-AB88B55D4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52E65-2FB1-45CF-BF44-755F1307A410}"/>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6" name="Footer Placeholder 5">
            <a:extLst>
              <a:ext uri="{FF2B5EF4-FFF2-40B4-BE49-F238E27FC236}">
                <a16:creationId xmlns:a16="http://schemas.microsoft.com/office/drawing/2014/main" id="{BB3C3CE9-BBA4-4F97-9870-8E8A40946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D9771-6E97-404F-A58B-5DB7FC268783}"/>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231415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1DAF-07FD-4347-9C6E-DAA1B684B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B98DCF-4089-45AC-9F26-E88723602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46BE9D-9B38-48C6-A5BE-FAAF1598C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19831-5B1A-4FB3-99BB-952FCC0AA6E3}"/>
              </a:ext>
            </a:extLst>
          </p:cNvPr>
          <p:cNvSpPr>
            <a:spLocks noGrp="1"/>
          </p:cNvSpPr>
          <p:nvPr>
            <p:ph type="dt" sz="half" idx="10"/>
          </p:nvPr>
        </p:nvSpPr>
        <p:spPr/>
        <p:txBody>
          <a:bodyPr/>
          <a:lstStyle/>
          <a:p>
            <a:fld id="{BE1AE91F-7A3E-4EA4-8F0F-E2B50A3DD655}" type="datetimeFigureOut">
              <a:rPr lang="en-US" smtClean="0"/>
              <a:t>10/5/2021</a:t>
            </a:fld>
            <a:endParaRPr lang="en-US"/>
          </a:p>
        </p:txBody>
      </p:sp>
      <p:sp>
        <p:nvSpPr>
          <p:cNvPr id="6" name="Footer Placeholder 5">
            <a:extLst>
              <a:ext uri="{FF2B5EF4-FFF2-40B4-BE49-F238E27FC236}">
                <a16:creationId xmlns:a16="http://schemas.microsoft.com/office/drawing/2014/main" id="{0B940549-6FB2-4116-BA23-B79D8F974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A758D-F289-4F54-AC19-90121315AFAC}"/>
              </a:ext>
            </a:extLst>
          </p:cNvPr>
          <p:cNvSpPr>
            <a:spLocks noGrp="1"/>
          </p:cNvSpPr>
          <p:nvPr>
            <p:ph type="sldNum" sz="quarter" idx="12"/>
          </p:nvPr>
        </p:nvSpPr>
        <p:spPr/>
        <p:txBody>
          <a:bodyPr/>
          <a:lstStyle/>
          <a:p>
            <a:fld id="{AF49EAAE-2BA5-438B-B6B2-6511875174B7}" type="slidenum">
              <a:rPr lang="en-US" smtClean="0"/>
              <a:t>‹#›</a:t>
            </a:fld>
            <a:endParaRPr lang="en-US"/>
          </a:p>
        </p:txBody>
      </p:sp>
    </p:spTree>
    <p:extLst>
      <p:ext uri="{BB962C8B-B14F-4D97-AF65-F5344CB8AC3E}">
        <p14:creationId xmlns:p14="http://schemas.microsoft.com/office/powerpoint/2010/main" val="400021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1471F-41CB-4276-9875-8004514DF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E26AF-90C6-49DF-B302-8F6E5AF7F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239FF-A8FD-4407-A23B-A7C1D6A01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AE91F-7A3E-4EA4-8F0F-E2B50A3DD655}" type="datetimeFigureOut">
              <a:rPr lang="en-US" smtClean="0"/>
              <a:t>10/5/2021</a:t>
            </a:fld>
            <a:endParaRPr lang="en-US"/>
          </a:p>
        </p:txBody>
      </p:sp>
      <p:sp>
        <p:nvSpPr>
          <p:cNvPr id="5" name="Footer Placeholder 4">
            <a:extLst>
              <a:ext uri="{FF2B5EF4-FFF2-40B4-BE49-F238E27FC236}">
                <a16:creationId xmlns:a16="http://schemas.microsoft.com/office/drawing/2014/main" id="{326D5CFD-8E58-42C3-8BF6-60046E5F9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B465B-5DDF-4F25-96FC-B99F28801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9EAAE-2BA5-438B-B6B2-6511875174B7}" type="slidenum">
              <a:rPr lang="en-US" smtClean="0"/>
              <a:t>‹#›</a:t>
            </a:fld>
            <a:endParaRPr lang="en-US"/>
          </a:p>
        </p:txBody>
      </p:sp>
    </p:spTree>
    <p:extLst>
      <p:ext uri="{BB962C8B-B14F-4D97-AF65-F5344CB8AC3E}">
        <p14:creationId xmlns:p14="http://schemas.microsoft.com/office/powerpoint/2010/main" val="861943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jigsaw.vitalsource.com/books/9781260705607/epub/OPS/s9ml/backmatter/glossary.xhtml#glo4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3000-2835-4FFE-B6AC-46157E659B3D}"/>
              </a:ext>
            </a:extLst>
          </p:cNvPr>
          <p:cNvSpPr>
            <a:spLocks noGrp="1"/>
          </p:cNvSpPr>
          <p:nvPr>
            <p:ph type="ctrTitle"/>
          </p:nvPr>
        </p:nvSpPr>
        <p:spPr/>
        <p:txBody>
          <a:bodyPr>
            <a:normAutofit/>
          </a:bodyPr>
          <a:lstStyle/>
          <a:p>
            <a:r>
              <a:rPr lang="en-US" b="1" cap="all" dirty="0"/>
              <a:t>CORPORATE ADJUSTING AND CLOSING ENTRIES</a:t>
            </a:r>
            <a:endParaRPr lang="en-US" dirty="0"/>
          </a:p>
        </p:txBody>
      </p:sp>
      <p:sp>
        <p:nvSpPr>
          <p:cNvPr id="3" name="Subtitle 2">
            <a:extLst>
              <a:ext uri="{FF2B5EF4-FFF2-40B4-BE49-F238E27FC236}">
                <a16:creationId xmlns:a16="http://schemas.microsoft.com/office/drawing/2014/main" id="{351D9EBF-54A5-492F-AA44-542FD2D447B8}"/>
              </a:ext>
            </a:extLst>
          </p:cNvPr>
          <p:cNvSpPr>
            <a:spLocks noGrp="1"/>
          </p:cNvSpPr>
          <p:nvPr>
            <p:ph type="subTitle" idx="1"/>
          </p:nvPr>
        </p:nvSpPr>
        <p:spPr/>
        <p:txBody>
          <a:bodyPr/>
          <a:lstStyle/>
          <a:p>
            <a:r>
              <a:rPr lang="en-US" b="1" dirty="0"/>
              <a:t>Adjusting Accounts, Preparing Financial Statements, and Closing the Books.</a:t>
            </a:r>
          </a:p>
          <a:p>
            <a:r>
              <a:rPr lang="en-US" b="1" dirty="0"/>
              <a:t>This chapter reflects transactions internal to the entity.</a:t>
            </a:r>
          </a:p>
          <a:p>
            <a:endParaRPr lang="en-US" dirty="0"/>
          </a:p>
        </p:txBody>
      </p:sp>
    </p:spTree>
    <p:extLst>
      <p:ext uri="{BB962C8B-B14F-4D97-AF65-F5344CB8AC3E}">
        <p14:creationId xmlns:p14="http://schemas.microsoft.com/office/powerpoint/2010/main" val="48274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969E-B524-43DE-B2D0-BA35EB1E1BEB}"/>
              </a:ext>
            </a:extLst>
          </p:cNvPr>
          <p:cNvSpPr>
            <a:spLocks noGrp="1"/>
          </p:cNvSpPr>
          <p:nvPr>
            <p:ph type="title"/>
          </p:nvPr>
        </p:nvSpPr>
        <p:spPr>
          <a:xfrm>
            <a:off x="839789" y="457200"/>
            <a:ext cx="1780320" cy="465992"/>
          </a:xfrm>
        </p:spPr>
        <p:txBody>
          <a:bodyPr>
            <a:normAutofit fontScale="90000"/>
          </a:bodyPr>
          <a:lstStyle/>
          <a:p>
            <a:r>
              <a:rPr lang="en-US" b="1" dirty="0"/>
              <a:t>Accruals</a:t>
            </a:r>
            <a:endParaRPr lang="en-US" dirty="0"/>
          </a:p>
        </p:txBody>
      </p:sp>
      <p:sp>
        <p:nvSpPr>
          <p:cNvPr id="3" name="Content Placeholder 2">
            <a:extLst>
              <a:ext uri="{FF2B5EF4-FFF2-40B4-BE49-F238E27FC236}">
                <a16:creationId xmlns:a16="http://schemas.microsoft.com/office/drawing/2014/main" id="{A352BF74-FD68-45DB-9F15-C65A5E476AF1}"/>
              </a:ext>
            </a:extLst>
          </p:cNvPr>
          <p:cNvSpPr>
            <a:spLocks noGrp="1"/>
          </p:cNvSpPr>
          <p:nvPr>
            <p:ph idx="1"/>
          </p:nvPr>
        </p:nvSpPr>
        <p:spPr>
          <a:xfrm>
            <a:off x="4369777" y="2409091"/>
            <a:ext cx="6884377" cy="2461847"/>
          </a:xfrm>
        </p:spPr>
        <p:txBody>
          <a:bodyPr>
            <a:normAutofit/>
          </a:bodyPr>
          <a:lstStyle/>
          <a:p>
            <a:r>
              <a:rPr lang="en-US" sz="1600" dirty="0"/>
              <a:t>Supposed an employee earns $70 per day.  </a:t>
            </a:r>
          </a:p>
          <a:p>
            <a:r>
              <a:rPr lang="en-US" sz="1600" dirty="0"/>
              <a:t>A company must record wage expense for all employees from the last payroll to the date of the financial statements.  </a:t>
            </a:r>
          </a:p>
          <a:p>
            <a:r>
              <a:rPr lang="en-US" sz="1600" dirty="0"/>
              <a:t>Thus, if an employee has worked three days since last payroll and the financial statements are prepared as of Dec 31, then</a:t>
            </a:r>
          </a:p>
        </p:txBody>
      </p:sp>
      <p:sp>
        <p:nvSpPr>
          <p:cNvPr id="4" name="Text Placeholder 3">
            <a:extLst>
              <a:ext uri="{FF2B5EF4-FFF2-40B4-BE49-F238E27FC236}">
                <a16:creationId xmlns:a16="http://schemas.microsoft.com/office/drawing/2014/main" id="{DF52FFE9-5735-4A9C-B90E-B4957E1E0870}"/>
              </a:ext>
            </a:extLst>
          </p:cNvPr>
          <p:cNvSpPr>
            <a:spLocks noGrp="1"/>
          </p:cNvSpPr>
          <p:nvPr>
            <p:ph type="body" sz="half" idx="2"/>
          </p:nvPr>
        </p:nvSpPr>
        <p:spPr>
          <a:xfrm>
            <a:off x="492369" y="987425"/>
            <a:ext cx="11359662" cy="630359"/>
          </a:xfrm>
        </p:spPr>
        <p:txBody>
          <a:bodyPr>
            <a:normAutofit lnSpcReduction="10000"/>
          </a:bodyPr>
          <a:lstStyle/>
          <a:p>
            <a:r>
              <a:rPr lang="en-US" sz="2000" dirty="0"/>
              <a:t>Heretofore, we have adjusted accounts and amounts already in existence but accruals reflect necessary adjustments that have not yet been recorded.</a:t>
            </a:r>
          </a:p>
        </p:txBody>
      </p:sp>
      <p:sp>
        <p:nvSpPr>
          <p:cNvPr id="5" name="TextBox 4">
            <a:extLst>
              <a:ext uri="{FF2B5EF4-FFF2-40B4-BE49-F238E27FC236}">
                <a16:creationId xmlns:a16="http://schemas.microsoft.com/office/drawing/2014/main" id="{3DF12A09-396A-4D58-846B-C8D513D1AC69}"/>
              </a:ext>
            </a:extLst>
          </p:cNvPr>
          <p:cNvSpPr txBox="1"/>
          <p:nvPr/>
        </p:nvSpPr>
        <p:spPr>
          <a:xfrm>
            <a:off x="624254" y="2274838"/>
            <a:ext cx="3420207" cy="2308324"/>
          </a:xfrm>
          <a:prstGeom prst="rect">
            <a:avLst/>
          </a:prstGeom>
          <a:noFill/>
        </p:spPr>
        <p:txBody>
          <a:bodyPr wrap="square" rtlCol="0">
            <a:spAutoFit/>
          </a:bodyPr>
          <a:lstStyle/>
          <a:p>
            <a:r>
              <a:rPr lang="en-US" b="1" dirty="0"/>
              <a:t>Accrued expenses. </a:t>
            </a:r>
            <a:r>
              <a:rPr lang="en-US" dirty="0"/>
              <a:t> Costs such as wages, interest, utilities that have not yet been recorded but are known and due.  Each type of expenses has contributed to the company’s ability to earn revenue.   They have been incurred but not yet paid.</a:t>
            </a:r>
          </a:p>
        </p:txBody>
      </p:sp>
      <p:pic>
        <p:nvPicPr>
          <p:cNvPr id="6" name="Picture 5">
            <a:extLst>
              <a:ext uri="{FF2B5EF4-FFF2-40B4-BE49-F238E27FC236}">
                <a16:creationId xmlns:a16="http://schemas.microsoft.com/office/drawing/2014/main" id="{48B0C98D-1412-4EB9-AB2A-D44553DCDF76}"/>
              </a:ext>
            </a:extLst>
          </p:cNvPr>
          <p:cNvPicPr>
            <a:picLocks noChangeAspect="1"/>
          </p:cNvPicPr>
          <p:nvPr/>
        </p:nvPicPr>
        <p:blipFill>
          <a:blip r:embed="rId2"/>
          <a:stretch>
            <a:fillRect/>
          </a:stretch>
        </p:blipFill>
        <p:spPr>
          <a:xfrm>
            <a:off x="5546481" y="3926108"/>
            <a:ext cx="4000500" cy="504825"/>
          </a:xfrm>
          <a:prstGeom prst="rect">
            <a:avLst/>
          </a:prstGeom>
        </p:spPr>
      </p:pic>
    </p:spTree>
    <p:extLst>
      <p:ext uri="{BB962C8B-B14F-4D97-AF65-F5344CB8AC3E}">
        <p14:creationId xmlns:p14="http://schemas.microsoft.com/office/powerpoint/2010/main" val="72779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BEC-FEB2-41C5-8755-C3DA2F33850F}"/>
              </a:ext>
            </a:extLst>
          </p:cNvPr>
          <p:cNvSpPr>
            <a:spLocks noGrp="1"/>
          </p:cNvSpPr>
          <p:nvPr>
            <p:ph type="title"/>
          </p:nvPr>
        </p:nvSpPr>
        <p:spPr>
          <a:xfrm>
            <a:off x="839789" y="457200"/>
            <a:ext cx="8269042" cy="1134208"/>
          </a:xfrm>
        </p:spPr>
        <p:txBody>
          <a:bodyPr>
            <a:normAutofit/>
          </a:bodyPr>
          <a:lstStyle/>
          <a:p>
            <a:r>
              <a:rPr lang="en-US" sz="4000" b="1" dirty="0"/>
              <a:t>Accrued Revenues</a:t>
            </a:r>
            <a:endParaRPr lang="en-US" sz="4000" dirty="0"/>
          </a:p>
        </p:txBody>
      </p:sp>
      <p:sp>
        <p:nvSpPr>
          <p:cNvPr id="3" name="Content Placeholder 2">
            <a:extLst>
              <a:ext uri="{FF2B5EF4-FFF2-40B4-BE49-F238E27FC236}">
                <a16:creationId xmlns:a16="http://schemas.microsoft.com/office/drawing/2014/main" id="{320CED88-081F-4B91-B89F-828F2ADF4890}"/>
              </a:ext>
            </a:extLst>
          </p:cNvPr>
          <p:cNvSpPr>
            <a:spLocks noGrp="1"/>
          </p:cNvSpPr>
          <p:nvPr>
            <p:ph idx="1"/>
          </p:nvPr>
        </p:nvSpPr>
        <p:spPr>
          <a:xfrm>
            <a:off x="5244734" y="2057400"/>
            <a:ext cx="6642466" cy="2954215"/>
          </a:xfrm>
        </p:spPr>
        <p:txBody>
          <a:bodyPr>
            <a:normAutofit/>
          </a:bodyPr>
          <a:lstStyle/>
          <a:p>
            <a:r>
              <a:rPr lang="en-US" sz="1600" dirty="0"/>
              <a:t>If a company earns a portion of the income associated with a contract, companies often recognize the amount earned but not yet paid.  If there is a $2,700 contract for 30 days and the company has worked on it for 20 days, then</a:t>
            </a:r>
          </a:p>
        </p:txBody>
      </p:sp>
      <p:sp>
        <p:nvSpPr>
          <p:cNvPr id="4" name="Text Placeholder 3">
            <a:extLst>
              <a:ext uri="{FF2B5EF4-FFF2-40B4-BE49-F238E27FC236}">
                <a16:creationId xmlns:a16="http://schemas.microsoft.com/office/drawing/2014/main" id="{653ABD22-A6BB-49D0-9C7C-1262F7FFA10C}"/>
              </a:ext>
            </a:extLst>
          </p:cNvPr>
          <p:cNvSpPr>
            <a:spLocks noGrp="1"/>
          </p:cNvSpPr>
          <p:nvPr>
            <p:ph type="body" sz="half" idx="2"/>
          </p:nvPr>
        </p:nvSpPr>
        <p:spPr>
          <a:xfrm>
            <a:off x="839789" y="2057400"/>
            <a:ext cx="3828926" cy="2110154"/>
          </a:xfrm>
        </p:spPr>
        <p:txBody>
          <a:bodyPr/>
          <a:lstStyle/>
          <a:p>
            <a:r>
              <a:rPr lang="en-US" dirty="0"/>
              <a:t>The term </a:t>
            </a:r>
            <a:r>
              <a:rPr lang="en-US" b="1" dirty="0"/>
              <a:t>accrued revenues</a:t>
            </a:r>
            <a:r>
              <a:rPr lang="en-US" dirty="0"/>
              <a:t> refers to revenues earned in a period that are both unrecorded and not yet received in cash (or other assets).</a:t>
            </a:r>
          </a:p>
          <a:p>
            <a:r>
              <a:rPr lang="en-US" dirty="0"/>
              <a:t>Usually recognized as the result of a contract or otherwise enforceable agreement such as bank interest. </a:t>
            </a:r>
          </a:p>
          <a:p>
            <a:endParaRPr lang="en-US" dirty="0"/>
          </a:p>
        </p:txBody>
      </p:sp>
      <p:pic>
        <p:nvPicPr>
          <p:cNvPr id="5" name="Picture 4">
            <a:extLst>
              <a:ext uri="{FF2B5EF4-FFF2-40B4-BE49-F238E27FC236}">
                <a16:creationId xmlns:a16="http://schemas.microsoft.com/office/drawing/2014/main" id="{9639D145-56F8-481F-A863-DD88A548CA96}"/>
              </a:ext>
            </a:extLst>
          </p:cNvPr>
          <p:cNvPicPr>
            <a:picLocks noChangeAspect="1"/>
          </p:cNvPicPr>
          <p:nvPr/>
        </p:nvPicPr>
        <p:blipFill>
          <a:blip r:embed="rId2"/>
          <a:stretch>
            <a:fillRect/>
          </a:stretch>
        </p:blipFill>
        <p:spPr>
          <a:xfrm>
            <a:off x="5539886" y="3260847"/>
            <a:ext cx="5949132" cy="1064968"/>
          </a:xfrm>
          <a:prstGeom prst="rect">
            <a:avLst/>
          </a:prstGeom>
        </p:spPr>
      </p:pic>
    </p:spTree>
    <p:extLst>
      <p:ext uri="{BB962C8B-B14F-4D97-AF65-F5344CB8AC3E}">
        <p14:creationId xmlns:p14="http://schemas.microsoft.com/office/powerpoint/2010/main" val="287572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F73C50-FC52-4C4E-824F-4193FB99AE56}"/>
              </a:ext>
            </a:extLst>
          </p:cNvPr>
          <p:cNvSpPr>
            <a:spLocks noGrp="1"/>
          </p:cNvSpPr>
          <p:nvPr>
            <p:ph type="title"/>
          </p:nvPr>
        </p:nvSpPr>
        <p:spPr>
          <a:xfrm>
            <a:off x="839788" y="457199"/>
            <a:ext cx="4057527" cy="2365131"/>
          </a:xfrm>
        </p:spPr>
        <p:txBody>
          <a:bodyPr>
            <a:normAutofit fontScale="90000"/>
          </a:bodyPr>
          <a:lstStyle/>
          <a:p>
            <a:r>
              <a:rPr lang="en-US" sz="3600" b="1" dirty="0"/>
              <a:t>Adjusted Trial Balance</a:t>
            </a:r>
            <a:br>
              <a:rPr lang="en-US" b="1" dirty="0"/>
            </a:br>
            <a:r>
              <a:rPr lang="en-US" sz="3200" b="1" dirty="0"/>
              <a:t>After the adjusting journal entries are recorded, a company runs an adjusted trial balance. </a:t>
            </a:r>
            <a:endParaRPr lang="en-US" dirty="0"/>
          </a:p>
        </p:txBody>
      </p:sp>
      <p:sp>
        <p:nvSpPr>
          <p:cNvPr id="7" name="Content Placeholder 6">
            <a:extLst>
              <a:ext uri="{FF2B5EF4-FFF2-40B4-BE49-F238E27FC236}">
                <a16:creationId xmlns:a16="http://schemas.microsoft.com/office/drawing/2014/main" id="{78959963-EE3B-44D6-97E1-66AD508F3B29}"/>
              </a:ext>
            </a:extLst>
          </p:cNvPr>
          <p:cNvSpPr>
            <a:spLocks noGrp="1"/>
          </p:cNvSpPr>
          <p:nvPr>
            <p:ph idx="1"/>
          </p:nvPr>
        </p:nvSpPr>
        <p:spPr/>
        <p:txBody>
          <a:bodyPr>
            <a:normAutofit/>
          </a:bodyPr>
          <a:lstStyle/>
          <a:p>
            <a:r>
              <a:rPr lang="en-US" sz="1600" dirty="0"/>
              <a:t>The order of accounts in the trial balance is usually set up to match the order in the chart of accounts. </a:t>
            </a:r>
          </a:p>
          <a:p>
            <a:r>
              <a:rPr lang="en-US" sz="1600" dirty="0"/>
              <a:t>Usually they are numbered based upon liquidity and whether the accounts reflect current or long-term items.  </a:t>
            </a:r>
          </a:p>
          <a:p>
            <a:r>
              <a:rPr lang="en-US" sz="1600" dirty="0"/>
              <a:t>Several new accounts arise from the adjusting entries.</a:t>
            </a:r>
          </a:p>
        </p:txBody>
      </p:sp>
      <p:sp>
        <p:nvSpPr>
          <p:cNvPr id="8" name="Text Placeholder 7">
            <a:extLst>
              <a:ext uri="{FF2B5EF4-FFF2-40B4-BE49-F238E27FC236}">
                <a16:creationId xmlns:a16="http://schemas.microsoft.com/office/drawing/2014/main" id="{293804E4-DA3D-46E3-A7CC-0B6A7B59226D}"/>
              </a:ext>
            </a:extLst>
          </p:cNvPr>
          <p:cNvSpPr>
            <a:spLocks noGrp="1"/>
          </p:cNvSpPr>
          <p:nvPr>
            <p:ph type="body" sz="half" idx="2"/>
          </p:nvPr>
        </p:nvSpPr>
        <p:spPr>
          <a:xfrm>
            <a:off x="839788" y="3156438"/>
            <a:ext cx="4145450" cy="2704612"/>
          </a:xfrm>
        </p:spPr>
        <p:txBody>
          <a:bodyPr/>
          <a:lstStyle/>
          <a:p>
            <a:r>
              <a:rPr lang="en-US" dirty="0"/>
              <a:t>An </a:t>
            </a:r>
            <a:r>
              <a:rPr lang="en-US" b="1" dirty="0"/>
              <a:t>unadjusted trial balance</a:t>
            </a:r>
            <a:r>
              <a:rPr lang="en-US" dirty="0"/>
              <a:t> is a list of accounts and balances prepared </a:t>
            </a:r>
            <a:r>
              <a:rPr lang="en-US" i="1" dirty="0"/>
              <a:t>before</a:t>
            </a:r>
            <a:r>
              <a:rPr lang="en-US" dirty="0"/>
              <a:t> adjustments are recorded. </a:t>
            </a:r>
          </a:p>
          <a:p>
            <a:r>
              <a:rPr lang="en-US" dirty="0"/>
              <a:t>An </a:t>
            </a:r>
            <a:r>
              <a:rPr lang="en-US" b="1" dirty="0"/>
              <a:t>adjusted trial balance</a:t>
            </a:r>
            <a:r>
              <a:rPr lang="en-US" dirty="0"/>
              <a:t> is a list of accounts and balances prepared </a:t>
            </a:r>
            <a:r>
              <a:rPr lang="en-US" i="1" dirty="0"/>
              <a:t>after</a:t>
            </a:r>
            <a:r>
              <a:rPr lang="en-US" dirty="0"/>
              <a:t> adjusting entries have been recorded and posted to the ledger thus contains external and internal transactions.</a:t>
            </a:r>
          </a:p>
          <a:p>
            <a:r>
              <a:rPr lang="en-US" dirty="0"/>
              <a:t>The adjusted trial balance is the second of the three (3) trial balances prepared by a company.</a:t>
            </a:r>
          </a:p>
        </p:txBody>
      </p:sp>
      <p:pic>
        <p:nvPicPr>
          <p:cNvPr id="9" name="Picture 8">
            <a:extLst>
              <a:ext uri="{FF2B5EF4-FFF2-40B4-BE49-F238E27FC236}">
                <a16:creationId xmlns:a16="http://schemas.microsoft.com/office/drawing/2014/main" id="{2776C856-F1A1-4FE5-8858-7D772B980548}"/>
              </a:ext>
            </a:extLst>
          </p:cNvPr>
          <p:cNvPicPr>
            <a:picLocks noChangeAspect="1"/>
          </p:cNvPicPr>
          <p:nvPr/>
        </p:nvPicPr>
        <p:blipFill>
          <a:blip r:embed="rId2"/>
          <a:stretch>
            <a:fillRect/>
          </a:stretch>
        </p:blipFill>
        <p:spPr>
          <a:xfrm>
            <a:off x="6752858" y="2475156"/>
            <a:ext cx="2238375" cy="4067175"/>
          </a:xfrm>
          <a:prstGeom prst="rect">
            <a:avLst/>
          </a:prstGeom>
        </p:spPr>
      </p:pic>
    </p:spTree>
    <p:extLst>
      <p:ext uri="{BB962C8B-B14F-4D97-AF65-F5344CB8AC3E}">
        <p14:creationId xmlns:p14="http://schemas.microsoft.com/office/powerpoint/2010/main" val="424366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F1E54-F3F8-4EB1-BE8F-7DD5B312D1D2}"/>
              </a:ext>
            </a:extLst>
          </p:cNvPr>
          <p:cNvSpPr>
            <a:spLocks noGrp="1"/>
          </p:cNvSpPr>
          <p:nvPr>
            <p:ph type="title"/>
          </p:nvPr>
        </p:nvSpPr>
        <p:spPr/>
        <p:txBody>
          <a:bodyPr/>
          <a:lstStyle/>
          <a:p>
            <a:r>
              <a:rPr lang="en-US" b="1" dirty="0"/>
              <a:t>PREPARING FINANCIAL STATEMENTS</a:t>
            </a:r>
            <a:endParaRPr lang="en-US" dirty="0"/>
          </a:p>
        </p:txBody>
      </p:sp>
      <p:sp>
        <p:nvSpPr>
          <p:cNvPr id="6" name="Content Placeholder 5">
            <a:extLst>
              <a:ext uri="{FF2B5EF4-FFF2-40B4-BE49-F238E27FC236}">
                <a16:creationId xmlns:a16="http://schemas.microsoft.com/office/drawing/2014/main" id="{855E1992-1EE4-46C9-B306-D789F10317E7}"/>
              </a:ext>
            </a:extLst>
          </p:cNvPr>
          <p:cNvSpPr>
            <a:spLocks noGrp="1"/>
          </p:cNvSpPr>
          <p:nvPr>
            <p:ph idx="1"/>
          </p:nvPr>
        </p:nvSpPr>
        <p:spPr/>
        <p:txBody>
          <a:bodyPr/>
          <a:lstStyle/>
          <a:p>
            <a:pPr fontAlgn="base"/>
            <a:r>
              <a:rPr lang="en-US" dirty="0"/>
              <a:t>We can prepare financial statements directly from information in the </a:t>
            </a:r>
            <a:r>
              <a:rPr lang="en-US" i="1" dirty="0"/>
              <a:t>adjusted</a:t>
            </a:r>
            <a:r>
              <a:rPr lang="en-US" dirty="0"/>
              <a:t> trial balance. An adjusted trial balance includes all accounts and balances in the financial statements and is easier to work from than the entire general ledger when preparing financial statements.</a:t>
            </a:r>
          </a:p>
          <a:p>
            <a:pPr fontAlgn="base"/>
            <a:r>
              <a:rPr lang="en-US" dirty="0"/>
              <a:t>We prepare financial statements in the following order: Income Statement, Statement of Retained Earnings, and Balance Sheet. The Income Statement information is needed to prepare the Statement of Retained Earnings.  The information from the Statement of Retained Earnings is used to prepare the Balance Sheet.</a:t>
            </a:r>
          </a:p>
          <a:p>
            <a:endParaRPr lang="en-US" dirty="0"/>
          </a:p>
        </p:txBody>
      </p:sp>
    </p:spTree>
    <p:extLst>
      <p:ext uri="{BB962C8B-B14F-4D97-AF65-F5344CB8AC3E}">
        <p14:creationId xmlns:p14="http://schemas.microsoft.com/office/powerpoint/2010/main" val="26774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2CF-8EBC-4BF9-A088-32E337E42D0F}"/>
              </a:ext>
            </a:extLst>
          </p:cNvPr>
          <p:cNvSpPr>
            <a:spLocks noGrp="1"/>
          </p:cNvSpPr>
          <p:nvPr>
            <p:ph type="title"/>
          </p:nvPr>
        </p:nvSpPr>
        <p:spPr/>
        <p:txBody>
          <a:bodyPr>
            <a:normAutofit/>
          </a:bodyPr>
          <a:lstStyle/>
          <a:p>
            <a:r>
              <a:rPr lang="en-US" sz="4000" b="1" dirty="0"/>
              <a:t>The general ledger does not agree with the financial statements until closing entries are made</a:t>
            </a:r>
            <a:r>
              <a:rPr lang="en-US" b="1" dirty="0"/>
              <a:t>.</a:t>
            </a:r>
          </a:p>
        </p:txBody>
      </p:sp>
      <p:pic>
        <p:nvPicPr>
          <p:cNvPr id="7" name="Picture 6">
            <a:extLst>
              <a:ext uri="{FF2B5EF4-FFF2-40B4-BE49-F238E27FC236}">
                <a16:creationId xmlns:a16="http://schemas.microsoft.com/office/drawing/2014/main" id="{0AF962D2-315A-4D00-8789-7A1E8CEFA39F}"/>
              </a:ext>
            </a:extLst>
          </p:cNvPr>
          <p:cNvPicPr>
            <a:picLocks noChangeAspect="1"/>
          </p:cNvPicPr>
          <p:nvPr/>
        </p:nvPicPr>
        <p:blipFill>
          <a:blip r:embed="rId2"/>
          <a:stretch>
            <a:fillRect/>
          </a:stretch>
        </p:blipFill>
        <p:spPr>
          <a:xfrm>
            <a:off x="3586895" y="1829960"/>
            <a:ext cx="2714625" cy="2324100"/>
          </a:xfrm>
          <a:prstGeom prst="rect">
            <a:avLst/>
          </a:prstGeom>
        </p:spPr>
      </p:pic>
      <p:pic>
        <p:nvPicPr>
          <p:cNvPr id="11" name="Picture 10">
            <a:extLst>
              <a:ext uri="{FF2B5EF4-FFF2-40B4-BE49-F238E27FC236}">
                <a16:creationId xmlns:a16="http://schemas.microsoft.com/office/drawing/2014/main" id="{B3BB7994-75A5-4C64-8AE1-DC104F3A9760}"/>
              </a:ext>
            </a:extLst>
          </p:cNvPr>
          <p:cNvPicPr>
            <a:picLocks noChangeAspect="1"/>
          </p:cNvPicPr>
          <p:nvPr/>
        </p:nvPicPr>
        <p:blipFill>
          <a:blip r:embed="rId3"/>
          <a:stretch>
            <a:fillRect/>
          </a:stretch>
        </p:blipFill>
        <p:spPr>
          <a:xfrm>
            <a:off x="6966070" y="1865129"/>
            <a:ext cx="2638425" cy="3152775"/>
          </a:xfrm>
          <a:prstGeom prst="rect">
            <a:avLst/>
          </a:prstGeom>
        </p:spPr>
      </p:pic>
      <p:sp>
        <p:nvSpPr>
          <p:cNvPr id="12" name="TextBox 11">
            <a:extLst>
              <a:ext uri="{FF2B5EF4-FFF2-40B4-BE49-F238E27FC236}">
                <a16:creationId xmlns:a16="http://schemas.microsoft.com/office/drawing/2014/main" id="{D2CD5563-9B60-46D0-99A8-10A2D3E12F28}"/>
              </a:ext>
            </a:extLst>
          </p:cNvPr>
          <p:cNvSpPr txBox="1"/>
          <p:nvPr/>
        </p:nvSpPr>
        <p:spPr>
          <a:xfrm>
            <a:off x="650631" y="5802923"/>
            <a:ext cx="10774236" cy="954107"/>
          </a:xfrm>
          <a:prstGeom prst="rect">
            <a:avLst/>
          </a:prstGeom>
          <a:noFill/>
        </p:spPr>
        <p:txBody>
          <a:bodyPr wrap="square" rtlCol="0">
            <a:spAutoFit/>
          </a:bodyPr>
          <a:lstStyle/>
          <a:p>
            <a:r>
              <a:rPr lang="en-US" sz="2800" b="1" dirty="0"/>
              <a:t>The general ledger balance of $0 does not agree to the financial statements until the closing entries are made to update RE. </a:t>
            </a:r>
          </a:p>
        </p:txBody>
      </p:sp>
      <p:pic>
        <p:nvPicPr>
          <p:cNvPr id="8" name="Content Placeholder 7">
            <a:extLst>
              <a:ext uri="{FF2B5EF4-FFF2-40B4-BE49-F238E27FC236}">
                <a16:creationId xmlns:a16="http://schemas.microsoft.com/office/drawing/2014/main" id="{B9112485-ABEC-42F3-9760-F62149A1BE6E}"/>
              </a:ext>
            </a:extLst>
          </p:cNvPr>
          <p:cNvPicPr>
            <a:picLocks noGrp="1" noChangeAspect="1"/>
          </p:cNvPicPr>
          <p:nvPr>
            <p:ph idx="1"/>
          </p:nvPr>
        </p:nvPicPr>
        <p:blipFill>
          <a:blip r:embed="rId4"/>
          <a:stretch>
            <a:fillRect/>
          </a:stretch>
        </p:blipFill>
        <p:spPr>
          <a:xfrm>
            <a:off x="384664" y="1771711"/>
            <a:ext cx="3105150" cy="3790950"/>
          </a:xfrm>
        </p:spPr>
      </p:pic>
      <p:pic>
        <p:nvPicPr>
          <p:cNvPr id="13" name="Picture 12">
            <a:extLst>
              <a:ext uri="{FF2B5EF4-FFF2-40B4-BE49-F238E27FC236}">
                <a16:creationId xmlns:a16="http://schemas.microsoft.com/office/drawing/2014/main" id="{9CA36FE8-9B7F-42C5-92C2-0F7455ED2EEF}"/>
              </a:ext>
            </a:extLst>
          </p:cNvPr>
          <p:cNvPicPr>
            <a:picLocks noChangeAspect="1"/>
          </p:cNvPicPr>
          <p:nvPr/>
        </p:nvPicPr>
        <p:blipFill>
          <a:blip r:embed="rId5"/>
          <a:stretch>
            <a:fillRect/>
          </a:stretch>
        </p:blipFill>
        <p:spPr>
          <a:xfrm>
            <a:off x="3554290" y="4193198"/>
            <a:ext cx="3219450" cy="1390650"/>
          </a:xfrm>
          <a:prstGeom prst="rect">
            <a:avLst/>
          </a:prstGeom>
        </p:spPr>
      </p:pic>
    </p:spTree>
    <p:extLst>
      <p:ext uri="{BB962C8B-B14F-4D97-AF65-F5344CB8AC3E}">
        <p14:creationId xmlns:p14="http://schemas.microsoft.com/office/powerpoint/2010/main" val="201428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77B4-B555-4C1F-9E1A-D589B22C9F4D}"/>
              </a:ext>
            </a:extLst>
          </p:cNvPr>
          <p:cNvSpPr>
            <a:spLocks noGrp="1"/>
          </p:cNvSpPr>
          <p:nvPr>
            <p:ph type="title"/>
          </p:nvPr>
        </p:nvSpPr>
        <p:spPr/>
        <p:txBody>
          <a:bodyPr>
            <a:normAutofit fontScale="90000"/>
          </a:bodyPr>
          <a:lstStyle/>
          <a:p>
            <a:r>
              <a:rPr lang="en-US" b="1" dirty="0"/>
              <a:t>CLOSING PROCESS</a:t>
            </a:r>
            <a:br>
              <a:rPr lang="en-US" b="1" dirty="0"/>
            </a:br>
            <a:r>
              <a:rPr lang="en-US" sz="3100" b="1" dirty="0"/>
              <a:t>After financial statements have been finalized, it is time to close the books.</a:t>
            </a:r>
            <a:endParaRPr lang="en-US" dirty="0"/>
          </a:p>
        </p:txBody>
      </p:sp>
      <p:sp>
        <p:nvSpPr>
          <p:cNvPr id="3" name="Content Placeholder 2">
            <a:extLst>
              <a:ext uri="{FF2B5EF4-FFF2-40B4-BE49-F238E27FC236}">
                <a16:creationId xmlns:a16="http://schemas.microsoft.com/office/drawing/2014/main" id="{7433C248-CB6D-413A-B64E-D4560ABB7597}"/>
              </a:ext>
            </a:extLst>
          </p:cNvPr>
          <p:cNvSpPr>
            <a:spLocks noGrp="1"/>
          </p:cNvSpPr>
          <p:nvPr>
            <p:ph idx="1"/>
          </p:nvPr>
        </p:nvSpPr>
        <p:spPr/>
        <p:txBody>
          <a:bodyPr>
            <a:normAutofit fontScale="70000" lnSpcReduction="20000"/>
          </a:bodyPr>
          <a:lstStyle/>
          <a:p>
            <a:pPr fontAlgn="base"/>
            <a:r>
              <a:rPr lang="en-US" dirty="0"/>
              <a:t>The </a:t>
            </a:r>
            <a:r>
              <a:rPr lang="en-US" b="1" dirty="0"/>
              <a:t>closing process</a:t>
            </a:r>
            <a:r>
              <a:rPr lang="en-US" dirty="0"/>
              <a:t> is an important step at the end of an accounting period </a:t>
            </a:r>
            <a:r>
              <a:rPr lang="en-US" i="1" dirty="0"/>
              <a:t>after</a:t>
            </a:r>
            <a:r>
              <a:rPr lang="en-US" dirty="0"/>
              <a:t> financial statements have been completed. The financial statements have been prepared and now journal entries called “closing” entries are needed to sync the books up with the financial statements.(At this juncture, no entries have been made to update retained earnings to its new total).</a:t>
            </a:r>
          </a:p>
          <a:p>
            <a:pPr fontAlgn="base"/>
            <a:r>
              <a:rPr lang="en-US" dirty="0"/>
              <a:t>The closing process prepares accounts for recording the transactions and the events of the </a:t>
            </a:r>
            <a:r>
              <a:rPr lang="en-US" i="1" dirty="0"/>
              <a:t>next</a:t>
            </a:r>
            <a:r>
              <a:rPr lang="en-US" dirty="0"/>
              <a:t> period. The process updates retained earnings for revenue, expenses, and dividends. These accounts will be zeroed out to prepare them to accumulate new information for owner’s wealth.  These accounts (revenues, expenses and dividends) are sub-retained earnings accounts which segregate information related to the accumulation of owner’s wealth.</a:t>
            </a:r>
          </a:p>
          <a:p>
            <a:pPr fontAlgn="base"/>
            <a:r>
              <a:rPr lang="en-US" b="1" dirty="0"/>
              <a:t>Revenue, Expense and Dividend accounts (Inc Stmt and Stmt of RE accounts) are temporary</a:t>
            </a:r>
            <a:r>
              <a:rPr lang="en-US" dirty="0"/>
              <a:t> </a:t>
            </a:r>
            <a:r>
              <a:rPr lang="en-US" b="1" dirty="0"/>
              <a:t>accounts</a:t>
            </a:r>
            <a:r>
              <a:rPr lang="en-US" dirty="0"/>
              <a:t> and accumulate data related to one accounting period.  They are temporary because the accounts are opened at the beginning of a period, used to record transactions and events for that period, and then closed at the end of the period. </a:t>
            </a:r>
            <a:r>
              <a:rPr lang="en-US" i="1" dirty="0"/>
              <a:t>The closing process applies only to temporary accounts</a:t>
            </a:r>
            <a:r>
              <a:rPr lang="en-US" dirty="0"/>
              <a:t>.</a:t>
            </a:r>
          </a:p>
          <a:p>
            <a:pPr fontAlgn="base"/>
            <a:r>
              <a:rPr lang="en-US" b="1" dirty="0"/>
              <a:t>Balance Sheet accounts are permanent</a:t>
            </a:r>
            <a:r>
              <a:rPr lang="en-US" dirty="0"/>
              <a:t> </a:t>
            </a:r>
            <a:r>
              <a:rPr lang="en-US" b="1" dirty="0"/>
              <a:t>accounts</a:t>
            </a:r>
            <a:r>
              <a:rPr lang="en-US" dirty="0"/>
              <a:t> report on activities related to one or more future accounting periods. They carry their ending balances into the next period and consist of all balance sheet accounts. These asset, liability, and equity accounts (common stock and retained earnings) are not closed.  These balances continue in existence after the balance sheet date.</a:t>
            </a:r>
          </a:p>
        </p:txBody>
      </p:sp>
    </p:spTree>
    <p:extLst>
      <p:ext uri="{BB962C8B-B14F-4D97-AF65-F5344CB8AC3E}">
        <p14:creationId xmlns:p14="http://schemas.microsoft.com/office/powerpoint/2010/main" val="118930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6F51-C920-4525-AEBE-023AEA6D793F}"/>
              </a:ext>
            </a:extLst>
          </p:cNvPr>
          <p:cNvSpPr>
            <a:spLocks noGrp="1"/>
          </p:cNvSpPr>
          <p:nvPr>
            <p:ph type="title"/>
          </p:nvPr>
        </p:nvSpPr>
        <p:spPr>
          <a:xfrm>
            <a:off x="838200" y="365125"/>
            <a:ext cx="10398369" cy="918552"/>
          </a:xfrm>
        </p:spPr>
        <p:txBody>
          <a:bodyPr>
            <a:normAutofit/>
          </a:bodyPr>
          <a:lstStyle/>
          <a:p>
            <a:pPr algn="ctr"/>
            <a:r>
              <a:rPr lang="en-US" sz="3600" b="1" dirty="0"/>
              <a:t>Steps to close the nominal or temporary accounts</a:t>
            </a:r>
            <a:endParaRPr lang="en-US" dirty="0"/>
          </a:p>
        </p:txBody>
      </p:sp>
      <p:sp>
        <p:nvSpPr>
          <p:cNvPr id="3" name="Content Placeholder 2">
            <a:extLst>
              <a:ext uri="{FF2B5EF4-FFF2-40B4-BE49-F238E27FC236}">
                <a16:creationId xmlns:a16="http://schemas.microsoft.com/office/drawing/2014/main" id="{D2BC05DB-F3AA-408A-8BFF-39E07C273695}"/>
              </a:ext>
            </a:extLst>
          </p:cNvPr>
          <p:cNvSpPr>
            <a:spLocks noGrp="1"/>
          </p:cNvSpPr>
          <p:nvPr>
            <p:ph idx="1"/>
          </p:nvPr>
        </p:nvSpPr>
        <p:spPr>
          <a:xfrm>
            <a:off x="838200" y="1195754"/>
            <a:ext cx="10398369" cy="4981209"/>
          </a:xfrm>
        </p:spPr>
        <p:txBody>
          <a:bodyPr>
            <a:normAutofit fontScale="77500" lnSpcReduction="20000"/>
          </a:bodyPr>
          <a:lstStyle/>
          <a:p>
            <a:pPr marL="0" indent="0" fontAlgn="base">
              <a:buNone/>
            </a:pPr>
            <a:r>
              <a:rPr lang="en-US" dirty="0"/>
              <a:t>We will use a new temporary account “Income Summary” to close the income statement accounts (Revenues and Expenses ONLY). It will then be closed as well.</a:t>
            </a:r>
          </a:p>
          <a:p>
            <a:pPr fontAlgn="base"/>
            <a:r>
              <a:rPr lang="en-US" dirty="0"/>
              <a:t>CE#1	Debit all revenue accounts and credit Income Summary (Total the debits and credit Income Summary with the total amount of debits)</a:t>
            </a:r>
          </a:p>
          <a:p>
            <a:pPr fontAlgn="base"/>
            <a:r>
              <a:rPr lang="en-US" dirty="0"/>
              <a:t>CE#2  Credit all expense accounts and debit Income Summary (Total the credits and debit Income Summary with the total amount of credits)</a:t>
            </a:r>
          </a:p>
          <a:p>
            <a:pPr fontAlgn="base"/>
            <a:r>
              <a:rPr lang="en-US" dirty="0"/>
              <a:t>CE#3  Balance the income summary account in a T Account form</a:t>
            </a:r>
          </a:p>
          <a:p>
            <a:pPr lvl="1" fontAlgn="base"/>
            <a:r>
              <a:rPr lang="en-US" dirty="0"/>
              <a:t>Deduct the smaller amount from the larger amount</a:t>
            </a:r>
          </a:p>
          <a:p>
            <a:pPr lvl="2" fontAlgn="base"/>
            <a:r>
              <a:rPr lang="en-US" dirty="0"/>
              <a:t>If it is a credit (normal) balance, then debit Income Summary for this amount and credit Owner’s Capital for the same amount.</a:t>
            </a:r>
          </a:p>
          <a:p>
            <a:pPr lvl="2" fontAlgn="base"/>
            <a:r>
              <a:rPr lang="en-US" dirty="0"/>
              <a:t>If it is a debit balance (loss), then credit Income Summary for this amount and debit Owner’s Capital for the same amount.</a:t>
            </a:r>
          </a:p>
          <a:p>
            <a:pPr fontAlgn="base"/>
            <a:r>
              <a:rPr lang="en-US" dirty="0"/>
              <a:t>CE#4  Credit the Dividend account for the balance in the account and debit Retained Earnings for the same amount.</a:t>
            </a:r>
          </a:p>
          <a:p>
            <a:pPr fontAlgn="base"/>
            <a:r>
              <a:rPr lang="en-US" dirty="0"/>
              <a:t>Prepare the post-closing trial balance, only balance sheet accounts (permanent) accounts should be on the post-closing trial balance. There should be no balances in dividends, revenue or expense accounts.  Only Balance Sheet accounts should remain.  The post-closing trial balance is the last of the three (3) trial balances. </a:t>
            </a:r>
          </a:p>
          <a:p>
            <a:endParaRPr lang="en-US" dirty="0"/>
          </a:p>
        </p:txBody>
      </p:sp>
    </p:spTree>
    <p:extLst>
      <p:ext uri="{BB962C8B-B14F-4D97-AF65-F5344CB8AC3E}">
        <p14:creationId xmlns:p14="http://schemas.microsoft.com/office/powerpoint/2010/main" val="200016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C848-B63B-4904-A0A8-0120A98B94DA}"/>
              </a:ext>
            </a:extLst>
          </p:cNvPr>
          <p:cNvSpPr>
            <a:spLocks noGrp="1"/>
          </p:cNvSpPr>
          <p:nvPr>
            <p:ph type="title"/>
          </p:nvPr>
        </p:nvSpPr>
        <p:spPr>
          <a:xfrm>
            <a:off x="838200" y="149470"/>
            <a:ext cx="6248400" cy="1151792"/>
          </a:xfrm>
        </p:spPr>
        <p:txBody>
          <a:bodyPr>
            <a:noAutofit/>
          </a:bodyPr>
          <a:lstStyle/>
          <a:p>
            <a:r>
              <a:rPr lang="en-US" sz="2400" b="1" dirty="0"/>
              <a:t>An Example:  The Closing Process</a:t>
            </a:r>
            <a:endParaRPr lang="en-US" sz="2400" dirty="0"/>
          </a:p>
        </p:txBody>
      </p:sp>
      <p:pic>
        <p:nvPicPr>
          <p:cNvPr id="5" name="Content Placeholder 4">
            <a:extLst>
              <a:ext uri="{FF2B5EF4-FFF2-40B4-BE49-F238E27FC236}">
                <a16:creationId xmlns:a16="http://schemas.microsoft.com/office/drawing/2014/main" id="{022DF709-9823-4388-B9C2-57F24500652F}"/>
              </a:ext>
            </a:extLst>
          </p:cNvPr>
          <p:cNvPicPr>
            <a:picLocks noGrp="1" noChangeAspect="1"/>
          </p:cNvPicPr>
          <p:nvPr>
            <p:ph idx="1"/>
          </p:nvPr>
        </p:nvPicPr>
        <p:blipFill>
          <a:blip r:embed="rId2"/>
          <a:stretch>
            <a:fillRect/>
          </a:stretch>
        </p:blipFill>
        <p:spPr>
          <a:xfrm>
            <a:off x="620545" y="1740878"/>
            <a:ext cx="10733255" cy="3015760"/>
          </a:xfrm>
        </p:spPr>
      </p:pic>
    </p:spTree>
    <p:extLst>
      <p:ext uri="{BB962C8B-B14F-4D97-AF65-F5344CB8AC3E}">
        <p14:creationId xmlns:p14="http://schemas.microsoft.com/office/powerpoint/2010/main" val="191678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5AF4D9-877C-4274-8252-84E921F87B46}"/>
              </a:ext>
            </a:extLst>
          </p:cNvPr>
          <p:cNvPicPr>
            <a:picLocks noChangeAspect="1"/>
          </p:cNvPicPr>
          <p:nvPr/>
        </p:nvPicPr>
        <p:blipFill>
          <a:blip r:embed="rId2"/>
          <a:stretch>
            <a:fillRect/>
          </a:stretch>
        </p:blipFill>
        <p:spPr>
          <a:xfrm>
            <a:off x="1996080" y="115306"/>
            <a:ext cx="8018358" cy="6593463"/>
          </a:xfrm>
          <a:prstGeom prst="rect">
            <a:avLst/>
          </a:prstGeom>
        </p:spPr>
      </p:pic>
    </p:spTree>
    <p:extLst>
      <p:ext uri="{BB962C8B-B14F-4D97-AF65-F5344CB8AC3E}">
        <p14:creationId xmlns:p14="http://schemas.microsoft.com/office/powerpoint/2010/main" val="189726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6F11B-E062-41B1-A939-E398A95D34A7}"/>
              </a:ext>
            </a:extLst>
          </p:cNvPr>
          <p:cNvPicPr>
            <a:picLocks noChangeAspect="1"/>
          </p:cNvPicPr>
          <p:nvPr/>
        </p:nvPicPr>
        <p:blipFill>
          <a:blip r:embed="rId2"/>
          <a:stretch>
            <a:fillRect/>
          </a:stretch>
        </p:blipFill>
        <p:spPr>
          <a:xfrm>
            <a:off x="1814512" y="719137"/>
            <a:ext cx="8562975" cy="5419725"/>
          </a:xfrm>
          <a:prstGeom prst="rect">
            <a:avLst/>
          </a:prstGeom>
        </p:spPr>
      </p:pic>
    </p:spTree>
    <p:extLst>
      <p:ext uri="{BB962C8B-B14F-4D97-AF65-F5344CB8AC3E}">
        <p14:creationId xmlns:p14="http://schemas.microsoft.com/office/powerpoint/2010/main" val="222171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944290" cy="5992132"/>
          </a:xfrm>
        </p:spPr>
        <p:txBody>
          <a:bodyPr>
            <a:noAutofit/>
          </a:bodyPr>
          <a:lstStyle/>
          <a:p>
            <a:r>
              <a:rPr lang="en-US" sz="3200" dirty="0"/>
              <a:t>The Unadjusted Trial Balance includes all external journal entries but adjustments are needed to bring the accounts up to date such as </a:t>
            </a:r>
            <a:r>
              <a:rPr lang="en-US" sz="3200" dirty="0" err="1"/>
              <a:t>prepaids</a:t>
            </a:r>
            <a:r>
              <a:rPr lang="en-US" sz="3200" dirty="0"/>
              <a:t>, unearned revenue, and supplies, etc.  The books are brought up to date based on what is on the unadjusted trial balance and also what is not there, i.e. missing information needed to be conformance with GAAP.</a:t>
            </a:r>
          </a:p>
        </p:txBody>
      </p:sp>
      <p:pic>
        <p:nvPicPr>
          <p:cNvPr id="4" name="Content Placeholder 3"/>
          <p:cNvPicPr>
            <a:picLocks noGrp="1" noChangeAspect="1"/>
          </p:cNvPicPr>
          <p:nvPr>
            <p:ph idx="1"/>
          </p:nvPr>
        </p:nvPicPr>
        <p:blipFill>
          <a:blip r:embed="rId2"/>
          <a:stretch>
            <a:fillRect/>
          </a:stretch>
        </p:blipFill>
        <p:spPr>
          <a:xfrm>
            <a:off x="6220505" y="757487"/>
            <a:ext cx="5161598" cy="5696041"/>
          </a:xfrm>
          <a:prstGeom prst="rect">
            <a:avLst/>
          </a:prstGeom>
        </p:spPr>
      </p:pic>
    </p:spTree>
    <p:extLst>
      <p:ext uri="{BB962C8B-B14F-4D97-AF65-F5344CB8AC3E}">
        <p14:creationId xmlns:p14="http://schemas.microsoft.com/office/powerpoint/2010/main" val="566374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65-58BB-40B4-87E4-1303EAB56107}"/>
              </a:ext>
            </a:extLst>
          </p:cNvPr>
          <p:cNvSpPr>
            <a:spLocks noGrp="1"/>
          </p:cNvSpPr>
          <p:nvPr>
            <p:ph type="title"/>
          </p:nvPr>
        </p:nvSpPr>
        <p:spPr>
          <a:xfrm>
            <a:off x="764931" y="254977"/>
            <a:ext cx="5961184" cy="5697415"/>
          </a:xfrm>
        </p:spPr>
        <p:txBody>
          <a:bodyPr>
            <a:normAutofit/>
          </a:bodyPr>
          <a:lstStyle/>
          <a:p>
            <a:pPr fontAlgn="base"/>
            <a:r>
              <a:rPr lang="en-US" sz="3200" b="1" dirty="0"/>
              <a:t>Post-Closing Trial Balance – </a:t>
            </a:r>
            <a:br>
              <a:rPr lang="en-US" sz="3200" b="1" dirty="0"/>
            </a:br>
            <a:r>
              <a:rPr lang="en-US" sz="3200" b="1" dirty="0"/>
              <a:t>The following shows all accounts after the closing process</a:t>
            </a:r>
            <a:br>
              <a:rPr lang="en-US" sz="2000" dirty="0"/>
            </a:br>
            <a:br>
              <a:rPr lang="en-US" sz="2000" dirty="0"/>
            </a:br>
            <a:r>
              <a:rPr lang="en-US" sz="1800" dirty="0"/>
              <a:t>A </a:t>
            </a:r>
            <a:r>
              <a:rPr lang="en-US" sz="1800" b="1" dirty="0"/>
              <a:t>post-closing trial balance</a:t>
            </a:r>
            <a:r>
              <a:rPr lang="en-US" sz="1800" dirty="0"/>
              <a:t> is a list of permanent accounts—all accounts not closed—balance sheet accounts. </a:t>
            </a:r>
            <a:br>
              <a:rPr lang="en-US" sz="1800" dirty="0"/>
            </a:br>
            <a:br>
              <a:rPr lang="en-US" sz="1800" dirty="0"/>
            </a:br>
            <a:r>
              <a:rPr lang="en-US" sz="1800" dirty="0"/>
              <a:t>The aim of a post-closing trial balance is to verify that (1) total debits equal total credits for permanent accounts and (2) all temporary accounts have zero balances.</a:t>
            </a:r>
            <a:br>
              <a:rPr lang="en-US" sz="4000" b="1" dirty="0"/>
            </a:br>
            <a:endParaRPr lang="en-US" dirty="0"/>
          </a:p>
        </p:txBody>
      </p:sp>
      <p:pic>
        <p:nvPicPr>
          <p:cNvPr id="4" name="Content Placeholder 3">
            <a:extLst>
              <a:ext uri="{FF2B5EF4-FFF2-40B4-BE49-F238E27FC236}">
                <a16:creationId xmlns:a16="http://schemas.microsoft.com/office/drawing/2014/main" id="{3F5965DB-96FA-43FE-A289-91E6AD3CD191}"/>
              </a:ext>
            </a:extLst>
          </p:cNvPr>
          <p:cNvPicPr>
            <a:picLocks noGrp="1" noChangeAspect="1"/>
          </p:cNvPicPr>
          <p:nvPr>
            <p:ph idx="1"/>
          </p:nvPr>
        </p:nvPicPr>
        <p:blipFill>
          <a:blip r:embed="rId2"/>
          <a:stretch>
            <a:fillRect/>
          </a:stretch>
        </p:blipFill>
        <p:spPr>
          <a:xfrm>
            <a:off x="7485186" y="553108"/>
            <a:ext cx="2858294" cy="5193581"/>
          </a:xfrm>
          <a:prstGeom prst="rect">
            <a:avLst/>
          </a:prstGeom>
        </p:spPr>
      </p:pic>
    </p:spTree>
    <p:extLst>
      <p:ext uri="{BB962C8B-B14F-4D97-AF65-F5344CB8AC3E}">
        <p14:creationId xmlns:p14="http://schemas.microsoft.com/office/powerpoint/2010/main" val="165331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AC5A-B7FA-4999-BD1B-346F569909EE}"/>
              </a:ext>
            </a:extLst>
          </p:cNvPr>
          <p:cNvSpPr>
            <a:spLocks noGrp="1"/>
          </p:cNvSpPr>
          <p:nvPr>
            <p:ph type="title"/>
          </p:nvPr>
        </p:nvSpPr>
        <p:spPr>
          <a:xfrm>
            <a:off x="838200" y="365126"/>
            <a:ext cx="10515600" cy="531690"/>
          </a:xfrm>
        </p:spPr>
        <p:txBody>
          <a:bodyPr>
            <a:noAutofit/>
          </a:bodyPr>
          <a:lstStyle/>
          <a:p>
            <a:pPr algn="ctr"/>
            <a:r>
              <a:rPr lang="en-US" b="1" dirty="0"/>
              <a:t>The Accounting Cycle</a:t>
            </a:r>
          </a:p>
        </p:txBody>
      </p:sp>
      <p:sp>
        <p:nvSpPr>
          <p:cNvPr id="3" name="Content Placeholder 2">
            <a:extLst>
              <a:ext uri="{FF2B5EF4-FFF2-40B4-BE49-F238E27FC236}">
                <a16:creationId xmlns:a16="http://schemas.microsoft.com/office/drawing/2014/main" id="{E54D8771-8DC2-4B55-879F-14640182F3AD}"/>
              </a:ext>
            </a:extLst>
          </p:cNvPr>
          <p:cNvSpPr>
            <a:spLocks noGrp="1"/>
          </p:cNvSpPr>
          <p:nvPr>
            <p:ph idx="1"/>
          </p:nvPr>
        </p:nvSpPr>
        <p:spPr>
          <a:xfrm>
            <a:off x="838200" y="1072662"/>
            <a:ext cx="10515600" cy="5104301"/>
          </a:xfrm>
        </p:spPr>
        <p:txBody>
          <a:bodyPr>
            <a:normAutofit/>
          </a:bodyPr>
          <a:lstStyle/>
          <a:p>
            <a:r>
              <a:rPr lang="en-US" dirty="0"/>
              <a:t>Chapter 2</a:t>
            </a:r>
          </a:p>
          <a:p>
            <a:pPr lvl="1"/>
            <a:r>
              <a:rPr lang="en-US" dirty="0"/>
              <a:t>Analyze transactions </a:t>
            </a:r>
          </a:p>
          <a:p>
            <a:pPr lvl="1"/>
            <a:r>
              <a:rPr lang="en-US" dirty="0"/>
              <a:t>Journalize in general journal</a:t>
            </a:r>
          </a:p>
          <a:p>
            <a:pPr lvl="1"/>
            <a:r>
              <a:rPr lang="en-US" dirty="0"/>
              <a:t>Post journal entries to general ledger</a:t>
            </a:r>
          </a:p>
          <a:p>
            <a:pPr lvl="1"/>
            <a:r>
              <a:rPr lang="en-US" dirty="0"/>
              <a:t>Prepared unadjusted trial balance</a:t>
            </a:r>
          </a:p>
          <a:p>
            <a:r>
              <a:rPr lang="en-US" dirty="0"/>
              <a:t>Chapter 3</a:t>
            </a:r>
          </a:p>
          <a:p>
            <a:pPr lvl="1"/>
            <a:r>
              <a:rPr lang="en-US" dirty="0"/>
              <a:t>Adjust the books internally adjusting journal entries and post to general ledger</a:t>
            </a:r>
          </a:p>
          <a:p>
            <a:pPr lvl="1"/>
            <a:r>
              <a:rPr lang="en-US" dirty="0"/>
              <a:t>Prepare adjusted trial balance</a:t>
            </a:r>
          </a:p>
          <a:p>
            <a:pPr lvl="1"/>
            <a:r>
              <a:rPr lang="en-US" dirty="0"/>
              <a:t>Prepare financial statements</a:t>
            </a:r>
          </a:p>
          <a:p>
            <a:pPr lvl="1"/>
            <a:r>
              <a:rPr lang="en-US" dirty="0"/>
              <a:t>Close accounts with internal closing entries</a:t>
            </a:r>
          </a:p>
          <a:p>
            <a:pPr lvl="1"/>
            <a:r>
              <a:rPr lang="en-US" dirty="0"/>
              <a:t>Prepare post-closing trial balance</a:t>
            </a:r>
          </a:p>
          <a:p>
            <a:endParaRPr lang="en-US" dirty="0"/>
          </a:p>
        </p:txBody>
      </p:sp>
    </p:spTree>
    <p:extLst>
      <p:ext uri="{BB962C8B-B14F-4D97-AF65-F5344CB8AC3E}">
        <p14:creationId xmlns:p14="http://schemas.microsoft.com/office/powerpoint/2010/main" val="363508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5CFD-2E54-44BF-B3BC-91C1B2A8EB2A}"/>
              </a:ext>
            </a:extLst>
          </p:cNvPr>
          <p:cNvSpPr>
            <a:spLocks noGrp="1"/>
          </p:cNvSpPr>
          <p:nvPr>
            <p:ph type="title"/>
          </p:nvPr>
        </p:nvSpPr>
        <p:spPr>
          <a:xfrm>
            <a:off x="838200" y="365125"/>
            <a:ext cx="10160977" cy="777875"/>
          </a:xfrm>
        </p:spPr>
        <p:txBody>
          <a:bodyPr/>
          <a:lstStyle/>
          <a:p>
            <a:pPr algn="ctr"/>
            <a:r>
              <a:rPr lang="en-US" dirty="0"/>
              <a:t>Classified Balance Sheet	</a:t>
            </a:r>
          </a:p>
        </p:txBody>
      </p:sp>
      <p:sp>
        <p:nvSpPr>
          <p:cNvPr id="3" name="Content Placeholder 2">
            <a:extLst>
              <a:ext uri="{FF2B5EF4-FFF2-40B4-BE49-F238E27FC236}">
                <a16:creationId xmlns:a16="http://schemas.microsoft.com/office/drawing/2014/main" id="{7EB991F5-0EBC-4D94-9080-F3C2C486EA88}"/>
              </a:ext>
            </a:extLst>
          </p:cNvPr>
          <p:cNvSpPr>
            <a:spLocks noGrp="1"/>
          </p:cNvSpPr>
          <p:nvPr>
            <p:ph idx="1"/>
          </p:nvPr>
        </p:nvSpPr>
        <p:spPr>
          <a:xfrm>
            <a:off x="838200" y="1143000"/>
            <a:ext cx="10515600" cy="5033963"/>
          </a:xfrm>
        </p:spPr>
        <p:txBody>
          <a:bodyPr>
            <a:normAutofit lnSpcReduction="10000"/>
          </a:bodyPr>
          <a:lstStyle/>
          <a:p>
            <a:pPr marL="0" indent="0">
              <a:buNone/>
            </a:pPr>
            <a:r>
              <a:rPr lang="en-US" dirty="0"/>
              <a:t>A classified balance sheet typically contains a separation between current (short-term) and noncurrent (long-term) for both assets and liabilities. </a:t>
            </a:r>
          </a:p>
          <a:p>
            <a:r>
              <a:rPr lang="en-US" dirty="0"/>
              <a:t>Current items are expected to come due (either collected or owed) within one year or the company’s operating cycle, whichever is longer.</a:t>
            </a:r>
          </a:p>
          <a:p>
            <a:pPr lvl="1"/>
            <a:r>
              <a:rPr lang="en-US" dirty="0"/>
              <a:t>The </a:t>
            </a:r>
            <a:r>
              <a:rPr lang="en-US" b="1" dirty="0">
                <a:hlinkClick r:id="rId2"/>
              </a:rPr>
              <a:t>operating cycle</a:t>
            </a:r>
            <a:r>
              <a:rPr lang="en-US" dirty="0"/>
              <a:t> is the time span from when </a:t>
            </a:r>
            <a:r>
              <a:rPr lang="en-US" i="1" dirty="0"/>
              <a:t>cash is used</a:t>
            </a:r>
            <a:r>
              <a:rPr lang="en-US" dirty="0"/>
              <a:t> to acquire goods and services until </a:t>
            </a:r>
            <a:r>
              <a:rPr lang="en-US" i="1" dirty="0"/>
              <a:t>cash is received</a:t>
            </a:r>
            <a:r>
              <a:rPr lang="en-US" dirty="0"/>
              <a:t> from the sale of goods and services. (Could be a day).  Most operating cycles are less than one year, which means most companies use a one-year period to classify current and noncurrent items. For our purposes </a:t>
            </a:r>
            <a:r>
              <a:rPr lang="en-US"/>
              <a:t>this semester, </a:t>
            </a:r>
            <a:r>
              <a:rPr lang="en-US" b="1" dirty="0"/>
              <a:t>assume an operating cycle of one year.</a:t>
            </a:r>
            <a:endParaRPr lang="en-US" dirty="0"/>
          </a:p>
          <a:p>
            <a:r>
              <a:rPr lang="en-US" dirty="0"/>
              <a:t>Long-Term accounts are those that are expected to last longer than one year</a:t>
            </a:r>
            <a:endParaRPr lang="en-US" b="1" dirty="0"/>
          </a:p>
          <a:p>
            <a:pPr lvl="1"/>
            <a:endParaRPr lang="en-US" dirty="0"/>
          </a:p>
        </p:txBody>
      </p:sp>
    </p:spTree>
    <p:extLst>
      <p:ext uri="{BB962C8B-B14F-4D97-AF65-F5344CB8AC3E}">
        <p14:creationId xmlns:p14="http://schemas.microsoft.com/office/powerpoint/2010/main" val="242481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8FEC-C598-4BDF-94C6-E6EBCCCBDE18}"/>
              </a:ext>
            </a:extLst>
          </p:cNvPr>
          <p:cNvSpPr>
            <a:spLocks noGrp="1"/>
          </p:cNvSpPr>
          <p:nvPr>
            <p:ph type="title"/>
          </p:nvPr>
        </p:nvSpPr>
        <p:spPr>
          <a:xfrm>
            <a:off x="838200" y="365125"/>
            <a:ext cx="10336823" cy="663575"/>
          </a:xfrm>
        </p:spPr>
        <p:txBody>
          <a:bodyPr>
            <a:normAutofit fontScale="90000"/>
          </a:bodyPr>
          <a:lstStyle/>
          <a:p>
            <a:r>
              <a:rPr lang="en-US" b="1" dirty="0"/>
              <a:t>Underlying GAAP Considerations</a:t>
            </a:r>
            <a:endParaRPr lang="en-US" dirty="0"/>
          </a:p>
        </p:txBody>
      </p:sp>
      <p:sp>
        <p:nvSpPr>
          <p:cNvPr id="3" name="Content Placeholder 2">
            <a:extLst>
              <a:ext uri="{FF2B5EF4-FFF2-40B4-BE49-F238E27FC236}">
                <a16:creationId xmlns:a16="http://schemas.microsoft.com/office/drawing/2014/main" id="{645FBF03-29C6-42A9-AE5D-2F7C8C7ABFCE}"/>
              </a:ext>
            </a:extLst>
          </p:cNvPr>
          <p:cNvSpPr>
            <a:spLocks noGrp="1"/>
          </p:cNvSpPr>
          <p:nvPr>
            <p:ph idx="1"/>
          </p:nvPr>
        </p:nvSpPr>
        <p:spPr>
          <a:xfrm>
            <a:off x="703385" y="1028700"/>
            <a:ext cx="10650415" cy="5627077"/>
          </a:xfrm>
        </p:spPr>
        <p:txBody>
          <a:bodyPr>
            <a:normAutofit lnSpcReduction="10000"/>
          </a:bodyPr>
          <a:lstStyle/>
          <a:p>
            <a:pPr algn="just" fontAlgn="base"/>
            <a:endParaRPr lang="en-US" sz="2000" b="1" dirty="0"/>
          </a:p>
          <a:p>
            <a:pPr algn="just" fontAlgn="base"/>
            <a:r>
              <a:rPr lang="en-US" sz="2000" b="1" dirty="0"/>
              <a:t>Time Period Assumption</a:t>
            </a:r>
            <a:endParaRPr lang="en-US" sz="2000" dirty="0"/>
          </a:p>
          <a:p>
            <a:pPr lvl="1" algn="just" fontAlgn="base"/>
            <a:r>
              <a:rPr lang="en-US" sz="1800" dirty="0"/>
              <a:t>The time period assumption presumes the company can adequately prepare its financial statements when its accounting periods are divided into months or years. Timely information is paramount to good decisions. Additionally, owners periodically want to know the amount of their wealth accumulation.  The books of the company will be brought up to date as of a specific date. </a:t>
            </a:r>
          </a:p>
          <a:p>
            <a:pPr algn="just" fontAlgn="base"/>
            <a:r>
              <a:rPr lang="en-US" sz="2000" b="1" dirty="0"/>
              <a:t>Accrual basis of accounting</a:t>
            </a:r>
            <a:endParaRPr lang="en-US" sz="2000" dirty="0"/>
          </a:p>
          <a:p>
            <a:pPr lvl="1" algn="just" fontAlgn="base"/>
            <a:r>
              <a:rPr lang="en-US" sz="1800" dirty="0"/>
              <a:t>GAAP requires companies to match expenses to revenue.  And revenue to be recognized when earned. Thus, when the books must be closed as of a specific date, all expenses and revenues must be brought up to date. The updating of expenses and revenue flow from internal transactions which remain unrecorded until the books are “adjusted.” These internal transactions are called “adjusting journal entries” and are therefore different form journal entries which flow from external transactions.</a:t>
            </a:r>
          </a:p>
          <a:p>
            <a:pPr algn="just" fontAlgn="base"/>
            <a:r>
              <a:rPr lang="en-US" sz="2000" b="1" dirty="0"/>
              <a:t>Recognizing Revenues and Expenses</a:t>
            </a:r>
            <a:endParaRPr lang="en-US" sz="2000" dirty="0"/>
          </a:p>
          <a:p>
            <a:pPr lvl="1" algn="just" fontAlgn="base"/>
            <a:r>
              <a:rPr lang="en-US" sz="1800" dirty="0"/>
              <a:t>The </a:t>
            </a:r>
            <a:r>
              <a:rPr lang="en-US" sz="1800" b="1" i="1" dirty="0"/>
              <a:t>revenue recognition principle</a:t>
            </a:r>
            <a:r>
              <a:rPr lang="en-US" sz="1800" dirty="0"/>
              <a:t> requires that revenue be recorded when earned.  Companies earn revenue when they provide services and products to customers. A major goal of the adjusting process is recognize revenue in the time period when it is earned </a:t>
            </a:r>
            <a:r>
              <a:rPr lang="en-US" sz="1800" b="1" dirty="0"/>
              <a:t>not when they paid</a:t>
            </a:r>
            <a:r>
              <a:rPr lang="en-US" sz="1800" dirty="0"/>
              <a:t>.</a:t>
            </a:r>
          </a:p>
          <a:p>
            <a:pPr lvl="1" algn="just" fontAlgn="base"/>
            <a:r>
              <a:rPr lang="en-US" sz="1800" dirty="0"/>
              <a:t>The </a:t>
            </a:r>
            <a:r>
              <a:rPr lang="en-US" sz="1800" b="1" i="1" dirty="0"/>
              <a:t>expense recognition</a:t>
            </a:r>
            <a:r>
              <a:rPr lang="en-US" sz="1800" i="1" dirty="0"/>
              <a:t> (or </a:t>
            </a:r>
            <a:r>
              <a:rPr lang="en-US" sz="1800" b="1" i="1" dirty="0"/>
              <a:t>matching</a:t>
            </a:r>
            <a:r>
              <a:rPr lang="en-US" sz="1800" i="1" dirty="0"/>
              <a:t>) </a:t>
            </a:r>
            <a:r>
              <a:rPr lang="en-US" sz="1800" b="1" i="1" dirty="0"/>
              <a:t>principle</a:t>
            </a:r>
            <a:r>
              <a:rPr lang="en-US" sz="1800" dirty="0"/>
              <a:t> aims to record expenses in the same accounting period as the revenues that are earned as a result of those expenses. This matching of expenses with the revenue benefits is a major part of the adjusting process.</a:t>
            </a:r>
          </a:p>
          <a:p>
            <a:pPr lvl="1" algn="just" fontAlgn="base"/>
            <a:r>
              <a:rPr lang="en-US" sz="1800" dirty="0"/>
              <a:t>The cash basis of accounting recognizes transactions when cash/credit is exchanged. </a:t>
            </a:r>
          </a:p>
        </p:txBody>
      </p:sp>
    </p:spTree>
    <p:extLst>
      <p:ext uri="{BB962C8B-B14F-4D97-AF65-F5344CB8AC3E}">
        <p14:creationId xmlns:p14="http://schemas.microsoft.com/office/powerpoint/2010/main" val="339104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A361-0FAB-41D0-A264-B5EAC2E0E753}"/>
              </a:ext>
            </a:extLst>
          </p:cNvPr>
          <p:cNvSpPr>
            <a:spLocks noGrp="1"/>
          </p:cNvSpPr>
          <p:nvPr>
            <p:ph type="title"/>
          </p:nvPr>
        </p:nvSpPr>
        <p:spPr>
          <a:xfrm>
            <a:off x="838199" y="365126"/>
            <a:ext cx="10515599" cy="1103189"/>
          </a:xfrm>
        </p:spPr>
        <p:txBody>
          <a:bodyPr>
            <a:normAutofit/>
          </a:bodyPr>
          <a:lstStyle/>
          <a:p>
            <a:r>
              <a:rPr lang="en-US" b="1" dirty="0"/>
              <a:t>Adjusting Journal Entries</a:t>
            </a:r>
            <a:endParaRPr lang="en-US" dirty="0"/>
          </a:p>
        </p:txBody>
      </p:sp>
      <p:sp>
        <p:nvSpPr>
          <p:cNvPr id="3" name="Content Placeholder 2">
            <a:extLst>
              <a:ext uri="{FF2B5EF4-FFF2-40B4-BE49-F238E27FC236}">
                <a16:creationId xmlns:a16="http://schemas.microsoft.com/office/drawing/2014/main" id="{431CEFEF-A44D-49E8-B8A6-CCAF18CABB34}"/>
              </a:ext>
            </a:extLst>
          </p:cNvPr>
          <p:cNvSpPr>
            <a:spLocks noGrp="1"/>
          </p:cNvSpPr>
          <p:nvPr>
            <p:ph idx="1"/>
          </p:nvPr>
        </p:nvSpPr>
        <p:spPr/>
        <p:txBody>
          <a:bodyPr>
            <a:normAutofit fontScale="85000" lnSpcReduction="20000"/>
          </a:bodyPr>
          <a:lstStyle/>
          <a:p>
            <a:pPr marL="0" indent="0" fontAlgn="base">
              <a:buNone/>
            </a:pPr>
            <a:r>
              <a:rPr lang="en-US" dirty="0"/>
              <a:t>We will learn about six adjustments to bring the books up to date. </a:t>
            </a:r>
          </a:p>
          <a:p>
            <a:pPr fontAlgn="base"/>
            <a:r>
              <a:rPr lang="en-US" b="1" dirty="0"/>
              <a:t>Prepaid expenses</a:t>
            </a:r>
            <a:endParaRPr lang="en-US" dirty="0"/>
          </a:p>
          <a:p>
            <a:pPr fontAlgn="base"/>
            <a:r>
              <a:rPr lang="en-US" b="1" dirty="0"/>
              <a:t>Unearned revenue</a:t>
            </a:r>
            <a:endParaRPr lang="en-US" dirty="0"/>
          </a:p>
          <a:p>
            <a:pPr fontAlgn="base"/>
            <a:r>
              <a:rPr lang="en-US" b="1" dirty="0"/>
              <a:t>Supplies</a:t>
            </a:r>
            <a:endParaRPr lang="en-US" dirty="0"/>
          </a:p>
          <a:p>
            <a:pPr fontAlgn="base"/>
            <a:r>
              <a:rPr lang="en-US" b="1" dirty="0"/>
              <a:t>Depreciation</a:t>
            </a:r>
            <a:endParaRPr lang="en-US" dirty="0"/>
          </a:p>
          <a:p>
            <a:pPr fontAlgn="base"/>
            <a:r>
              <a:rPr lang="en-US" b="1" dirty="0"/>
              <a:t>Accrued expenses</a:t>
            </a:r>
            <a:endParaRPr lang="en-US" dirty="0"/>
          </a:p>
          <a:p>
            <a:pPr fontAlgn="base"/>
            <a:r>
              <a:rPr lang="en-US" b="1" dirty="0"/>
              <a:t>Accrued revenues - </a:t>
            </a:r>
            <a:r>
              <a:rPr lang="en-US" dirty="0"/>
              <a:t>Not emphasized</a:t>
            </a:r>
          </a:p>
          <a:p>
            <a:pPr marL="0" indent="0" algn="just" fontAlgn="base">
              <a:buNone/>
            </a:pPr>
            <a:r>
              <a:rPr lang="en-US" dirty="0"/>
              <a:t>Adjusting entries are necessary so that revenues, expenses, assets, and liabilities are correctly reported. Specifically, an </a:t>
            </a:r>
            <a:r>
              <a:rPr lang="en-US" b="1" dirty="0"/>
              <a:t>adjusting entry</a:t>
            </a:r>
            <a:r>
              <a:rPr lang="en-US" dirty="0"/>
              <a:t> is made at the end of an accounting period to reflect a transaction or event that is not yet recorded through transactions with external parties. </a:t>
            </a:r>
            <a:r>
              <a:rPr lang="en-US" b="1" dirty="0"/>
              <a:t>Each adjusting entry affects one or more income statement accounts </a:t>
            </a:r>
            <a:r>
              <a:rPr lang="en-US" b="1" i="1" dirty="0"/>
              <a:t>and</a:t>
            </a:r>
            <a:r>
              <a:rPr lang="en-US" b="1" dirty="0"/>
              <a:t> one or more balance sheet accounts (but never the Cash account).</a:t>
            </a:r>
            <a:endParaRPr lang="en-US" dirty="0"/>
          </a:p>
          <a:p>
            <a:endParaRPr lang="en-US" dirty="0"/>
          </a:p>
        </p:txBody>
      </p:sp>
    </p:spTree>
    <p:extLst>
      <p:ext uri="{BB962C8B-B14F-4D97-AF65-F5344CB8AC3E}">
        <p14:creationId xmlns:p14="http://schemas.microsoft.com/office/powerpoint/2010/main" val="8308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E974-509F-4E05-BDED-11B9C8FD0D1A}"/>
              </a:ext>
            </a:extLst>
          </p:cNvPr>
          <p:cNvSpPr>
            <a:spLocks noGrp="1"/>
          </p:cNvSpPr>
          <p:nvPr>
            <p:ph type="title"/>
          </p:nvPr>
        </p:nvSpPr>
        <p:spPr>
          <a:xfrm>
            <a:off x="839788" y="457200"/>
            <a:ext cx="5081953" cy="457200"/>
          </a:xfrm>
        </p:spPr>
        <p:txBody>
          <a:bodyPr>
            <a:noAutofit/>
          </a:bodyPr>
          <a:lstStyle/>
          <a:p>
            <a:r>
              <a:rPr lang="en-US" b="1" dirty="0"/>
              <a:t>Prepaid Expenses</a:t>
            </a:r>
            <a:endParaRPr lang="en-US" dirty="0"/>
          </a:p>
        </p:txBody>
      </p:sp>
      <p:sp>
        <p:nvSpPr>
          <p:cNvPr id="3" name="Content Placeholder 2">
            <a:extLst>
              <a:ext uri="{FF2B5EF4-FFF2-40B4-BE49-F238E27FC236}">
                <a16:creationId xmlns:a16="http://schemas.microsoft.com/office/drawing/2014/main" id="{F05FE5C8-D56C-4CAC-AF54-6BF384C466FE}"/>
              </a:ext>
            </a:extLst>
          </p:cNvPr>
          <p:cNvSpPr>
            <a:spLocks noGrp="1"/>
          </p:cNvSpPr>
          <p:nvPr>
            <p:ph idx="1"/>
          </p:nvPr>
        </p:nvSpPr>
        <p:spPr>
          <a:xfrm>
            <a:off x="6339618" y="2101362"/>
            <a:ext cx="5591175" cy="1099526"/>
          </a:xfrm>
        </p:spPr>
        <p:txBody>
          <a:bodyPr>
            <a:normAutofit/>
          </a:bodyPr>
          <a:lstStyle/>
          <a:p>
            <a:pPr fontAlgn="base"/>
            <a:endParaRPr lang="en-US" dirty="0"/>
          </a:p>
          <a:p>
            <a:endParaRPr lang="en-US" dirty="0"/>
          </a:p>
        </p:txBody>
      </p:sp>
      <p:sp>
        <p:nvSpPr>
          <p:cNvPr id="5" name="Text Placeholder 4">
            <a:extLst>
              <a:ext uri="{FF2B5EF4-FFF2-40B4-BE49-F238E27FC236}">
                <a16:creationId xmlns:a16="http://schemas.microsoft.com/office/drawing/2014/main" id="{618C844B-1068-4D5B-8B31-27E64A2794B1}"/>
              </a:ext>
            </a:extLst>
          </p:cNvPr>
          <p:cNvSpPr>
            <a:spLocks noGrp="1"/>
          </p:cNvSpPr>
          <p:nvPr>
            <p:ph type="body" sz="half" idx="2"/>
          </p:nvPr>
        </p:nvSpPr>
        <p:spPr>
          <a:xfrm>
            <a:off x="764931" y="987425"/>
            <a:ext cx="5486399" cy="5211152"/>
          </a:xfrm>
        </p:spPr>
        <p:txBody>
          <a:bodyPr>
            <a:normAutofit fontScale="92500" lnSpcReduction="10000"/>
          </a:bodyPr>
          <a:lstStyle/>
          <a:p>
            <a:pPr fontAlgn="base"/>
            <a:r>
              <a:rPr lang="en-US" sz="2000" b="1" dirty="0"/>
              <a:t>Prepaid expenses</a:t>
            </a:r>
            <a:r>
              <a:rPr lang="en-US" sz="2000" dirty="0"/>
              <a:t> refer to cash </a:t>
            </a:r>
            <a:r>
              <a:rPr lang="en-US" sz="2000" b="1" i="1" dirty="0"/>
              <a:t>paid </a:t>
            </a:r>
            <a:r>
              <a:rPr lang="en-US" sz="2000" b="1" dirty="0"/>
              <a:t>in advance of receiving a product or service</a:t>
            </a:r>
            <a:r>
              <a:rPr lang="en-US" sz="2000" dirty="0"/>
              <a:t>. </a:t>
            </a:r>
          </a:p>
          <a:p>
            <a:pPr marL="342900" indent="-342900" fontAlgn="base">
              <a:buFont typeface="Arial" panose="020B0604020202020204" pitchFamily="34" charset="0"/>
              <a:buChar char="•"/>
            </a:pPr>
            <a:r>
              <a:rPr lang="en-US" sz="2000" dirty="0"/>
              <a:t>They reflect transactions for more than one period of time and are therefore not expenses. </a:t>
            </a:r>
          </a:p>
          <a:p>
            <a:pPr marL="342900" indent="-342900" fontAlgn="base">
              <a:buFont typeface="Arial" panose="020B0604020202020204" pitchFamily="34" charset="0"/>
              <a:buChar char="•"/>
            </a:pPr>
            <a:r>
              <a:rPr lang="en-US" sz="2000" dirty="0"/>
              <a:t>When these assets are used, their costs become expenses. If one company records a prepaid expense, the company who received the money records unearned revenue.</a:t>
            </a:r>
          </a:p>
          <a:p>
            <a:pPr marL="342900" indent="-342900" fontAlgn="base">
              <a:buFont typeface="Arial" panose="020B0604020202020204" pitchFamily="34" charset="0"/>
              <a:buChar char="•"/>
            </a:pPr>
            <a:r>
              <a:rPr lang="en-US" sz="2000" dirty="0"/>
              <a:t>In our chapter example, the company prepaid insurance in the amount of$2,400 for 24 months of insurance benefits that began on December 1.</a:t>
            </a:r>
          </a:p>
          <a:p>
            <a:pPr marL="342900" indent="-342900" fontAlgn="base">
              <a:buFont typeface="Arial" panose="020B0604020202020204" pitchFamily="34" charset="0"/>
              <a:buChar char="•"/>
            </a:pPr>
            <a:r>
              <a:rPr lang="en-US" sz="2000" dirty="0"/>
              <a:t>With the passage of time, the benefits of the insurance gradually expire and a portion of the Prepaid Insurance asset becomes expense. </a:t>
            </a:r>
          </a:p>
          <a:p>
            <a:pPr marL="342900" indent="-342900" fontAlgn="base">
              <a:buFont typeface="Arial" panose="020B0604020202020204" pitchFamily="34" charset="0"/>
              <a:buChar char="•"/>
            </a:pPr>
            <a:r>
              <a:rPr lang="en-US" sz="2000" dirty="0"/>
              <a:t>For instance, one month’s insurance coverage expires by December 31. This expense is $100, or 1/24 of $2,400, which leaves $2,300 as an account balance.</a:t>
            </a:r>
          </a:p>
          <a:p>
            <a:endParaRPr lang="en-US" dirty="0"/>
          </a:p>
        </p:txBody>
      </p:sp>
      <p:pic>
        <p:nvPicPr>
          <p:cNvPr id="1028" name="Picture 4" descr="Prepaid AJE">
            <a:extLst>
              <a:ext uri="{FF2B5EF4-FFF2-40B4-BE49-F238E27FC236}">
                <a16:creationId xmlns:a16="http://schemas.microsoft.com/office/drawing/2014/main" id="{98B029E1-5276-4C70-8E00-8993CFCCA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231" y="4223727"/>
            <a:ext cx="5591175"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FA3A37-8068-418D-A891-56AAA4C75C2E}"/>
              </a:ext>
            </a:extLst>
          </p:cNvPr>
          <p:cNvSpPr txBox="1"/>
          <p:nvPr/>
        </p:nvSpPr>
        <p:spPr>
          <a:xfrm>
            <a:off x="6594231" y="457200"/>
            <a:ext cx="5081953" cy="3139321"/>
          </a:xfrm>
          <a:prstGeom prst="rect">
            <a:avLst/>
          </a:prstGeom>
          <a:noFill/>
        </p:spPr>
        <p:txBody>
          <a:bodyPr wrap="square" rtlCol="0">
            <a:spAutoFit/>
          </a:bodyPr>
          <a:lstStyle/>
          <a:p>
            <a:pPr algn="just" fontAlgn="base"/>
            <a:r>
              <a:rPr lang="en-US" dirty="0"/>
              <a:t>The adjusting entry to record this expense and reduce the asset, along with T-account postings.</a:t>
            </a:r>
          </a:p>
          <a:p>
            <a:pPr algn="just" fontAlgn="base"/>
            <a:endParaRPr lang="en-US" dirty="0"/>
          </a:p>
          <a:p>
            <a:pPr marL="285750" indent="-285750" algn="just" fontAlgn="base">
              <a:buFont typeface="Arial" panose="020B0604020202020204" pitchFamily="34" charset="0"/>
              <a:buChar char="•"/>
            </a:pPr>
            <a:r>
              <a:rPr lang="en-US" dirty="0"/>
              <a:t>The December 1 transaction is an external journal recognizing the prepayment of the insurance. </a:t>
            </a:r>
          </a:p>
          <a:p>
            <a:pPr marL="285750" indent="-285750" algn="just" fontAlgn="base">
              <a:buFont typeface="Arial" panose="020B0604020202020204" pitchFamily="34" charset="0"/>
              <a:buChar char="•"/>
            </a:pPr>
            <a:r>
              <a:rPr lang="en-US" dirty="0"/>
              <a:t>The December 31 transaction is the adjusting journal entry recognizing the passage of time when the company used this coverage.</a:t>
            </a:r>
          </a:p>
          <a:p>
            <a:pPr marL="285750" indent="-285750" algn="just" fontAlgn="base">
              <a:buFont typeface="Arial" panose="020B0604020202020204" pitchFamily="34" charset="0"/>
              <a:buChar char="•"/>
            </a:pPr>
            <a:r>
              <a:rPr lang="en-US" dirty="0"/>
              <a:t>If the company asks for a refund on December 31, it would receive $2,300 not $2,400.</a:t>
            </a:r>
          </a:p>
        </p:txBody>
      </p:sp>
    </p:spTree>
    <p:extLst>
      <p:ext uri="{BB962C8B-B14F-4D97-AF65-F5344CB8AC3E}">
        <p14:creationId xmlns:p14="http://schemas.microsoft.com/office/powerpoint/2010/main" val="113839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3708-BB2F-449D-ACD1-D5FCB5C7552A}"/>
              </a:ext>
            </a:extLst>
          </p:cNvPr>
          <p:cNvSpPr>
            <a:spLocks noGrp="1"/>
          </p:cNvSpPr>
          <p:nvPr>
            <p:ph type="title"/>
          </p:nvPr>
        </p:nvSpPr>
        <p:spPr>
          <a:xfrm>
            <a:off x="839788" y="457200"/>
            <a:ext cx="3864097" cy="984738"/>
          </a:xfrm>
        </p:spPr>
        <p:txBody>
          <a:bodyPr/>
          <a:lstStyle/>
          <a:p>
            <a:r>
              <a:rPr lang="en-US" b="1" dirty="0"/>
              <a:t>Unearned (Deferred) Revenues</a:t>
            </a:r>
            <a:endParaRPr lang="en-US" dirty="0"/>
          </a:p>
        </p:txBody>
      </p:sp>
      <p:sp>
        <p:nvSpPr>
          <p:cNvPr id="3" name="Content Placeholder 2">
            <a:extLst>
              <a:ext uri="{FF2B5EF4-FFF2-40B4-BE49-F238E27FC236}">
                <a16:creationId xmlns:a16="http://schemas.microsoft.com/office/drawing/2014/main" id="{3F190E90-D77E-42B6-A34A-90CA3C732604}"/>
              </a:ext>
            </a:extLst>
          </p:cNvPr>
          <p:cNvSpPr>
            <a:spLocks noGrp="1"/>
          </p:cNvSpPr>
          <p:nvPr>
            <p:ph idx="1"/>
          </p:nvPr>
        </p:nvSpPr>
        <p:spPr>
          <a:xfrm>
            <a:off x="5180011" y="284040"/>
            <a:ext cx="6628057" cy="6406906"/>
          </a:xfrm>
        </p:spPr>
        <p:txBody>
          <a:bodyPr>
            <a:normAutofit/>
          </a:bodyPr>
          <a:lstStyle/>
          <a:p>
            <a:pPr marL="0" indent="0">
              <a:buNone/>
            </a:pPr>
            <a:r>
              <a:rPr lang="en-US" sz="1600" dirty="0"/>
              <a:t>The company received $3,000 on Dec 26 in advance for consulting work to be done over the next sixty (60) days. The company is now obligated to perform the consulting work or pay back the money back.</a:t>
            </a:r>
          </a:p>
          <a:p>
            <a:r>
              <a:rPr lang="en-US" sz="1600" dirty="0"/>
              <a:t>This journal entry records the receipt of the money on Dec 26</a:t>
            </a:r>
          </a:p>
          <a:p>
            <a:pPr marL="0" indent="0">
              <a:buNone/>
            </a:pPr>
            <a:endParaRPr lang="en-US" sz="1600" dirty="0"/>
          </a:p>
          <a:p>
            <a:r>
              <a:rPr lang="en-US" sz="1600" dirty="0"/>
              <a:t>As time passes and work is done, the company works on this contract through consulting. By December 31, it has provided five days’ service.</a:t>
            </a:r>
          </a:p>
          <a:p>
            <a:pPr marL="0" indent="0">
              <a:buNone/>
            </a:pPr>
            <a:endParaRPr lang="en-US" sz="1600" dirty="0"/>
          </a:p>
          <a:p>
            <a:pPr marL="0" indent="0">
              <a:buNone/>
            </a:pPr>
            <a:endParaRPr lang="en-US" sz="1600" dirty="0"/>
          </a:p>
          <a:p>
            <a:pPr marL="0" indent="0">
              <a:buNone/>
            </a:pPr>
            <a:endParaRPr lang="en-US" sz="1600" dirty="0"/>
          </a:p>
          <a:p>
            <a:pPr fontAlgn="base"/>
            <a:r>
              <a:rPr lang="en-US" sz="1600" i="1" dirty="0"/>
              <a:t>Revenue recognition principle</a:t>
            </a:r>
            <a:r>
              <a:rPr lang="en-US" sz="1600" dirty="0"/>
              <a:t> implies that $250 of unearned revenue must be reported as revenue on the December income statement because the company has partially performed its obligation. If the client were to ask for a refund, the $250 would be deducted from the amount due since it has been earned.</a:t>
            </a:r>
          </a:p>
          <a:p>
            <a:pPr fontAlgn="base"/>
            <a:r>
              <a:rPr lang="en-US" sz="1600" dirty="0"/>
              <a:t>The adjusting entry to reduce the liability account and recognize earned revenue, along with T-account postings, follows:</a:t>
            </a:r>
          </a:p>
          <a:p>
            <a:pPr marL="0" indent="0">
              <a:buNone/>
            </a:pPr>
            <a:endParaRPr lang="en-US" sz="1000" dirty="0"/>
          </a:p>
        </p:txBody>
      </p:sp>
      <p:sp>
        <p:nvSpPr>
          <p:cNvPr id="4" name="Text Placeholder 3">
            <a:extLst>
              <a:ext uri="{FF2B5EF4-FFF2-40B4-BE49-F238E27FC236}">
                <a16:creationId xmlns:a16="http://schemas.microsoft.com/office/drawing/2014/main" id="{3573048B-CDC2-4AD9-9181-F387D7671DBE}"/>
              </a:ext>
            </a:extLst>
          </p:cNvPr>
          <p:cNvSpPr>
            <a:spLocks noGrp="1"/>
          </p:cNvSpPr>
          <p:nvPr>
            <p:ph type="body" sz="half" idx="2"/>
          </p:nvPr>
        </p:nvSpPr>
        <p:spPr>
          <a:xfrm>
            <a:off x="839788" y="1441938"/>
            <a:ext cx="3864097" cy="4958862"/>
          </a:xfrm>
        </p:spPr>
        <p:txBody>
          <a:bodyPr>
            <a:normAutofit lnSpcReduction="10000"/>
          </a:bodyPr>
          <a:lstStyle/>
          <a:p>
            <a:r>
              <a:rPr lang="en-US" sz="1800" dirty="0"/>
              <a:t>The term </a:t>
            </a:r>
            <a:r>
              <a:rPr lang="en-US" sz="1800" b="1" dirty="0"/>
              <a:t>unearned revenues</a:t>
            </a:r>
            <a:r>
              <a:rPr lang="en-US" sz="1800" dirty="0"/>
              <a:t> refers to </a:t>
            </a:r>
            <a:r>
              <a:rPr lang="en-US" sz="1800" b="1" dirty="0"/>
              <a:t>cash received in advance of providing products and services</a:t>
            </a:r>
            <a:r>
              <a:rPr lang="en-US" sz="1800" dirty="0"/>
              <a:t>. </a:t>
            </a:r>
          </a:p>
          <a:p>
            <a:pPr marL="285750" indent="-285750">
              <a:buFont typeface="Arial" panose="020B0604020202020204" pitchFamily="34" charset="0"/>
              <a:buChar char="•"/>
            </a:pPr>
            <a:r>
              <a:rPr lang="en-US" sz="1800" dirty="0"/>
              <a:t>Unearned revenues are </a:t>
            </a:r>
            <a:r>
              <a:rPr lang="en-US" sz="1800" b="1" dirty="0"/>
              <a:t>liabilities</a:t>
            </a:r>
            <a:r>
              <a:rPr lang="en-US" sz="1800" dirty="0"/>
              <a:t>. </a:t>
            </a:r>
          </a:p>
          <a:p>
            <a:pPr marL="285750" indent="-285750">
              <a:buFont typeface="Arial" panose="020B0604020202020204" pitchFamily="34" charset="0"/>
              <a:buChar char="•"/>
            </a:pPr>
            <a:r>
              <a:rPr lang="en-US" sz="1800" dirty="0"/>
              <a:t>When cash is accepted, an obligation to provide products or services is incurred. </a:t>
            </a:r>
          </a:p>
          <a:p>
            <a:pPr marL="285750" indent="-285750">
              <a:buFont typeface="Arial" panose="020B0604020202020204" pitchFamily="34" charset="0"/>
              <a:buChar char="•"/>
            </a:pPr>
            <a:r>
              <a:rPr lang="en-US" sz="1800" dirty="0"/>
              <a:t>As products or services are provided, the unearned revenues become </a:t>
            </a:r>
            <a:r>
              <a:rPr lang="en-US" sz="1800" i="1" dirty="0"/>
              <a:t>earned</a:t>
            </a:r>
            <a:r>
              <a:rPr lang="en-US" sz="1800" dirty="0"/>
              <a:t> revenues. </a:t>
            </a:r>
          </a:p>
          <a:p>
            <a:pPr marL="285750" indent="-285750">
              <a:buFont typeface="Arial" panose="020B0604020202020204" pitchFamily="34" charset="0"/>
              <a:buChar char="•"/>
            </a:pPr>
            <a:r>
              <a:rPr lang="en-US" sz="1800" b="1" dirty="0"/>
              <a:t>Adjusting entries for unearned revenues involve increasing revenues and decreasing unearned revenues. </a:t>
            </a:r>
            <a:r>
              <a:rPr lang="en-US" sz="1800" dirty="0"/>
              <a:t> </a:t>
            </a:r>
          </a:p>
          <a:p>
            <a:pPr marL="285750" indent="-285750">
              <a:buFont typeface="Arial" panose="020B0604020202020204" pitchFamily="34" charset="0"/>
              <a:buChar char="•"/>
            </a:pPr>
            <a:r>
              <a:rPr lang="en-US" sz="1800" dirty="0"/>
              <a:t>Remember, the company receiving the money has unearned revenue and the one paying the money records a prepaid asset.</a:t>
            </a:r>
          </a:p>
        </p:txBody>
      </p:sp>
      <p:pic>
        <p:nvPicPr>
          <p:cNvPr id="5" name="Picture 4">
            <a:extLst>
              <a:ext uri="{FF2B5EF4-FFF2-40B4-BE49-F238E27FC236}">
                <a16:creationId xmlns:a16="http://schemas.microsoft.com/office/drawing/2014/main" id="{31FC1E2D-CA8B-4B5A-87CA-D6F297E00216}"/>
              </a:ext>
            </a:extLst>
          </p:cNvPr>
          <p:cNvPicPr>
            <a:picLocks noChangeAspect="1"/>
          </p:cNvPicPr>
          <p:nvPr/>
        </p:nvPicPr>
        <p:blipFill>
          <a:blip r:embed="rId2"/>
          <a:stretch>
            <a:fillRect/>
          </a:stretch>
        </p:blipFill>
        <p:spPr>
          <a:xfrm>
            <a:off x="6733443" y="1401396"/>
            <a:ext cx="2171700" cy="342900"/>
          </a:xfrm>
          <a:prstGeom prst="rect">
            <a:avLst/>
          </a:prstGeom>
        </p:spPr>
      </p:pic>
      <p:pic>
        <p:nvPicPr>
          <p:cNvPr id="7" name="Picture 6">
            <a:extLst>
              <a:ext uri="{FF2B5EF4-FFF2-40B4-BE49-F238E27FC236}">
                <a16:creationId xmlns:a16="http://schemas.microsoft.com/office/drawing/2014/main" id="{A9A2FE3F-8301-4354-ACFA-047069894F6B}"/>
              </a:ext>
            </a:extLst>
          </p:cNvPr>
          <p:cNvPicPr>
            <a:picLocks noChangeAspect="1"/>
          </p:cNvPicPr>
          <p:nvPr/>
        </p:nvPicPr>
        <p:blipFill>
          <a:blip r:embed="rId3"/>
          <a:stretch>
            <a:fillRect/>
          </a:stretch>
        </p:blipFill>
        <p:spPr>
          <a:xfrm>
            <a:off x="7066818" y="2447314"/>
            <a:ext cx="1504950" cy="828675"/>
          </a:xfrm>
          <a:prstGeom prst="rect">
            <a:avLst/>
          </a:prstGeom>
        </p:spPr>
      </p:pic>
      <p:pic>
        <p:nvPicPr>
          <p:cNvPr id="8" name="Picture 7">
            <a:extLst>
              <a:ext uri="{FF2B5EF4-FFF2-40B4-BE49-F238E27FC236}">
                <a16:creationId xmlns:a16="http://schemas.microsoft.com/office/drawing/2014/main" id="{E0AF5B73-E3E8-4A59-9BFB-8C173FC9CEFC}"/>
              </a:ext>
            </a:extLst>
          </p:cNvPr>
          <p:cNvPicPr>
            <a:picLocks noChangeAspect="1"/>
          </p:cNvPicPr>
          <p:nvPr/>
        </p:nvPicPr>
        <p:blipFill>
          <a:blip r:embed="rId4"/>
          <a:stretch>
            <a:fillRect/>
          </a:stretch>
        </p:blipFill>
        <p:spPr>
          <a:xfrm>
            <a:off x="5685326" y="5456604"/>
            <a:ext cx="4848225" cy="828675"/>
          </a:xfrm>
          <a:prstGeom prst="rect">
            <a:avLst/>
          </a:prstGeom>
        </p:spPr>
      </p:pic>
    </p:spTree>
    <p:extLst>
      <p:ext uri="{BB962C8B-B14F-4D97-AF65-F5344CB8AC3E}">
        <p14:creationId xmlns:p14="http://schemas.microsoft.com/office/powerpoint/2010/main" val="92866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33AA-E32E-493B-81CE-9E8148CD341D}"/>
              </a:ext>
            </a:extLst>
          </p:cNvPr>
          <p:cNvSpPr>
            <a:spLocks noGrp="1"/>
          </p:cNvSpPr>
          <p:nvPr>
            <p:ph type="title"/>
          </p:nvPr>
        </p:nvSpPr>
        <p:spPr>
          <a:xfrm>
            <a:off x="378069" y="292834"/>
            <a:ext cx="3050932" cy="694592"/>
          </a:xfrm>
        </p:spPr>
        <p:txBody>
          <a:bodyPr>
            <a:normAutofit/>
          </a:bodyPr>
          <a:lstStyle/>
          <a:p>
            <a:r>
              <a:rPr lang="en-US" sz="3600" b="1" dirty="0"/>
              <a:t>Office Supplies</a:t>
            </a:r>
            <a:endParaRPr lang="en-US" sz="3600" dirty="0"/>
          </a:p>
        </p:txBody>
      </p:sp>
      <p:sp>
        <p:nvSpPr>
          <p:cNvPr id="3" name="Content Placeholder 2">
            <a:extLst>
              <a:ext uri="{FF2B5EF4-FFF2-40B4-BE49-F238E27FC236}">
                <a16:creationId xmlns:a16="http://schemas.microsoft.com/office/drawing/2014/main" id="{04272AD2-4CED-46B5-96F2-9993D850CB88}"/>
              </a:ext>
            </a:extLst>
          </p:cNvPr>
          <p:cNvSpPr>
            <a:spLocks noGrp="1"/>
          </p:cNvSpPr>
          <p:nvPr>
            <p:ph idx="1"/>
          </p:nvPr>
        </p:nvSpPr>
        <p:spPr>
          <a:xfrm>
            <a:off x="307731" y="1107831"/>
            <a:ext cx="11113477" cy="5521568"/>
          </a:xfrm>
        </p:spPr>
        <p:txBody>
          <a:bodyPr>
            <a:normAutofit/>
          </a:bodyPr>
          <a:lstStyle/>
          <a:p>
            <a:pPr marL="0" indent="0">
              <a:buNone/>
            </a:pPr>
            <a:r>
              <a:rPr lang="en-US" sz="2000" dirty="0"/>
              <a:t>In our chapter example, the company purchased $9,720 of supplies in December and some of them were used during this month. When financial statements are prepared as of December 31, the cost of supplies used during December must be recognized.</a:t>
            </a:r>
          </a:p>
          <a:p>
            <a:r>
              <a:rPr lang="en-US" sz="2000" dirty="0"/>
              <a:t>When the company takes physical count of its remaining, unused supplies at December 31, it finds $8,670 of supplies on hand. This means of the $9,720 total supplies, $1,050 ($9,720 minus $8,670) must have been used by company employees in the month of December. This is December’s supply expense and requires an adjusting journal entry. </a:t>
            </a:r>
          </a:p>
          <a:p>
            <a:r>
              <a:rPr lang="en-US" sz="2000" dirty="0"/>
              <a:t>The adjusting entry to record this expense and reduce the Supplies asset account, along with T-account posting</a:t>
            </a:r>
            <a:endParaRPr lang="en-US" sz="2000" b="1" dirty="0"/>
          </a:p>
          <a:p>
            <a:endParaRPr lang="en-US" dirty="0"/>
          </a:p>
        </p:txBody>
      </p:sp>
      <p:sp>
        <p:nvSpPr>
          <p:cNvPr id="4" name="Text Placeholder 3">
            <a:extLst>
              <a:ext uri="{FF2B5EF4-FFF2-40B4-BE49-F238E27FC236}">
                <a16:creationId xmlns:a16="http://schemas.microsoft.com/office/drawing/2014/main" id="{F58FE811-FE32-42D7-9CFC-1CFF16160844}"/>
              </a:ext>
            </a:extLst>
          </p:cNvPr>
          <p:cNvSpPr>
            <a:spLocks noGrp="1"/>
          </p:cNvSpPr>
          <p:nvPr>
            <p:ph type="body" sz="half" idx="2"/>
          </p:nvPr>
        </p:nvSpPr>
        <p:spPr>
          <a:xfrm>
            <a:off x="3552092" y="292833"/>
            <a:ext cx="7341577" cy="630359"/>
          </a:xfrm>
        </p:spPr>
        <p:txBody>
          <a:bodyPr/>
          <a:lstStyle/>
          <a:p>
            <a:pPr fontAlgn="base"/>
            <a:r>
              <a:rPr lang="en-US" sz="1800" b="1" dirty="0"/>
              <a:t>Supplies</a:t>
            </a:r>
            <a:r>
              <a:rPr lang="en-US" sz="1800" dirty="0"/>
              <a:t> are an asset which will be used up over time. This usage creates an expense to be matched against the revenues they helped to generate.</a:t>
            </a:r>
          </a:p>
          <a:p>
            <a:endParaRPr lang="en-US" dirty="0"/>
          </a:p>
        </p:txBody>
      </p:sp>
      <p:pic>
        <p:nvPicPr>
          <p:cNvPr id="5" name="Picture 4">
            <a:extLst>
              <a:ext uri="{FF2B5EF4-FFF2-40B4-BE49-F238E27FC236}">
                <a16:creationId xmlns:a16="http://schemas.microsoft.com/office/drawing/2014/main" id="{4B581DD2-48B3-4619-867E-21BE8CA12173}"/>
              </a:ext>
            </a:extLst>
          </p:cNvPr>
          <p:cNvPicPr>
            <a:picLocks noChangeAspect="1"/>
          </p:cNvPicPr>
          <p:nvPr/>
        </p:nvPicPr>
        <p:blipFill>
          <a:blip r:embed="rId2"/>
          <a:stretch>
            <a:fillRect/>
          </a:stretch>
        </p:blipFill>
        <p:spPr>
          <a:xfrm>
            <a:off x="2263304" y="4053803"/>
            <a:ext cx="7136509" cy="2346997"/>
          </a:xfrm>
          <a:prstGeom prst="rect">
            <a:avLst/>
          </a:prstGeom>
        </p:spPr>
      </p:pic>
    </p:spTree>
    <p:extLst>
      <p:ext uri="{BB962C8B-B14F-4D97-AF65-F5344CB8AC3E}">
        <p14:creationId xmlns:p14="http://schemas.microsoft.com/office/powerpoint/2010/main" val="43231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4BCA-789D-480B-A5A2-9CA6D3E4612D}"/>
              </a:ext>
            </a:extLst>
          </p:cNvPr>
          <p:cNvSpPr>
            <a:spLocks noGrp="1"/>
          </p:cNvSpPr>
          <p:nvPr>
            <p:ph type="title"/>
          </p:nvPr>
        </p:nvSpPr>
        <p:spPr>
          <a:xfrm>
            <a:off x="839788" y="457200"/>
            <a:ext cx="2554043" cy="422031"/>
          </a:xfrm>
        </p:spPr>
        <p:txBody>
          <a:bodyPr>
            <a:normAutofit fontScale="90000"/>
          </a:bodyPr>
          <a:lstStyle/>
          <a:p>
            <a:r>
              <a:rPr lang="en-US" b="1" dirty="0"/>
              <a:t>Depreciation</a:t>
            </a:r>
            <a:endParaRPr lang="en-US" dirty="0"/>
          </a:p>
        </p:txBody>
      </p:sp>
      <p:sp>
        <p:nvSpPr>
          <p:cNvPr id="3" name="Content Placeholder 2">
            <a:extLst>
              <a:ext uri="{FF2B5EF4-FFF2-40B4-BE49-F238E27FC236}">
                <a16:creationId xmlns:a16="http://schemas.microsoft.com/office/drawing/2014/main" id="{FDD09373-DC68-4B8D-A943-FC2602658CFE}"/>
              </a:ext>
            </a:extLst>
          </p:cNvPr>
          <p:cNvSpPr>
            <a:spLocks noGrp="1"/>
          </p:cNvSpPr>
          <p:nvPr>
            <p:ph idx="1"/>
          </p:nvPr>
        </p:nvSpPr>
        <p:spPr>
          <a:xfrm>
            <a:off x="422031" y="2215662"/>
            <a:ext cx="11579469" cy="4580792"/>
          </a:xfrm>
        </p:spPr>
        <p:txBody>
          <a:bodyPr/>
          <a:lstStyle/>
          <a:p>
            <a:pPr marL="0" indent="0" fontAlgn="base">
              <a:buNone/>
            </a:pPr>
            <a:r>
              <a:rPr lang="en-US" sz="1600" dirty="0"/>
              <a:t>Equipment was purchased for $26,000 in early December for use in operations. This equipment’s cost must be allocated to future periods it benefits and “depreciated.”</a:t>
            </a:r>
          </a:p>
          <a:p>
            <a:pPr fontAlgn="base"/>
            <a:r>
              <a:rPr lang="en-US" sz="1600" dirty="0"/>
              <a:t>The equipment is expected to have a useful life (benefit period) of four years and to be worth about $8,000 at the end of four years.</a:t>
            </a:r>
          </a:p>
          <a:p>
            <a:pPr fontAlgn="base"/>
            <a:r>
              <a:rPr lang="en-US" sz="1600" dirty="0"/>
              <a:t>The company uses a method called </a:t>
            </a:r>
            <a:r>
              <a:rPr lang="en-US" sz="1600" b="1" dirty="0"/>
              <a:t>straight-line depreciation</a:t>
            </a:r>
            <a:r>
              <a:rPr lang="en-US" sz="1600" dirty="0"/>
              <a:t>, which allocates </a:t>
            </a:r>
            <a:r>
              <a:rPr lang="en-US" sz="1600" b="1" dirty="0"/>
              <a:t>equal amounts</a:t>
            </a:r>
            <a:r>
              <a:rPr lang="en-US" sz="1600" dirty="0"/>
              <a:t> of the asset’s net cost to depreciation during its useful life.</a:t>
            </a:r>
          </a:p>
          <a:p>
            <a:pPr fontAlgn="base"/>
            <a:r>
              <a:rPr lang="en-US" sz="1600" dirty="0"/>
              <a:t>The adjusting entry to record monthly depreciation expense, along with T-account postings.</a:t>
            </a:r>
          </a:p>
          <a:p>
            <a:endParaRPr lang="en-US" dirty="0"/>
          </a:p>
        </p:txBody>
      </p:sp>
      <p:sp>
        <p:nvSpPr>
          <p:cNvPr id="4" name="Text Placeholder 3">
            <a:extLst>
              <a:ext uri="{FF2B5EF4-FFF2-40B4-BE49-F238E27FC236}">
                <a16:creationId xmlns:a16="http://schemas.microsoft.com/office/drawing/2014/main" id="{981660F8-2DB2-4955-80A9-9F33FAF3F986}"/>
              </a:ext>
            </a:extLst>
          </p:cNvPr>
          <p:cNvSpPr>
            <a:spLocks noGrp="1"/>
          </p:cNvSpPr>
          <p:nvPr>
            <p:ph type="body" sz="half" idx="2"/>
          </p:nvPr>
        </p:nvSpPr>
        <p:spPr>
          <a:xfrm>
            <a:off x="3261945" y="457200"/>
            <a:ext cx="8203223" cy="1600199"/>
          </a:xfrm>
        </p:spPr>
        <p:txBody>
          <a:bodyPr>
            <a:normAutofit/>
          </a:bodyPr>
          <a:lstStyle/>
          <a:p>
            <a:pPr fontAlgn="base"/>
            <a:r>
              <a:rPr lang="en-US" b="1" dirty="0"/>
              <a:t>Plant assets</a:t>
            </a:r>
            <a:r>
              <a:rPr lang="en-US" dirty="0"/>
              <a:t> refer to long-term tangible assets used to produce and sell products and services. Plant assets are expected to provide benefits for more than one period. Examples of plant assets are buildings, machines, vehicles, and fixtures.</a:t>
            </a:r>
          </a:p>
          <a:p>
            <a:pPr fontAlgn="base"/>
            <a:r>
              <a:rPr lang="en-US" b="1" dirty="0"/>
              <a:t>Depreciation</a:t>
            </a:r>
            <a:r>
              <a:rPr lang="en-US" dirty="0"/>
              <a:t> is the process of allocating the costs of these assets over their expected useful lives—amount of time the company will use the asset to produce income. Depreciation expense is recorded with an adjusting entry</a:t>
            </a:r>
          </a:p>
        </p:txBody>
      </p:sp>
      <p:pic>
        <p:nvPicPr>
          <p:cNvPr id="5" name="Picture 4">
            <a:extLst>
              <a:ext uri="{FF2B5EF4-FFF2-40B4-BE49-F238E27FC236}">
                <a16:creationId xmlns:a16="http://schemas.microsoft.com/office/drawing/2014/main" id="{89742029-F731-4B44-A082-27C6740D2B96}"/>
              </a:ext>
            </a:extLst>
          </p:cNvPr>
          <p:cNvPicPr>
            <a:picLocks noChangeAspect="1"/>
          </p:cNvPicPr>
          <p:nvPr/>
        </p:nvPicPr>
        <p:blipFill>
          <a:blip r:embed="rId2"/>
          <a:stretch>
            <a:fillRect/>
          </a:stretch>
        </p:blipFill>
        <p:spPr>
          <a:xfrm>
            <a:off x="1753698" y="4266466"/>
            <a:ext cx="8334375" cy="1543050"/>
          </a:xfrm>
          <a:prstGeom prst="rect">
            <a:avLst/>
          </a:prstGeom>
        </p:spPr>
      </p:pic>
    </p:spTree>
    <p:extLst>
      <p:ext uri="{BB962C8B-B14F-4D97-AF65-F5344CB8AC3E}">
        <p14:creationId xmlns:p14="http://schemas.microsoft.com/office/powerpoint/2010/main" val="356856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4BCA-789D-480B-A5A2-9CA6D3E4612D}"/>
              </a:ext>
            </a:extLst>
          </p:cNvPr>
          <p:cNvSpPr>
            <a:spLocks noGrp="1"/>
          </p:cNvSpPr>
          <p:nvPr>
            <p:ph type="title"/>
          </p:nvPr>
        </p:nvSpPr>
        <p:spPr>
          <a:xfrm>
            <a:off x="483577" y="455001"/>
            <a:ext cx="2532185" cy="953967"/>
          </a:xfrm>
        </p:spPr>
        <p:txBody>
          <a:bodyPr>
            <a:normAutofit fontScale="90000"/>
          </a:bodyPr>
          <a:lstStyle/>
          <a:p>
            <a:r>
              <a:rPr lang="en-US" b="1" dirty="0"/>
              <a:t>Accumulated</a:t>
            </a:r>
            <a:br>
              <a:rPr lang="en-US" b="1" dirty="0"/>
            </a:br>
            <a:r>
              <a:rPr lang="en-US" b="1" dirty="0"/>
              <a:t>Depreciation</a:t>
            </a:r>
            <a:endParaRPr lang="en-US" dirty="0"/>
          </a:p>
        </p:txBody>
      </p:sp>
      <p:sp>
        <p:nvSpPr>
          <p:cNvPr id="3" name="Content Placeholder 2">
            <a:extLst>
              <a:ext uri="{FF2B5EF4-FFF2-40B4-BE49-F238E27FC236}">
                <a16:creationId xmlns:a16="http://schemas.microsoft.com/office/drawing/2014/main" id="{FDD09373-DC68-4B8D-A943-FC2602658CFE}"/>
              </a:ext>
            </a:extLst>
          </p:cNvPr>
          <p:cNvSpPr>
            <a:spLocks noGrp="1"/>
          </p:cNvSpPr>
          <p:nvPr>
            <p:ph idx="1"/>
          </p:nvPr>
        </p:nvSpPr>
        <p:spPr>
          <a:xfrm>
            <a:off x="422031" y="1802423"/>
            <a:ext cx="11676183" cy="4994031"/>
          </a:xfrm>
        </p:spPr>
        <p:txBody>
          <a:bodyPr>
            <a:normAutofit/>
          </a:bodyPr>
          <a:lstStyle/>
          <a:p>
            <a:r>
              <a:rPr lang="en-US" sz="1600" dirty="0"/>
              <a:t>The contra account of Accumulated Depreciation is subtracted from the Equipment account on the Balance Sheet.   </a:t>
            </a:r>
          </a:p>
          <a:p>
            <a:r>
              <a:rPr lang="en-US" sz="1600" dirty="0"/>
              <a:t>This contra account allows balance sheet readers to know both the full costs of assets and the total accumulated depreciation.  </a:t>
            </a:r>
          </a:p>
          <a:p>
            <a:r>
              <a:rPr lang="en-US" sz="1600" dirty="0"/>
              <a:t>This is our first exception to the debit and credit rules.  Accumulated depreciation is an asset account that increased with a credit. </a:t>
            </a:r>
          </a:p>
          <a:p>
            <a:r>
              <a:rPr lang="en-US" sz="1600" b="1" dirty="0"/>
              <a:t>It is placed among the assets and is part of total assets on the balance sheet.</a:t>
            </a:r>
          </a:p>
          <a:p>
            <a:endParaRPr lang="en-US" sz="1600" b="1" dirty="0"/>
          </a:p>
          <a:p>
            <a:endParaRPr lang="en-US" sz="1600" b="1" dirty="0"/>
          </a:p>
          <a:p>
            <a:endParaRPr lang="en-US" sz="1600" b="1" dirty="0"/>
          </a:p>
          <a:p>
            <a:r>
              <a:rPr lang="en-US" sz="1600" dirty="0"/>
              <a:t>The title of the contra account, </a:t>
            </a:r>
            <a:r>
              <a:rPr lang="en-US" sz="1600" i="1" dirty="0"/>
              <a:t>Accumulated Depreciation</a:t>
            </a:r>
            <a:r>
              <a:rPr lang="en-US" sz="1600" dirty="0"/>
              <a:t>, reveals that this account includes total amount of depreciation for all prior periods.</a:t>
            </a:r>
            <a:endParaRPr lang="en-US" sz="1600" b="1" dirty="0"/>
          </a:p>
          <a:p>
            <a:r>
              <a:rPr lang="en-US" sz="1600" dirty="0"/>
              <a:t>Accumulated depreciation gives financial statement readers a lot of information. Which company has newer assets?</a:t>
            </a:r>
          </a:p>
        </p:txBody>
      </p:sp>
      <p:sp>
        <p:nvSpPr>
          <p:cNvPr id="4" name="Text Placeholder 3">
            <a:extLst>
              <a:ext uri="{FF2B5EF4-FFF2-40B4-BE49-F238E27FC236}">
                <a16:creationId xmlns:a16="http://schemas.microsoft.com/office/drawing/2014/main" id="{981660F8-2DB2-4955-80A9-9F33FAF3F986}"/>
              </a:ext>
            </a:extLst>
          </p:cNvPr>
          <p:cNvSpPr>
            <a:spLocks noGrp="1"/>
          </p:cNvSpPr>
          <p:nvPr>
            <p:ph type="body" sz="half" idx="2"/>
          </p:nvPr>
        </p:nvSpPr>
        <p:spPr>
          <a:xfrm>
            <a:off x="3261946" y="457201"/>
            <a:ext cx="8159262" cy="1345222"/>
          </a:xfrm>
        </p:spPr>
        <p:txBody>
          <a:bodyPr>
            <a:normAutofit fontScale="92500" lnSpcReduction="10000"/>
          </a:bodyPr>
          <a:lstStyle/>
          <a:p>
            <a:pPr fontAlgn="base"/>
            <a:r>
              <a:rPr lang="en-US" dirty="0"/>
              <a:t>Accumulated depreciation (a balance sheet account) is recorded in a separate contra account. </a:t>
            </a:r>
          </a:p>
          <a:p>
            <a:pPr fontAlgn="base"/>
            <a:r>
              <a:rPr lang="en-US" dirty="0"/>
              <a:t>A </a:t>
            </a:r>
            <a:r>
              <a:rPr lang="en-US" b="1" dirty="0"/>
              <a:t>contra account</a:t>
            </a:r>
            <a:r>
              <a:rPr lang="en-US" dirty="0"/>
              <a:t> is an account linked with another account, where the contra account has a normal balance opposite of the account it is linked with. </a:t>
            </a:r>
          </a:p>
          <a:p>
            <a:pPr fontAlgn="base"/>
            <a:r>
              <a:rPr lang="en-US" dirty="0"/>
              <a:t>It is reported as a subtraction from that other account’s balance on the Balance Sheet.  This account will “accumulate” depreciation until either fully depreciated or the asset is removed from the books.</a:t>
            </a:r>
          </a:p>
        </p:txBody>
      </p:sp>
      <p:pic>
        <p:nvPicPr>
          <p:cNvPr id="6" name="Picture 5">
            <a:extLst>
              <a:ext uri="{FF2B5EF4-FFF2-40B4-BE49-F238E27FC236}">
                <a16:creationId xmlns:a16="http://schemas.microsoft.com/office/drawing/2014/main" id="{BC9FDECC-818E-411A-8382-DF5F000A336F}"/>
              </a:ext>
            </a:extLst>
          </p:cNvPr>
          <p:cNvPicPr>
            <a:picLocks noChangeAspect="1"/>
          </p:cNvPicPr>
          <p:nvPr/>
        </p:nvPicPr>
        <p:blipFill>
          <a:blip r:embed="rId2"/>
          <a:stretch>
            <a:fillRect/>
          </a:stretch>
        </p:blipFill>
        <p:spPr>
          <a:xfrm>
            <a:off x="4284052" y="3147645"/>
            <a:ext cx="3057525" cy="904875"/>
          </a:xfrm>
          <a:prstGeom prst="rect">
            <a:avLst/>
          </a:prstGeom>
        </p:spPr>
      </p:pic>
      <p:pic>
        <p:nvPicPr>
          <p:cNvPr id="8" name="Picture 7">
            <a:extLst>
              <a:ext uri="{FF2B5EF4-FFF2-40B4-BE49-F238E27FC236}">
                <a16:creationId xmlns:a16="http://schemas.microsoft.com/office/drawing/2014/main" id="{F839A5B3-F29D-42B6-802F-67645950756B}"/>
              </a:ext>
            </a:extLst>
          </p:cNvPr>
          <p:cNvPicPr>
            <a:picLocks noChangeAspect="1"/>
          </p:cNvPicPr>
          <p:nvPr/>
        </p:nvPicPr>
        <p:blipFill>
          <a:blip r:embed="rId3"/>
          <a:stretch>
            <a:fillRect/>
          </a:stretch>
        </p:blipFill>
        <p:spPr>
          <a:xfrm>
            <a:off x="4188801" y="5572124"/>
            <a:ext cx="3248025" cy="828675"/>
          </a:xfrm>
          <a:prstGeom prst="rect">
            <a:avLst/>
          </a:prstGeom>
        </p:spPr>
      </p:pic>
    </p:spTree>
    <p:extLst>
      <p:ext uri="{BB962C8B-B14F-4D97-AF65-F5344CB8AC3E}">
        <p14:creationId xmlns:p14="http://schemas.microsoft.com/office/powerpoint/2010/main" val="2826089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2769</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CORPORATE ADJUSTING AND CLOSING ENTRIES</vt:lpstr>
      <vt:lpstr>The Unadjusted Trial Balance includes all external journal entries but adjustments are needed to bring the accounts up to date such as prepaids, unearned revenue, and supplies, etc.  The books are brought up to date based on what is on the unadjusted trial balance and also what is not there, i.e. missing information needed to be conformance with GAAP.</vt:lpstr>
      <vt:lpstr>Underlying GAAP Considerations</vt:lpstr>
      <vt:lpstr>Adjusting Journal Entries</vt:lpstr>
      <vt:lpstr>Prepaid Expenses</vt:lpstr>
      <vt:lpstr>Unearned (Deferred) Revenues</vt:lpstr>
      <vt:lpstr>Office Supplies</vt:lpstr>
      <vt:lpstr>Depreciation</vt:lpstr>
      <vt:lpstr>Accumulated Depreciation</vt:lpstr>
      <vt:lpstr>Accruals</vt:lpstr>
      <vt:lpstr>Accrued Revenues</vt:lpstr>
      <vt:lpstr>Adjusted Trial Balance After the adjusting journal entries are recorded, a company runs an adjusted trial balance. </vt:lpstr>
      <vt:lpstr>PREPARING FINANCIAL STATEMENTS</vt:lpstr>
      <vt:lpstr>The general ledger does not agree with the financial statements until closing entries are made.</vt:lpstr>
      <vt:lpstr>CLOSING PROCESS After financial statements have been finalized, it is time to close the books.</vt:lpstr>
      <vt:lpstr>Steps to close the nominal or temporary accounts</vt:lpstr>
      <vt:lpstr>An Example:  The Closing Process</vt:lpstr>
      <vt:lpstr>PowerPoint Presentation</vt:lpstr>
      <vt:lpstr>PowerPoint Presentation</vt:lpstr>
      <vt:lpstr>Post-Closing Trial Balance –  The following shows all accounts after the closing process  A post-closing trial balance is a list of permanent accounts—all accounts not closed—balance sheet accounts.   The aim of a post-closing trial balance is to verify that (1) total debits equal total credits for permanent accounts and (2) all temporary accounts have zero balances. </vt:lpstr>
      <vt:lpstr>The Accounting Cycle</vt:lpstr>
      <vt:lpstr>Classified Balance Sheet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Christy</dc:creator>
  <cp:lastModifiedBy>Lynch, Christy</cp:lastModifiedBy>
  <cp:revision>34</cp:revision>
  <dcterms:created xsi:type="dcterms:W3CDTF">2020-08-03T17:45:26Z</dcterms:created>
  <dcterms:modified xsi:type="dcterms:W3CDTF">2021-10-06T00:56:09Z</dcterms:modified>
</cp:coreProperties>
</file>