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6"/>
  </p:notesMasterIdLst>
  <p:sldIdLst>
    <p:sldId id="257" r:id="rId2"/>
    <p:sldId id="287" r:id="rId3"/>
    <p:sldId id="296" r:id="rId4"/>
    <p:sldId id="273" r:id="rId5"/>
    <p:sldId id="290" r:id="rId6"/>
    <p:sldId id="281" r:id="rId7"/>
    <p:sldId id="291" r:id="rId8"/>
    <p:sldId id="317" r:id="rId9"/>
    <p:sldId id="274" r:id="rId10"/>
    <p:sldId id="318" r:id="rId11"/>
    <p:sldId id="275" r:id="rId12"/>
    <p:sldId id="292" r:id="rId13"/>
    <p:sldId id="293" r:id="rId14"/>
    <p:sldId id="278" r:id="rId15"/>
    <p:sldId id="294" r:id="rId16"/>
    <p:sldId id="297" r:id="rId17"/>
    <p:sldId id="299" r:id="rId18"/>
    <p:sldId id="301" r:id="rId19"/>
    <p:sldId id="303" r:id="rId20"/>
    <p:sldId id="305" r:id="rId21"/>
    <p:sldId id="309" r:id="rId22"/>
    <p:sldId id="311" r:id="rId23"/>
    <p:sldId id="314" r:id="rId24"/>
    <p:sldId id="31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6080764-9B72-4C56-B380-747E2B6667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2AE95FF-F20C-43E8-A6EA-CE4D856664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BBC02167-2F5C-4E4C-A9B9-621ABA854799}" type="datetimeFigureOut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1BE49C8-644A-4FEC-90DF-44C55FECCD4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7DF4A0D-01D8-4A3A-9F85-B56F65222F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5EE93D3D-F028-430B-96C5-A6FD17230F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C756C456-DB0E-4347-9FE9-9952FD0EF7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04BE0A-1F50-4FED-A8E5-F29EBDF24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DFE975-5CD2-42C3-B734-592AE5C06D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082BFFB-1E2C-4B9F-A543-5D392BFB0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58A4369-B5F6-446E-B930-C8987E7351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64B655B-059A-4F98-98E7-19859D187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9E7E725-2BE4-42DF-AD01-67FC3A0268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2009DAD-5F09-49F0-A691-C239C4477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4B9975-8A58-4F72-B8E2-69C3F6D073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2B1E9C8-D6E0-4170-823E-535A45C48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735DB86-6D03-4EE4-92FE-E9ACA3501F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9A55478-0511-462F-B533-A0AFC5129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ED365099-BAFF-4E52-910C-3733185F1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5049AD-A30B-40AA-9146-61B6540497D8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0365C12-DDCB-4F75-99F0-48FC4C0AED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871CB57-4DDF-4571-83EB-327F634D7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384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0365C12-DDCB-4F75-99F0-48FC4C0AED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871CB57-4DDF-4571-83EB-327F634D7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0365C12-DDCB-4F75-99F0-48FC4C0AED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871CB57-4DDF-4571-83EB-327F634D7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489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D9A36B-8E02-4E43-80F7-CF91A914DD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D65ADF0-EB22-4B51-974F-69025E816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F6F376B-69A7-445C-A187-BB094A586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05B74C3-DCF1-45A4-8DF7-BE12C5357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929A-503E-4CD4-A83E-0C000FFA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D9988-A301-4674-A2F3-6D875810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53260-566A-4BA9-AFC6-5D6DD228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A4A7-EC8C-445B-86D1-F3752DA76C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91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828F3-4F7F-4422-9D67-E71297FA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E830B-C537-4B83-9659-E5F29790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8803C-B731-4971-84D4-C31CAF1C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2A8B7-5B9E-488D-832D-5303CBE78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31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7624C-1219-4938-9BD6-02661104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541E-FB96-4C1C-85AC-74B8BD91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62D4-6A1F-45DE-98DE-FE5AF848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E8D7A-EC2E-4997-8EA4-84E9F2A93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74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0FDF9-0FB1-4063-89EA-29D6ECB9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54812-5D60-4C34-B74F-40A562EC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E3F82-D0A7-456F-A088-C8EF67B2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0226-E58E-4BCA-A625-31D135E09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9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FA2B5-4EE4-4B1C-9198-E447BB35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4888A-D419-4766-B846-69B55146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6AE80-323B-4302-99F2-9DEB3586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7C9BC-852A-4296-91FE-CA3CB962F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54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8E8FA5-BA45-43C8-8388-B8617FED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3209FE-C6AF-4A72-A84A-DFB831EE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5E0376-2DE2-4631-BE80-6BCC34BD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92F3C-872D-4604-AD3D-8A095FBF3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4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E75E80-0A74-4C15-AFFB-2C84EDC0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82F97DE-1533-4D0B-908C-8DC7AC04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47E675-6DED-4C99-AB5D-A9A32546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DDBA3-4BEA-4993-A08E-4CC4D5A0EE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50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DBB938A-CD51-4B41-A38A-E7CE6F55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19C246-32B9-4C5C-86C6-D4EA4E89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32AF173-0713-44BB-B10D-6274871BC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FF09-C7AC-4287-BDCC-89443197B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82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E31A5C-5CE6-4F28-9BF2-00604856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C3FFC9-772C-4341-A73E-B08FF621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E208E8-FF36-4CBE-B289-3D59C06E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FBC10-B1E4-44D6-9075-D10CD6AA98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76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934E5C-2FA9-4DC9-B6BB-073A0FDC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E45F92-7AD7-477D-B319-78D3806C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4F83A6-E33F-4264-9408-918B8F8A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1C6A-4BFD-4898-89B7-813852549C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14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746217-C56E-44CB-88AB-718B4B0F1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78A27D-6CE0-41B5-A262-27624476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3E00AF-6ED6-4547-97A9-5C234688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14BA-07CA-401F-B06D-DC6FC8F6F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90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E0D39A3-5503-4A0F-A61B-55CC0D0E8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3AC8EA2-19DD-49DB-B3BD-517BAFDA4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F49C-575A-41B8-B625-2911713DE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FBFA3-6F64-44F3-8F01-D46675F09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4D35A-0370-4433-A199-160108C6D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8FA06D-81C9-4D59-9433-8FC8293C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D60D77B5-27A6-4C14-B8EA-D6F1392D0A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97850" y="6324600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>
                <a:latin typeface="Times New Roman" panose="02020603050405020304" pitchFamily="18" charset="0"/>
              </a:rPr>
              <a:t>7-</a:t>
            </a:r>
            <a:fld id="{E9DBD1C6-5CCE-4469-A465-74E922320FDF}" type="slidenum">
              <a:rPr lang="en-US" altLang="en-US" sz="2400" smtClean="0">
                <a:latin typeface="Times New Roman" panose="02020603050405020304" pitchFamily="18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QD-BXP41878h (6)copy">
            <a:extLst>
              <a:ext uri="{FF2B5EF4-FFF2-40B4-BE49-F238E27FC236}">
                <a16:creationId xmlns:a16="http://schemas.microsoft.com/office/drawing/2014/main" id="{4A9D3102-C5E4-44B6-8BED-4D51905C2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01095C51-367C-4CBA-8D02-23B5F04BB0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153400" cy="2514600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altLang="en-US" sz="5000" b="1" i="1"/>
              <a:t>Essentials of Accounting for Governmental and </a:t>
            </a:r>
            <a:br>
              <a:rPr lang="en-US" altLang="en-US" sz="5000" b="1" i="1"/>
            </a:br>
            <a:r>
              <a:rPr lang="en-US" altLang="en-US" sz="5000" b="1" i="1"/>
              <a:t>Not-for-Profit Organizations</a:t>
            </a:r>
            <a:endParaRPr lang="en-US" altLang="en-US" b="1" i="1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01808CF-3209-48E6-B952-0A6584349E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00400"/>
            <a:ext cx="6400800" cy="1828800"/>
          </a:xfrm>
        </p:spPr>
        <p:txBody>
          <a:bodyPr lIns="90488" tIns="44450" rIns="90488" bIns="44450"/>
          <a:lstStyle/>
          <a:p>
            <a:pPr marL="342900" indent="-342900" eaLnBrk="1" hangingPunct="1"/>
            <a:r>
              <a:rPr lang="en-US" altLang="en-US" sz="3400"/>
              <a:t>Chapter 7 </a:t>
            </a:r>
          </a:p>
          <a:p>
            <a:pPr marL="342900" indent="-342900" eaLnBrk="1" hangingPunct="1"/>
            <a:r>
              <a:rPr lang="en-US" altLang="en-US" sz="3400"/>
              <a:t>Pension Funds</a:t>
            </a:r>
          </a:p>
        </p:txBody>
      </p:sp>
      <p:pic>
        <p:nvPicPr>
          <p:cNvPr id="3077" name="Picture 4" descr="idflag">
            <a:extLst>
              <a:ext uri="{FF2B5EF4-FFF2-40B4-BE49-F238E27FC236}">
                <a16:creationId xmlns:a16="http://schemas.microsoft.com/office/drawing/2014/main" id="{8DBB95BD-565E-466A-BDFB-574780204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029200"/>
            <a:ext cx="1143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laflag">
            <a:extLst>
              <a:ext uri="{FF2B5EF4-FFF2-40B4-BE49-F238E27FC236}">
                <a16:creationId xmlns:a16="http://schemas.microsoft.com/office/drawing/2014/main" id="{2D5BD970-27C4-47D8-B9F8-42407CBA3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029200"/>
            <a:ext cx="1143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scflag">
            <a:extLst>
              <a:ext uri="{FF2B5EF4-FFF2-40B4-BE49-F238E27FC236}">
                <a16:creationId xmlns:a16="http://schemas.microsoft.com/office/drawing/2014/main" id="{8D7CE2D2-D5D1-4EE0-9B9C-283DF03B1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029200"/>
            <a:ext cx="1276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>
            <a:extLst>
              <a:ext uri="{FF2B5EF4-FFF2-40B4-BE49-F238E27FC236}">
                <a16:creationId xmlns:a16="http://schemas.microsoft.com/office/drawing/2014/main" id="{2300708E-58F9-4647-BA8E-70A7CFB35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13525"/>
            <a:ext cx="12112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000" b="1" i="1">
                <a:latin typeface="Times New Roman" panose="02020603050405020304" pitchFamily="18" charset="0"/>
              </a:rPr>
              <a:t>McGraw-Hill/Irwin</a:t>
            </a:r>
          </a:p>
        </p:txBody>
      </p:sp>
      <p:sp>
        <p:nvSpPr>
          <p:cNvPr id="3081" name="Text Box 10">
            <a:extLst>
              <a:ext uri="{FF2B5EF4-FFF2-40B4-BE49-F238E27FC236}">
                <a16:creationId xmlns:a16="http://schemas.microsoft.com/office/drawing/2014/main" id="{702A47AF-ECEC-4D7F-97BA-FFA3354C9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6673850"/>
            <a:ext cx="5127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1200" b="1" i="1">
                <a:latin typeface="Book Antiqua" panose="02040602050305030304" pitchFamily="18" charset="0"/>
                <a:cs typeface="Arial" panose="020B0604020202020204" pitchFamily="34" charset="0"/>
              </a:rPr>
              <a:t>Copyright © 2016 by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E9351B-F3A4-4918-A487-FD4A11628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895600"/>
            <a:ext cx="1219200" cy="33310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64D550-011E-47CF-9A40-FE4895F9F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752600"/>
            <a:ext cx="3248025" cy="45671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4754CD-75FC-4128-B9D9-B4B54476F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481" y="3276600"/>
            <a:ext cx="2549141" cy="29289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94FFC8-19AD-4900-A6E9-4412013843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6600" y="1752600"/>
            <a:ext cx="1816190" cy="45950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526446C-5DB8-43EA-A92C-65C93BA11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914400"/>
            <a:ext cx="4305300" cy="8191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376E70B-0FAB-4C0B-8723-2DB6D90A86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3400" y="1752600"/>
            <a:ext cx="24384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6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6123906-4821-48EC-A23D-5AEEB2524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457200"/>
          </a:xfrm>
        </p:spPr>
        <p:txBody>
          <a:bodyPr/>
          <a:lstStyle/>
          <a:p>
            <a:pPr algn="ctr" eaLnBrk="1" hangingPunct="1"/>
            <a:r>
              <a:rPr lang="en-US" altLang="en-US" sz="3600" b="1"/>
              <a:t>Pension Funds – Additional issues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4906DCB-021C-444E-9573-29AE75D465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001000" cy="5257800"/>
          </a:xfrm>
        </p:spPr>
        <p:txBody>
          <a:bodyPr rtlCol="0">
            <a:normAutofit fontScale="92500"/>
          </a:bodyPr>
          <a:lstStyle/>
          <a:p>
            <a:pPr eaLnBrk="1" hangingPunct="1">
              <a:defRPr/>
            </a:pPr>
            <a:r>
              <a:rPr lang="en-US" altLang="en-US" sz="2700" dirty="0"/>
              <a:t>To determine if a plan is underfunded, a ten-year supplemental schedule is provided which shows the Net Pension Liability and related ratios</a:t>
            </a:r>
          </a:p>
          <a:p>
            <a:pPr lvl="1" eaLnBrk="1" hangingPunct="1">
              <a:defRPr/>
            </a:pPr>
            <a:r>
              <a:rPr lang="en-US" altLang="en-US" sz="2400" dirty="0"/>
              <a:t>The Net Pension liability is the difference between the Net Position Restricted for Pensions as reported on the Statement of Fiduciary Net Position and the Total Pension Liability</a:t>
            </a:r>
          </a:p>
          <a:p>
            <a:pPr eaLnBrk="1" hangingPunct="1">
              <a:defRPr/>
            </a:pPr>
            <a:r>
              <a:rPr lang="en-US" altLang="en-US" sz="2700" dirty="0"/>
              <a:t>The Total Pension Liability is the future obligations of the plan – measured at present value</a:t>
            </a:r>
          </a:p>
          <a:p>
            <a:pPr lvl="1" eaLnBrk="1" hangingPunct="1">
              <a:defRPr/>
            </a:pPr>
            <a:r>
              <a:rPr lang="en-US" altLang="en-US" sz="2400" dirty="0"/>
              <a:t>Two factors affect the liability each year </a:t>
            </a:r>
          </a:p>
          <a:p>
            <a:pPr lvl="2" eaLnBrk="1" hangingPunct="1">
              <a:defRPr/>
            </a:pPr>
            <a:r>
              <a:rPr lang="en-US" altLang="en-US" sz="2100" dirty="0"/>
              <a:t>Service cost – The employee works another year adding to liability</a:t>
            </a:r>
          </a:p>
          <a:p>
            <a:pPr lvl="2" eaLnBrk="1" hangingPunct="1">
              <a:defRPr/>
            </a:pPr>
            <a:r>
              <a:rPr lang="en-US" altLang="en-US" sz="2100" dirty="0"/>
              <a:t>Interest cost component – Passage of time between present value of future liability and future costs when the employee does retire</a:t>
            </a: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700" dirty="0"/>
              <a:t>Required supplementary schedules: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sz="1900" dirty="0"/>
              <a:t>Ten year schedule of changes in net pension liability and related ratios</a:t>
            </a:r>
          </a:p>
          <a:p>
            <a:pPr lvl="2" eaLnBrk="1" hangingPunct="1">
              <a:defRPr/>
            </a:pPr>
            <a:r>
              <a:rPr lang="en-US" altLang="en-US" sz="1600" dirty="0"/>
              <a:t>The Net Pension Liability</a:t>
            </a:r>
            <a:endParaRPr lang="en-US" altLang="en-US" sz="2700" dirty="0"/>
          </a:p>
          <a:p>
            <a:pPr lvl="1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7995171-2550-411D-B1FC-DCE67A758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Pension Funds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17613E3-B980-437B-A8B1-6D455F7EC2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sz="2700"/>
              <a:t>Actuarial methods are prescribed by GASB as well as frequency of evaluations, and appropriate discount rates</a:t>
            </a:r>
          </a:p>
          <a:p>
            <a:pPr eaLnBrk="1" hangingPunct="1"/>
            <a:endParaRPr lang="en-US" altLang="en-US" sz="2700"/>
          </a:p>
          <a:p>
            <a:pPr eaLnBrk="1" hangingPunct="1"/>
            <a:r>
              <a:rPr lang="en-US" altLang="en-US" sz="2700"/>
              <a:t>Additional required supplementary schedules:</a:t>
            </a:r>
          </a:p>
          <a:p>
            <a:pPr lvl="1" eaLnBrk="1" hangingPunct="1"/>
            <a:r>
              <a:rPr lang="en-US" altLang="en-US"/>
              <a:t>Ratios for disclosing the magnitude of any underfunding</a:t>
            </a:r>
          </a:p>
          <a:p>
            <a:pPr lvl="1" eaLnBrk="1" hangingPunct="1"/>
            <a:r>
              <a:rPr lang="en-US" altLang="en-US" sz="1900"/>
              <a:t>Ten year schedule of employer contributions and </a:t>
            </a:r>
          </a:p>
          <a:p>
            <a:pPr lvl="1" eaLnBrk="1" hangingPunct="1"/>
            <a:r>
              <a:rPr lang="en-US" altLang="en-US" sz="1900"/>
              <a:t>Ten year schedule of investment returns</a:t>
            </a:r>
            <a:r>
              <a:rPr lang="en-US" altLang="en-US" sz="1500"/>
              <a:t>.</a:t>
            </a:r>
          </a:p>
          <a:p>
            <a:pPr lvl="1" eaLnBrk="1" hangingPunct="1"/>
            <a:endParaRPr lang="en-US" altLang="en-US" sz="1500"/>
          </a:p>
          <a:p>
            <a:pPr lvl="1" eaLnBrk="1" hangingPunct="1"/>
            <a:endParaRPr lang="en-US" altLang="en-US" sz="1500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8DDA261-8EF4-4642-A38C-E2E1A0774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post-retirement benefits</a:t>
            </a:r>
            <a:br>
              <a:rPr lang="en-US" altLang="en-US"/>
            </a:br>
            <a:r>
              <a:rPr lang="en-US" altLang="en-US"/>
              <a:t>Health care, life ins, disability/long-term care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8EC297A-B094-49F3-B952-0F6493635E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Rights to these benefits arise during employee service</a:t>
            </a:r>
          </a:p>
          <a:p>
            <a:pPr eaLnBrk="1" hangingPunct="1"/>
            <a:r>
              <a:rPr lang="en-US" altLang="en-US"/>
              <a:t>Costs occur after retirement</a:t>
            </a:r>
          </a:p>
          <a:p>
            <a:pPr eaLnBrk="1" hangingPunct="1"/>
            <a:r>
              <a:rPr lang="en-US" altLang="en-US"/>
              <a:t>Measuring future costs involves actuaries – assumptions and estimates</a:t>
            </a:r>
          </a:p>
          <a:p>
            <a:pPr eaLnBrk="1" hangingPunct="1"/>
            <a:r>
              <a:rPr lang="en-US" altLang="en-US"/>
              <a:t>Future costs are hard to calculate</a:t>
            </a:r>
          </a:p>
          <a:p>
            <a:pPr eaLnBrk="1" hangingPunct="1"/>
            <a:r>
              <a:rPr lang="en-US" altLang="en-US"/>
              <a:t>Less well funded than pensions</a:t>
            </a:r>
          </a:p>
          <a:p>
            <a:pPr eaLnBrk="1" hangingPunct="1"/>
            <a:r>
              <a:rPr lang="en-US" altLang="en-US"/>
              <a:t>Has two categories of reporting </a:t>
            </a:r>
          </a:p>
          <a:p>
            <a:pPr lvl="1" eaLnBrk="1" hangingPunct="1"/>
            <a:r>
              <a:rPr lang="en-US" altLang="en-US"/>
              <a:t>Plan reporting of liability and expense</a:t>
            </a:r>
          </a:p>
          <a:p>
            <a:pPr lvl="1" eaLnBrk="1" hangingPunct="1"/>
            <a:r>
              <a:rPr lang="en-US" altLang="en-US"/>
              <a:t>Reporting by the plan itself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84FB4AD-7A21-4507-A28E-D3ED7652C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IRS 457 Deferred </a:t>
            </a:r>
            <a:br>
              <a:rPr lang="en-US" altLang="en-US" sz="4000" dirty="0"/>
            </a:br>
            <a:r>
              <a:rPr lang="en-US" altLang="en-US" sz="4000" dirty="0"/>
              <a:t>Compensation Plans</a:t>
            </a:r>
            <a:endParaRPr lang="en-US" altLang="en-US" sz="480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3A87FAE-DE15-4F25-BA28-C8AD0955A0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7745413" cy="3740150"/>
          </a:xfrm>
        </p:spPr>
        <p:txBody>
          <a:bodyPr/>
          <a:lstStyle/>
          <a:p>
            <a:pPr eaLnBrk="1" hangingPunct="1"/>
            <a:r>
              <a:rPr lang="en-US" altLang="en-US" sz="2400"/>
              <a:t>Usually, an entity outside of the govt administers.  If so, govt reports amounts withheld and distributed</a:t>
            </a:r>
          </a:p>
          <a:p>
            <a:pPr eaLnBrk="1" hangingPunct="1"/>
            <a:r>
              <a:rPr lang="en-US" altLang="en-US" sz="2400"/>
              <a:t>If administered by the govt or participates in investment decisions, resources are held in trust and accounted for like pensions.</a:t>
            </a:r>
          </a:p>
          <a:p>
            <a:pPr eaLnBrk="1" hangingPunct="1"/>
            <a:r>
              <a:rPr lang="en-US" altLang="en-US" sz="2400"/>
              <a:t>Example of IRS 457 plan: Manager earns $50,000 but has $5,000 withheld and contributed to a 457 plan …. The manager will not be taxed on the $5,000 until he draws it out at retirement.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>
            <a:extLst>
              <a:ext uri="{FF2B5EF4-FFF2-40B4-BE49-F238E27FC236}">
                <a16:creationId xmlns:a16="http://schemas.microsoft.com/office/drawing/2014/main" id="{E966F0A7-3D61-4A46-BA15-EBAB0916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4343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500">
                <a:solidFill>
                  <a:srgbClr val="333333"/>
                </a:solidFill>
                <a:latin typeface="Arial" panose="020B0604020202020204" pitchFamily="34" charset="0"/>
              </a:rPr>
              <a:t>The City of Sweetwater maintains an Employees’ Retirement Fund, a single-employer defined benefit plan that provides annuity and disability benefits. </a:t>
            </a:r>
          </a:p>
          <a:p>
            <a:endParaRPr lang="en-US" altLang="en-US" sz="150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altLang="en-US" sz="150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endParaRPr lang="en-US" altLang="en-US" sz="150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altLang="en-US" sz="150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  <a:endParaRPr lang="en-US" altLang="en-US" sz="1500"/>
          </a:p>
        </p:txBody>
      </p:sp>
      <p:pic>
        <p:nvPicPr>
          <p:cNvPr id="21507" name="Picture 6">
            <a:extLst>
              <a:ext uri="{FF2B5EF4-FFF2-40B4-BE49-F238E27FC236}">
                <a16:creationId xmlns:a16="http://schemas.microsoft.com/office/drawing/2014/main" id="{D6EAB5FC-7C5E-41FA-9557-01E17F9C9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62484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415DF2C-5E5C-4B8D-93DE-C05708F15FFA}"/>
              </a:ext>
            </a:extLst>
          </p:cNvPr>
          <p:cNvSpPr txBox="1"/>
          <p:nvPr/>
        </p:nvSpPr>
        <p:spPr>
          <a:xfrm>
            <a:off x="152400" y="228600"/>
            <a:ext cx="42672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  <a:endParaRPr lang="en-US" dirty="0"/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  <a:defRPr/>
            </a:pP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The interest receivable on investments was collected in cash.</a:t>
            </a:r>
          </a:p>
        </p:txBody>
      </p:sp>
      <p:pic>
        <p:nvPicPr>
          <p:cNvPr id="22531" name="Picture 1">
            <a:extLst>
              <a:ext uri="{FF2B5EF4-FFF2-40B4-BE49-F238E27FC236}">
                <a16:creationId xmlns:a16="http://schemas.microsoft.com/office/drawing/2014/main" id="{B0FF031F-539D-4686-9734-5F55F8D17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>
            <a:extLst>
              <a:ext uri="{FF2B5EF4-FFF2-40B4-BE49-F238E27FC236}">
                <a16:creationId xmlns:a16="http://schemas.microsoft.com/office/drawing/2014/main" id="{07AB39D1-A710-4899-A43F-B5F3A0CCC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0"/>
            <a:ext cx="5002213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F8A2C14-8FD6-484B-B874-54A65998343D}"/>
              </a:ext>
            </a:extLst>
          </p:cNvPr>
          <p:cNvSpPr txBox="1"/>
          <p:nvPr/>
        </p:nvSpPr>
        <p:spPr>
          <a:xfrm>
            <a:off x="152400" y="228600"/>
            <a:ext cx="42672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  <a:endParaRPr lang="en-US" dirty="0"/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. Member contributions in the amount of $260,000 were received in cash. The city’s General Fund also contributed $830,000 in cash.</a:t>
            </a:r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23555" name="Picture 1">
            <a:extLst>
              <a:ext uri="{FF2B5EF4-FFF2-40B4-BE49-F238E27FC236}">
                <a16:creationId xmlns:a16="http://schemas.microsoft.com/office/drawing/2014/main" id="{00166A92-5A26-43C9-85B8-67FA0F921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231866A-1CAA-4FCD-A3E4-F430069AAFD5}"/>
              </a:ext>
            </a:extLst>
          </p:cNvPr>
          <p:cNvSpPr txBox="1"/>
          <p:nvPr/>
        </p:nvSpPr>
        <p:spPr>
          <a:xfrm>
            <a:off x="152400" y="228600"/>
            <a:ext cx="42672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  <a:endParaRPr lang="en-US" dirty="0"/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3.  Annuity benefits of $740,000 and disability benefits of $172,000 were recorded as liabilities.</a:t>
            </a:r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24579" name="Picture 1">
            <a:extLst>
              <a:ext uri="{FF2B5EF4-FFF2-40B4-BE49-F238E27FC236}">
                <a16:creationId xmlns:a16="http://schemas.microsoft.com/office/drawing/2014/main" id="{8FD341FF-C7B3-400F-A234-7232CE6C6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782D3C2-589B-41D0-B958-C3AB31451F99}"/>
              </a:ext>
            </a:extLst>
          </p:cNvPr>
          <p:cNvSpPr txBox="1"/>
          <p:nvPr/>
        </p:nvSpPr>
        <p:spPr>
          <a:xfrm>
            <a:off x="152400" y="228600"/>
            <a:ext cx="42672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  <a:endParaRPr lang="en-US" dirty="0"/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4.  </a:t>
            </a: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Accounts payable and accrued expenses in the amount of $990,000 were paid in cash.</a:t>
            </a:r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25603" name="Picture 1">
            <a:extLst>
              <a:ext uri="{FF2B5EF4-FFF2-40B4-BE49-F238E27FC236}">
                <a16:creationId xmlns:a16="http://schemas.microsoft.com/office/drawing/2014/main" id="{691283BA-F70B-4108-B192-B5A0BFAF0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DA18F4E-5E3B-405B-AE4A-1C8A78263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517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/>
              <a:t>Summary of Fiduciary-Type Funds</a:t>
            </a:r>
          </a:p>
        </p:txBody>
      </p:sp>
      <p:pic>
        <p:nvPicPr>
          <p:cNvPr id="5123" name="Content Placeholder 4">
            <a:extLst>
              <a:ext uri="{FF2B5EF4-FFF2-40B4-BE49-F238E27FC236}">
                <a16:creationId xmlns:a16="http://schemas.microsoft.com/office/drawing/2014/main" id="{5375F3D9-421F-4B35-BDC7-173CBE6771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676400"/>
            <a:ext cx="3449638" cy="4022725"/>
          </a:xfrm>
        </p:spPr>
      </p:pic>
      <p:pic>
        <p:nvPicPr>
          <p:cNvPr id="5124" name="Picture 6">
            <a:extLst>
              <a:ext uri="{FF2B5EF4-FFF2-40B4-BE49-F238E27FC236}">
                <a16:creationId xmlns:a16="http://schemas.microsoft.com/office/drawing/2014/main" id="{27B9FD2C-E4E2-44A1-8DB0-F38B391D6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1676400"/>
            <a:ext cx="5634037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4EFE0E2-81C9-4464-BD46-35AAD88FC401}"/>
              </a:ext>
            </a:extLst>
          </p:cNvPr>
          <p:cNvSpPr txBox="1"/>
          <p:nvPr/>
        </p:nvSpPr>
        <p:spPr>
          <a:xfrm>
            <a:off x="152400" y="228600"/>
            <a:ext cx="42672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  <a:endParaRPr lang="en-US" dirty="0"/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5.  Interest income of $235,000 and dividends in the amount of $40,000 were received in cash. In addition, bond interest income of $45,000 was accrued at year-end.</a:t>
            </a:r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Picture 1">
            <a:extLst>
              <a:ext uri="{FF2B5EF4-FFF2-40B4-BE49-F238E27FC236}">
                <a16:creationId xmlns:a16="http://schemas.microsoft.com/office/drawing/2014/main" id="{213DB4EF-47CD-4C49-AF57-FB2A51384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1597077-57A5-4765-97A8-7C2CECA785F6}"/>
              </a:ext>
            </a:extLst>
          </p:cNvPr>
          <p:cNvSpPr txBox="1"/>
          <p:nvPr/>
        </p:nvSpPr>
        <p:spPr>
          <a:xfrm>
            <a:off x="152400" y="228600"/>
            <a:ext cx="42672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6.  Refunds of $68,000 were made in cash to terminated, nonvested participants.</a:t>
            </a:r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27651" name="Picture 1">
            <a:extLst>
              <a:ext uri="{FF2B5EF4-FFF2-40B4-BE49-F238E27FC236}">
                <a16:creationId xmlns:a16="http://schemas.microsoft.com/office/drawing/2014/main" id="{3DCD53A6-3487-46DE-A2D9-FC24AF5F8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533CC6F-F385-4051-AA8F-4EA0488EEF10}"/>
              </a:ext>
            </a:extLst>
          </p:cNvPr>
          <p:cNvSpPr txBox="1"/>
          <p:nvPr/>
        </p:nvSpPr>
        <p:spPr>
          <a:xfrm>
            <a:off x="152400" y="228600"/>
            <a:ext cx="4267200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7.  Common stocks, carried at a fair value of $500,000, were sold for $475,000. That $475,000, plus an additional $305,000, was invested in stocks.</a:t>
            </a:r>
          </a:p>
          <a:p>
            <a:pPr>
              <a:buFont typeface="+mj-lt"/>
              <a:buAutoNum type="arabicPeriod"/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28675" name="Picture 1">
            <a:extLst>
              <a:ext uri="{FF2B5EF4-FFF2-40B4-BE49-F238E27FC236}">
                <a16:creationId xmlns:a16="http://schemas.microsoft.com/office/drawing/2014/main" id="{5F952B39-45F3-4B99-83FD-0F3DAC3E8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95E06C-906F-4C09-A034-825BDE32F7EA}"/>
              </a:ext>
            </a:extLst>
          </p:cNvPr>
          <p:cNvSpPr txBox="1"/>
          <p:nvPr/>
        </p:nvSpPr>
        <p:spPr>
          <a:xfrm>
            <a:off x="152400" y="228600"/>
            <a:ext cx="42672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The fund is financed by actuarially determined contributions from the city’s General Fund and by contributions from employees.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Administration of the retirement fund is handled by General Fund employees, and the retirement fund does not bear any administrative expenses. </a:t>
            </a:r>
          </a:p>
          <a:p>
            <a:pPr>
              <a:defRPr/>
            </a:pP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8.  At year-end, it was determined that the fair value of stocks held by the pension plan had decreased by $42,000; the fair value of bonds had increased by $33,000.</a:t>
            </a:r>
          </a:p>
        </p:txBody>
      </p:sp>
      <p:pic>
        <p:nvPicPr>
          <p:cNvPr id="29699" name="Picture 1">
            <a:extLst>
              <a:ext uri="{FF2B5EF4-FFF2-40B4-BE49-F238E27FC236}">
                <a16:creationId xmlns:a16="http://schemas.microsoft.com/office/drawing/2014/main" id="{FFA2EFD3-238E-454C-B2EB-97900D023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3429000" cy="35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411AA6B-3336-4955-8138-F379D5F8DAF8}"/>
              </a:ext>
            </a:extLst>
          </p:cNvPr>
          <p:cNvSpPr txBox="1"/>
          <p:nvPr/>
        </p:nvSpPr>
        <p:spPr>
          <a:xfrm>
            <a:off x="1524000" y="2362200"/>
            <a:ext cx="5715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333333"/>
                </a:solidFill>
                <a:highlight>
                  <a:srgbClr val="99CCFF"/>
                </a:highlight>
                <a:latin typeface="Arial" panose="020B0604020202020204" pitchFamily="34" charset="0"/>
              </a:rPr>
              <a:t>9. Nominal accounts for the year were closed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>
            <a:extLst>
              <a:ext uri="{FF2B5EF4-FFF2-40B4-BE49-F238E27FC236}">
                <a16:creationId xmlns:a16="http://schemas.microsoft.com/office/drawing/2014/main" id="{B48C7C31-2199-4445-96D5-C3802C7ED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71" t="14214" r="14032" b="6880"/>
          <a:stretch>
            <a:fillRect/>
          </a:stretch>
        </p:blipFill>
        <p:spPr bwMode="auto">
          <a:xfrm>
            <a:off x="2209800" y="0"/>
            <a:ext cx="6172200" cy="682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TextBox 1">
            <a:extLst>
              <a:ext uri="{FF2B5EF4-FFF2-40B4-BE49-F238E27FC236}">
                <a16:creationId xmlns:a16="http://schemas.microsoft.com/office/drawing/2014/main" id="{CC74CBAF-F44F-4329-97D5-4B3FF59B2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31337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Financial Reporting Process: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Two levels of reporting: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- Government-wide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- Fund basis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3026CCC-2283-40C8-B460-27BD77031B4A}"/>
              </a:ext>
            </a:extLst>
          </p:cNvPr>
          <p:cNvCxnSpPr/>
          <p:nvPr/>
        </p:nvCxnSpPr>
        <p:spPr>
          <a:xfrm flipV="1">
            <a:off x="2438400" y="1030288"/>
            <a:ext cx="1447800" cy="4175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AEA89B-40E4-49D9-8533-C3922D28ABE0}"/>
              </a:ext>
            </a:extLst>
          </p:cNvPr>
          <p:cNvCxnSpPr/>
          <p:nvPr/>
        </p:nvCxnSpPr>
        <p:spPr>
          <a:xfrm>
            <a:off x="1719263" y="1752600"/>
            <a:ext cx="1023937" cy="2362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867A10-1811-4218-ABD8-D7F606029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677150" cy="625475"/>
          </a:xfrm>
        </p:spPr>
        <p:txBody>
          <a:bodyPr/>
          <a:lstStyle/>
          <a:p>
            <a:pPr eaLnBrk="1" hangingPunct="1"/>
            <a:r>
              <a:rPr lang="en-US" altLang="en-US" sz="4000"/>
              <a:t>Pensions: Types of Pension Plans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D3EFEE6-3F50-4CEF-8B32-19B2F2A623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7620000" cy="5410200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400" dirty="0"/>
              <a:t>Plans can be contributory v noncontributory</a:t>
            </a:r>
          </a:p>
          <a:p>
            <a:pPr lvl="1" eaLnBrk="1" hangingPunct="1">
              <a:defRPr/>
            </a:pPr>
            <a:r>
              <a:rPr lang="en-US" altLang="en-US" sz="2200" dirty="0"/>
              <a:t>Contributory vs. noncontributory funds -- refers to whether the employee is required to contribute</a:t>
            </a:r>
          </a:p>
          <a:p>
            <a:pPr eaLnBrk="1" hangingPunct="1">
              <a:defRPr/>
            </a:pPr>
            <a:r>
              <a:rPr lang="en-US" altLang="en-US" sz="2400" dirty="0"/>
              <a:t>Defined benefit plans:</a:t>
            </a:r>
          </a:p>
          <a:p>
            <a:pPr lvl="1" eaLnBrk="1" hangingPunct="1">
              <a:defRPr/>
            </a:pPr>
            <a:r>
              <a:rPr lang="en-US" altLang="en-US" sz="2200" dirty="0"/>
              <a:t>The employer must pay a guaranteed level of benefit, computed using a formula despite amount in fund</a:t>
            </a:r>
          </a:p>
          <a:p>
            <a:pPr lvl="1" eaLnBrk="1" hangingPunct="1">
              <a:defRPr/>
            </a:pPr>
            <a:r>
              <a:rPr lang="en-US" altLang="en-US" sz="2200" dirty="0"/>
              <a:t>Actuaries are used to determine funding</a:t>
            </a:r>
          </a:p>
          <a:p>
            <a:pPr lvl="1" eaLnBrk="1" hangingPunct="1">
              <a:defRPr/>
            </a:pPr>
            <a:r>
              <a:rPr lang="en-US" altLang="en-US" sz="2200" dirty="0"/>
              <a:t>Will have unfunded actuarial liabilities</a:t>
            </a:r>
          </a:p>
          <a:p>
            <a:pPr lvl="1" eaLnBrk="1" hangingPunct="1">
              <a:defRPr/>
            </a:pPr>
            <a:r>
              <a:rPr lang="en-US" altLang="en-US" sz="2200" dirty="0"/>
              <a:t>The risk of additional future liability is on the employer.</a:t>
            </a:r>
          </a:p>
          <a:p>
            <a:pPr eaLnBrk="1" hangingPunct="1">
              <a:defRPr/>
            </a:pPr>
            <a:r>
              <a:rPr lang="en-US" altLang="en-US" sz="2400" dirty="0"/>
              <a:t>Defined contribution plans: </a:t>
            </a:r>
          </a:p>
          <a:p>
            <a:pPr lvl="1" eaLnBrk="1" hangingPunct="1">
              <a:defRPr/>
            </a:pPr>
            <a:r>
              <a:rPr lang="en-US" altLang="en-US" sz="2200" dirty="0"/>
              <a:t>Provide retirement benefits for each participating employee</a:t>
            </a:r>
          </a:p>
          <a:p>
            <a:pPr lvl="1" eaLnBrk="1" hangingPunct="1">
              <a:defRPr/>
            </a:pPr>
            <a:r>
              <a:rPr lang="en-US" altLang="en-US" sz="2200" dirty="0"/>
              <a:t>No obligation exists beyond what has accumulated in the person’s account</a:t>
            </a:r>
          </a:p>
          <a:p>
            <a:pPr lvl="1" eaLnBrk="1" hangingPunct="1">
              <a:defRPr/>
            </a:pPr>
            <a:r>
              <a:rPr lang="en-US" altLang="en-US" sz="2200" dirty="0"/>
              <a:t>The employer pays based on assets accumulated with investment earnings </a:t>
            </a:r>
          </a:p>
          <a:p>
            <a:pPr lvl="1" eaLnBrk="1" hangingPunct="1">
              <a:defRPr/>
            </a:pPr>
            <a:r>
              <a:rPr lang="en-US" altLang="en-US" sz="2200" dirty="0"/>
              <a:t>The risk of insufficient retirement pay is on the employee, not the employer.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>
            <a:extLst>
              <a:ext uri="{FF2B5EF4-FFF2-40B4-BE49-F238E27FC236}">
                <a16:creationId xmlns:a16="http://schemas.microsoft.com/office/drawing/2014/main" id="{890CBD58-8517-4F6D-8216-0DB6C694F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Public Employee Retirement Systems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F39AD-B5D0-442B-A3C6-02899D7FD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/>
              <a:t>Most full-time </a:t>
            </a:r>
            <a:r>
              <a:rPr lang="en-US" b="1" dirty="0"/>
              <a:t>public</a:t>
            </a:r>
            <a:r>
              <a:rPr lang="en-US" dirty="0"/>
              <a:t> sector employees have retirement benefits</a:t>
            </a:r>
          </a:p>
          <a:p>
            <a:pPr eaLnBrk="1" hangingPunct="1">
              <a:defRPr/>
            </a:pPr>
            <a:r>
              <a:rPr lang="en-US" dirty="0"/>
              <a:t>Pension plans for governments are called “Public Employee Retirement Systems”</a:t>
            </a:r>
          </a:p>
          <a:p>
            <a:pPr eaLnBrk="1" hangingPunct="1">
              <a:defRPr/>
            </a:pPr>
            <a:r>
              <a:rPr lang="en-US" dirty="0"/>
              <a:t>Some large cities may have their own plan, but most local governments participate in the plans administered by state govt</a:t>
            </a:r>
          </a:p>
          <a:p>
            <a:pPr lvl="1" eaLnBrk="1" hangingPunct="1">
              <a:defRPr/>
            </a:pPr>
            <a:r>
              <a:rPr lang="en-US" dirty="0"/>
              <a:t>Includes teachers, police, fire, public sector employees, legislators, etc. </a:t>
            </a:r>
          </a:p>
          <a:p>
            <a:pPr lvl="1" eaLnBrk="1" hangingPunct="1">
              <a:defRPr/>
            </a:pPr>
            <a:r>
              <a:rPr lang="en-US" dirty="0"/>
              <a:t>If the statewide plan is a multiple-employer defined benefit plan, each entity is responsible to fund their individual plans and keep contributions up to date</a:t>
            </a:r>
          </a:p>
          <a:p>
            <a:pPr lvl="1" eaLnBrk="1" hangingPunct="1">
              <a:defRPr/>
            </a:pPr>
            <a:r>
              <a:rPr lang="en-US" dirty="0"/>
              <a:t>If the statewide plan is a cost-sharing multiple-employer defined benefit plan, each entity shares proportionally in the resources and obligations and are equally over-funded or under-funded. </a:t>
            </a:r>
          </a:p>
          <a:p>
            <a:pPr eaLnBrk="1" hangingPunct="1">
              <a:defRPr/>
            </a:pPr>
            <a:r>
              <a:rPr lang="en-US" dirty="0"/>
              <a:t>Some large cities may have their own plan, if so they will only include that plan in their reporting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28B4D80-EFE6-46CF-8C81-A1E6F4C4A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/>
              <a:t>Pensions have two categories of reporting</a:t>
            </a:r>
          </a:p>
        </p:txBody>
      </p:sp>
      <p:sp>
        <p:nvSpPr>
          <p:cNvPr id="7171" name="Content Placeholder 3">
            <a:extLst>
              <a:ext uri="{FF2B5EF4-FFF2-40B4-BE49-F238E27FC236}">
                <a16:creationId xmlns:a16="http://schemas.microsoft.com/office/drawing/2014/main" id="{0424EC78-82AC-4BDA-9F78-5622733904F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09600" y="1295400"/>
            <a:ext cx="3905250" cy="4881563"/>
          </a:xfrm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400" dirty="0"/>
              <a:t>Reporting for the Plan (Ch 7)</a:t>
            </a:r>
          </a:p>
          <a:p>
            <a:pPr eaLnBrk="1" hangingPunct="1">
              <a:defRPr/>
            </a:pPr>
            <a:r>
              <a:rPr lang="en-US" altLang="en-US" sz="2000" dirty="0"/>
              <a:t>Applies only to governments acting as trustees </a:t>
            </a:r>
          </a:p>
          <a:p>
            <a:pPr eaLnBrk="1" hangingPunct="1">
              <a:defRPr/>
            </a:pPr>
            <a:r>
              <a:rPr lang="en-US" altLang="en-US" sz="2000" dirty="0"/>
              <a:t>As a result of the trust nature of the plan, they are considered a fiduciary fund and included in CAFR</a:t>
            </a:r>
          </a:p>
          <a:p>
            <a:pPr eaLnBrk="1" hangingPunct="1">
              <a:defRPr/>
            </a:pPr>
            <a:r>
              <a:rPr lang="en-US" altLang="en-US" sz="2000" dirty="0"/>
              <a:t>The Statement of Fiduciary Net Position reports the excess of currently available resources over benefits </a:t>
            </a:r>
            <a:r>
              <a:rPr lang="en-US" altLang="en-US" sz="2000" i="1" dirty="0"/>
              <a:t>currently payable</a:t>
            </a:r>
            <a:r>
              <a:rPr lang="en-US" altLang="en-US" sz="2000" dirty="0"/>
              <a:t> to retired employees </a:t>
            </a:r>
          </a:p>
          <a:p>
            <a:pPr eaLnBrk="1" hangingPunct="1">
              <a:defRPr/>
            </a:pPr>
            <a:r>
              <a:rPr lang="en-US" altLang="en-US" sz="2000" dirty="0"/>
              <a:t>The Statement does </a:t>
            </a:r>
            <a:r>
              <a:rPr lang="en-US" altLang="en-US" sz="2000" i="1" dirty="0"/>
              <a:t>not</a:t>
            </a:r>
            <a:r>
              <a:rPr lang="en-US" altLang="en-US" sz="2000" dirty="0"/>
              <a:t> report a liability for amounts expected to be paid to current employees when they retire in the future.  </a:t>
            </a:r>
          </a:p>
          <a:p>
            <a:pPr eaLnBrk="1" hangingPunct="1">
              <a:defRPr/>
            </a:pPr>
            <a:endParaRPr lang="en-US" altLang="en-US" sz="2400" dirty="0"/>
          </a:p>
        </p:txBody>
      </p:sp>
      <p:sp>
        <p:nvSpPr>
          <p:cNvPr id="7172" name="Content Placeholder 4">
            <a:extLst>
              <a:ext uri="{FF2B5EF4-FFF2-40B4-BE49-F238E27FC236}">
                <a16:creationId xmlns:a16="http://schemas.microsoft.com/office/drawing/2014/main" id="{6D7D376F-8E64-4246-9460-76982395AFC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1295400"/>
            <a:ext cx="3790950" cy="4881563"/>
          </a:xfrm>
          <a:solidFill>
            <a:srgbClr val="99CCFF"/>
          </a:solidFill>
        </p:spPr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400" dirty="0"/>
              <a:t>Employer reporting </a:t>
            </a:r>
            <a:r>
              <a:rPr lang="en-US" altLang="en-US" sz="2400" i="1" dirty="0"/>
              <a:t>(Ch 9)</a:t>
            </a:r>
          </a:p>
          <a:p>
            <a:pPr eaLnBrk="1" hangingPunct="1">
              <a:defRPr/>
            </a:pPr>
            <a:r>
              <a:rPr lang="en-US" altLang="en-US" sz="2400" dirty="0"/>
              <a:t>A</a:t>
            </a:r>
            <a:r>
              <a:rPr lang="en-US" altLang="en-US" sz="2000" dirty="0"/>
              <a:t>pplies whether a government manages its own plan or participates in a plan administered by another government</a:t>
            </a:r>
          </a:p>
          <a:p>
            <a:pPr eaLnBrk="1" hangingPunct="1">
              <a:defRPr/>
            </a:pPr>
            <a:r>
              <a:rPr lang="en-US" altLang="en-US" sz="2000" dirty="0"/>
              <a:t>Accrual basis and economic resources</a:t>
            </a:r>
          </a:p>
          <a:p>
            <a:pPr eaLnBrk="1" hangingPunct="1">
              <a:defRPr/>
            </a:pPr>
            <a:r>
              <a:rPr lang="en-US" altLang="en-US" sz="2000" dirty="0"/>
              <a:t>The central issues of employer reporting are the measurement and presentation of the net pension liability in statements displaying financial position and the related recognition of pension expenditure or expense.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>
            <a:extLst>
              <a:ext uri="{FF2B5EF4-FFF2-40B4-BE49-F238E27FC236}">
                <a16:creationId xmlns:a16="http://schemas.microsoft.com/office/drawing/2014/main" id="{1547620E-D20C-4C41-825C-DAEBF015F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</a:t>
            </a:r>
          </a:p>
        </p:txBody>
      </p:sp>
      <p:sp>
        <p:nvSpPr>
          <p:cNvPr id="11267" name="Content Placeholder 5">
            <a:extLst>
              <a:ext uri="{FF2B5EF4-FFF2-40B4-BE49-F238E27FC236}">
                <a16:creationId xmlns:a16="http://schemas.microsoft.com/office/drawing/2014/main" id="{04F13BC0-B1F1-4CED-947D-08CE9F9D0D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Contributions “Additions” are invested to earn a return</a:t>
            </a:r>
          </a:p>
          <a:p>
            <a:pPr eaLnBrk="1" hangingPunct="1"/>
            <a:r>
              <a:rPr lang="en-US" altLang="en-US"/>
              <a:t>There is an assumption the govt will set aside money while the employee is working to fund retirement</a:t>
            </a:r>
          </a:p>
          <a:p>
            <a:pPr eaLnBrk="1" hangingPunct="1"/>
            <a:r>
              <a:rPr lang="en-US" altLang="en-US"/>
              <a:t>Benefits are paid out related to salary at retirement and years of service</a:t>
            </a:r>
          </a:p>
          <a:p>
            <a:pPr eaLnBrk="1" hangingPunct="1"/>
            <a:r>
              <a:rPr lang="en-US" altLang="en-US"/>
              <a:t>Govt must determine how much to invest to adequately fund</a:t>
            </a:r>
          </a:p>
          <a:p>
            <a:pPr eaLnBrk="1" hangingPunct="1"/>
            <a:r>
              <a:rPr lang="en-US" altLang="en-US"/>
              <a:t>Actuarial information needed to determine how long to pay benefits</a:t>
            </a:r>
          </a:p>
          <a:p>
            <a:pPr eaLnBrk="1" hangingPunct="1"/>
            <a:r>
              <a:rPr lang="en-US" altLang="en-US"/>
              <a:t>Also unknown is investment income growth </a:t>
            </a:r>
          </a:p>
          <a:p>
            <a:pPr eaLnBrk="1" hangingPunct="1"/>
            <a:r>
              <a:rPr lang="en-US" altLang="en-US"/>
              <a:t>If the govt has not contributed or investment earnings are not sufficient to pay future benefits, the pension is said to be underfunded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D433A9D-891A-4FA1-A3C0-1CA09BC17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105400" cy="1143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2400" b="1" dirty="0"/>
              <a:t>Plan Reporting:  </a:t>
            </a:r>
            <a:br>
              <a:rPr lang="en-US" altLang="en-US" sz="2400" b="1" dirty="0"/>
            </a:br>
            <a:r>
              <a:rPr lang="en-US" altLang="en-US" sz="2400" b="1" dirty="0"/>
              <a:t>Pension Trust Financial Statements</a:t>
            </a:r>
            <a:br>
              <a:rPr lang="en-US" altLang="en-US" sz="2400" b="1" dirty="0"/>
            </a:br>
            <a:r>
              <a:rPr lang="en-US" altLang="en-US" sz="2400" b="1" dirty="0"/>
              <a:t>Accrual Basis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EB9592-8804-41D5-9E4E-BD800C715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26" y="1371600"/>
            <a:ext cx="2625173" cy="53080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251496-BE03-4466-B5DE-034FCD854300}"/>
              </a:ext>
            </a:extLst>
          </p:cNvPr>
          <p:cNvSpPr txBox="1"/>
          <p:nvPr/>
        </p:nvSpPr>
        <p:spPr>
          <a:xfrm>
            <a:off x="5791200" y="228600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defRPr/>
            </a:pPr>
            <a:r>
              <a:rPr lang="en-US" altLang="en-US" sz="2400" b="1" dirty="0"/>
              <a:t>Statement of Changes in Fiduciary Net Position</a:t>
            </a:r>
          </a:p>
          <a:p>
            <a:pPr lvl="2" eaLnBrk="1" hangingPunct="1">
              <a:defRPr/>
            </a:pPr>
            <a:r>
              <a:rPr lang="en-US" altLang="en-US" sz="1600" b="1" dirty="0"/>
              <a:t>Use of the terms Additions and Deductions instead of Revenues and Expenses</a:t>
            </a:r>
            <a:endParaRPr lang="en-US" sz="36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56D0F4-2EDC-4E89-9C69-30FC46F15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371600"/>
            <a:ext cx="2860288" cy="533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1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D433A9D-891A-4FA1-A3C0-1CA09BC17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3429000" cy="10668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1800" b="1" dirty="0"/>
              <a:t>Plan Reporting:  </a:t>
            </a:r>
            <a:br>
              <a:rPr lang="en-US" altLang="en-US" sz="1800" b="1" dirty="0"/>
            </a:br>
            <a:r>
              <a:rPr lang="en-US" altLang="en-US" sz="1800" b="1" dirty="0"/>
              <a:t>Pension Trust Financial Statements</a:t>
            </a:r>
            <a:br>
              <a:rPr lang="en-US" altLang="en-US" sz="1800" b="1" dirty="0"/>
            </a:br>
            <a:r>
              <a:rPr lang="en-US" altLang="en-US" sz="1800" b="1" dirty="0"/>
              <a:t>Accrual Basis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9FBBC84-A215-4C45-9A87-068C6BDC7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67200" y="152400"/>
            <a:ext cx="4114800" cy="1524000"/>
          </a:xfrm>
        </p:spPr>
        <p:txBody>
          <a:bodyPr rtlCol="0">
            <a:normAutofit fontScale="25000" lnSpcReduction="20000"/>
          </a:bodyPr>
          <a:lstStyle/>
          <a:p>
            <a:pPr marL="342900" lvl="1" indent="0" eaLnBrk="1" hangingPunct="1">
              <a:buNone/>
              <a:defRPr/>
            </a:pPr>
            <a:r>
              <a:rPr lang="en-US" altLang="en-US" sz="4800" dirty="0"/>
              <a:t>Statement of Fiduciary Net Position</a:t>
            </a:r>
          </a:p>
          <a:p>
            <a:pPr lvl="2" eaLnBrk="1" hangingPunct="1">
              <a:defRPr/>
            </a:pPr>
            <a:r>
              <a:rPr lang="en-US" altLang="en-US" sz="4800" dirty="0"/>
              <a:t>Assets less short term accrued liabilities = Net Position Restricted for Pensions</a:t>
            </a:r>
          </a:p>
          <a:p>
            <a:pPr lvl="2" eaLnBrk="1" hangingPunct="1">
              <a:defRPr/>
            </a:pPr>
            <a:r>
              <a:rPr lang="en-US" altLang="en-US" sz="4800" dirty="0"/>
              <a:t>Investments reported at fair value</a:t>
            </a:r>
          </a:p>
          <a:p>
            <a:pPr lvl="2" eaLnBrk="1" hangingPunct="1">
              <a:defRPr/>
            </a:pPr>
            <a:r>
              <a:rPr lang="en-US" altLang="en-US" sz="4800" dirty="0"/>
              <a:t>Liabilities are what is currently due </a:t>
            </a:r>
          </a:p>
          <a:p>
            <a:pPr lvl="2" eaLnBrk="1" hangingPunct="1">
              <a:defRPr/>
            </a:pPr>
            <a:r>
              <a:rPr lang="en-US" altLang="en-US" sz="4800" dirty="0"/>
              <a:t>No liability is shown for any unfunded pension obligation</a:t>
            </a:r>
          </a:p>
          <a:p>
            <a:pPr marL="1028700" lvl="3" indent="0" eaLnBrk="1" hangingPunct="1">
              <a:buNone/>
              <a:defRPr/>
            </a:pPr>
            <a:r>
              <a:rPr lang="en-US" altLang="en-US" sz="4800" dirty="0"/>
              <a:t>A reader of the statement will not be able to tell if the plan is underfunded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3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E6B851-B1F5-4879-9351-1AAFE6F68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551" y="1752600"/>
            <a:ext cx="3819525" cy="510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935F11-099A-4C4B-8AD3-34DAAD09E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714500"/>
            <a:ext cx="3810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1563</Words>
  <Application>Microsoft Office PowerPoint</Application>
  <PresentationFormat>On-screen Show (4:3)</PresentationFormat>
  <Paragraphs>139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Calibri</vt:lpstr>
      <vt:lpstr>Arial</vt:lpstr>
      <vt:lpstr>Calibri Light</vt:lpstr>
      <vt:lpstr>Times New Roman</vt:lpstr>
      <vt:lpstr>Book Antiqua</vt:lpstr>
      <vt:lpstr>Wingdings</vt:lpstr>
      <vt:lpstr>Office Theme</vt:lpstr>
      <vt:lpstr>Essentials of Accounting for Governmental and  Not-for-Profit Organizations</vt:lpstr>
      <vt:lpstr>Summary of Fiduciary-Type Funds</vt:lpstr>
      <vt:lpstr>PowerPoint Presentation</vt:lpstr>
      <vt:lpstr>Pensions: Types of Pension Plans</vt:lpstr>
      <vt:lpstr>Public Employee Retirement Systems</vt:lpstr>
      <vt:lpstr>Pensions have two categories of reporting</vt:lpstr>
      <vt:lpstr>Variables</vt:lpstr>
      <vt:lpstr>Plan Reporting:   Pension Trust Financial Statements Accrual Basis</vt:lpstr>
      <vt:lpstr>Plan Reporting:   Pension Trust Financial Statements Accrual Basis</vt:lpstr>
      <vt:lpstr>PowerPoint Presentation</vt:lpstr>
      <vt:lpstr>Pension Funds – Additional issues</vt:lpstr>
      <vt:lpstr>Pension Funds</vt:lpstr>
      <vt:lpstr>Other post-retirement benefits Health care, life ins, disability/long-term care</vt:lpstr>
      <vt:lpstr>IRS 457 Deferred  Compensation Plans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Accounting for Governmental and Not-for-Profit Organizations</dc:title>
  <dc:creator>Paul Copley</dc:creator>
  <cp:lastModifiedBy>Lynch, Christy</cp:lastModifiedBy>
  <cp:revision>111</cp:revision>
  <dcterms:created xsi:type="dcterms:W3CDTF">2007-09-15T19:37:59Z</dcterms:created>
  <dcterms:modified xsi:type="dcterms:W3CDTF">2021-10-27T12:32:57Z</dcterms:modified>
</cp:coreProperties>
</file>