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274" r:id="rId18"/>
    <p:sldId id="288" r:id="rId19"/>
    <p:sldId id="328" r:id="rId20"/>
    <p:sldId id="311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24404-D60E-42E5-9FE9-42A916D37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EE495-7988-43FE-B7FB-AC0721CF8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03CE0-FCAA-4D94-9AF3-CFF88E042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47F3-D545-4DDD-AFBD-DA711638350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F53FB-2B5E-4D14-840E-E737D7AB7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270B9-E886-4B3A-8787-141450331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E8EE-22DF-4403-BE6F-CEE76E9BA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47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FC8F8-1DCD-4B3C-9360-11D4C8E9A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C5C16-6E0C-4522-8AFA-9D585B438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7E30D-651A-4DB7-AB93-ECA18CCDD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47F3-D545-4DDD-AFBD-DA711638350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ADDE7-5C6D-41BD-8600-E2B5F95F0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50266-ADF2-42F1-8FA4-DE0E01A66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E8EE-22DF-4403-BE6F-CEE76E9BA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4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89E384-ED24-41F4-B18E-CC6D7BDF79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B1B4F0-74A1-40FD-874F-3DD5BCC09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BB258-316B-4DD7-A974-8D1F3AF4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47F3-D545-4DDD-AFBD-DA711638350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BEE6E-962A-49C5-AA58-3DF2E8642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2A208-A8FB-489E-9724-6029B6AB6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E8EE-22DF-4403-BE6F-CEE76E9BA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3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88382-A66A-4564-A335-075B90D7C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B832A-B791-49ED-8E9E-201D3FE26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20A1B-DD81-406A-BDF9-2FAA0D60F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47F3-D545-4DDD-AFBD-DA711638350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CF53E-5401-4C08-872E-DBFA5914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5B7D9-F9E4-4977-AECF-52D5E75A7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E8EE-22DF-4403-BE6F-CEE76E9BA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98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F1ECF-1689-43AF-9DBF-B451613E0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3FEB0-C22B-43CD-8979-54C0E59F9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51BB1-A129-4806-BC92-3A052E355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47F3-D545-4DDD-AFBD-DA711638350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BC800-3BF9-438E-9EC8-0B3B7509B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E275A-E5DA-431D-82B2-61567184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E8EE-22DF-4403-BE6F-CEE76E9BA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9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13D61-1CD7-48B9-88BF-042F83E1F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06DAE-23DA-4A52-AC4F-EF876E7D8A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BDC11-F4A5-4490-9E35-A96F087F4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F27E0A-93B7-4FFE-958D-1B465AE60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47F3-D545-4DDD-AFBD-DA711638350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5CCF3-56E6-439D-ADF6-241E6C517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DCB59-E461-4DFA-AD79-3E180DDC7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E8EE-22DF-4403-BE6F-CEE76E9BA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4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3B08B-2BFF-441D-BB36-62D245061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E2AE0-91A2-4C11-BA51-9471771B1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3BF7BC-5808-4DFF-AE0F-A305A83CC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BCE5B9-8589-4DE4-8673-AC2DFA3F2A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7FFA79-31C9-403C-9D7D-BF3465E61B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F9B59F-08F0-4E55-946F-0865CD81C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47F3-D545-4DDD-AFBD-DA711638350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6F93B1-12F5-4491-BC5B-697D006A8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8E0BF0-8993-44A5-8242-D5FA6B63F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E8EE-22DF-4403-BE6F-CEE76E9BA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2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7AACB-0696-4A31-9EAB-3A40A945D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B7948F-5A9F-4ADB-905A-D9240ECCC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47F3-D545-4DDD-AFBD-DA711638350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DD10F3-CF52-4865-964E-B8EE2E55E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4E2FC2-AF9D-4F9D-8B51-1D5703576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E8EE-22DF-4403-BE6F-CEE76E9BA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9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98D5FD-E74B-4BEE-8CB9-57C572F90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47F3-D545-4DDD-AFBD-DA711638350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E2D5E-8E66-4E03-9B9B-4911530E9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AA7696-B51E-487D-AFBB-5CD96851C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E8EE-22DF-4403-BE6F-CEE76E9BA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6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E1AF4-6B5F-493F-A59E-4C536F099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2E638-5621-4923-A0DD-62F5F4287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B11C2-D885-462E-BDFC-587BD83FA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5458D1-4434-4A52-B2F8-CF1568952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47F3-D545-4DDD-AFBD-DA711638350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56DF34-CAE6-459C-9153-674EB7547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AD3D77-A328-4340-92D1-A6F2C628A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E8EE-22DF-4403-BE6F-CEE76E9BA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4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B4714-E446-4BFB-85D8-0261503A9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DDD732-944E-47FA-BDA3-B3F71E188A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887A8E-2334-4F12-9B02-8B7B0D2FB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731399-6DE8-487B-BC77-395E29CD0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47F3-D545-4DDD-AFBD-DA711638350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DA5237-BC34-4DB3-9C54-498BA28AD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3A6283-56DC-4CB3-8030-3735609E8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E8EE-22DF-4403-BE6F-CEE76E9BA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3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28A40A-635C-4554-AB54-EBB56CBD5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AC255-277F-4C96-B578-DBFB78286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0E411-84AF-4CC1-97A5-D21571E4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E47F3-D545-4DDD-AFBD-DA711638350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F0456-1007-47AB-ACBD-6FEC930F7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5A32F-D579-4AC6-BB94-EB23FBC9B1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BE8EE-22DF-4403-BE6F-CEE76E9BA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2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27605-C938-4A1E-B98A-AF291C87D9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 6 Proprietary Funds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5362D-4529-4605-A3E3-B35BAAE069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600" dirty="0"/>
              <a:t>In-Class Assignments</a:t>
            </a:r>
          </a:p>
        </p:txBody>
      </p:sp>
    </p:spTree>
    <p:extLst>
      <p:ext uri="{BB962C8B-B14F-4D97-AF65-F5344CB8AC3E}">
        <p14:creationId xmlns:p14="http://schemas.microsoft.com/office/powerpoint/2010/main" val="1582610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4930172-9D66-41E9-A2CF-65AFD392586F}"/>
              </a:ext>
            </a:extLst>
          </p:cNvPr>
          <p:cNvSpPr txBox="1"/>
          <p:nvPr/>
        </p:nvSpPr>
        <p:spPr>
          <a:xfrm>
            <a:off x="562708" y="158266"/>
            <a:ext cx="1229147" cy="1700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Ex 6-6</a:t>
            </a:r>
            <a:br>
              <a:rPr lang="en-US" sz="1050" dirty="0"/>
            </a:b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The Town of Weston has a Water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Utility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Fund with the following trial balance as of July 1, 2019, the first day of the fiscal year:</a:t>
            </a:r>
          </a:p>
          <a:p>
            <a:endParaRPr lang="en-US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CCEF0A-4BAC-45FC-829C-AC71C10E0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223" y="257862"/>
            <a:ext cx="4886325" cy="1714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1DA10A-C890-4238-90F3-4275EB7B33F6}"/>
              </a:ext>
            </a:extLst>
          </p:cNvPr>
          <p:cNvSpPr txBox="1"/>
          <p:nvPr/>
        </p:nvSpPr>
        <p:spPr>
          <a:xfrm>
            <a:off x="385885" y="2431117"/>
            <a:ext cx="151680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During the year ended June 30, 2020, the following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transactions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and events occurred in the Town of Weston Water Utility Fund</a:t>
            </a:r>
            <a:r>
              <a:rPr lang="en-US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</a:t>
            </a:r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9E90CD-DF69-4C60-A05E-29B69F34874F}"/>
              </a:ext>
            </a:extLst>
          </p:cNvPr>
          <p:cNvSpPr txBox="1"/>
          <p:nvPr/>
        </p:nvSpPr>
        <p:spPr>
          <a:xfrm>
            <a:off x="2105890" y="2333669"/>
            <a:ext cx="85066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7. $1,035,000 of accounts payable were paid in cash.</a:t>
            </a:r>
          </a:p>
        </p:txBody>
      </p:sp>
    </p:spTree>
    <p:extLst>
      <p:ext uri="{BB962C8B-B14F-4D97-AF65-F5344CB8AC3E}">
        <p14:creationId xmlns:p14="http://schemas.microsoft.com/office/powerpoint/2010/main" val="1628398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4930172-9D66-41E9-A2CF-65AFD392586F}"/>
              </a:ext>
            </a:extLst>
          </p:cNvPr>
          <p:cNvSpPr txBox="1"/>
          <p:nvPr/>
        </p:nvSpPr>
        <p:spPr>
          <a:xfrm>
            <a:off x="562708" y="158266"/>
            <a:ext cx="1229147" cy="1700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Ex 6-6</a:t>
            </a:r>
            <a:br>
              <a:rPr lang="en-US" sz="1050" dirty="0"/>
            </a:b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The Town of Weston has a Water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Utility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Fund with the following trial balance as of July 1, 2019, the first day of the fiscal year:</a:t>
            </a:r>
          </a:p>
          <a:p>
            <a:endParaRPr lang="en-US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CCEF0A-4BAC-45FC-829C-AC71C10E0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223" y="257862"/>
            <a:ext cx="4886325" cy="1714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1DA10A-C890-4238-90F3-4275EB7B33F6}"/>
              </a:ext>
            </a:extLst>
          </p:cNvPr>
          <p:cNvSpPr txBox="1"/>
          <p:nvPr/>
        </p:nvSpPr>
        <p:spPr>
          <a:xfrm>
            <a:off x="385885" y="2431117"/>
            <a:ext cx="151680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During the year ended June 30, 2020, the following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transactions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and events occurred in the Town of Weston Water Utility Fund</a:t>
            </a:r>
            <a:r>
              <a:rPr lang="en-US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</a:t>
            </a:r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9E90CD-DF69-4C60-A05E-29B69F34874F}"/>
              </a:ext>
            </a:extLst>
          </p:cNvPr>
          <p:cNvSpPr txBox="1"/>
          <p:nvPr/>
        </p:nvSpPr>
        <p:spPr>
          <a:xfrm>
            <a:off x="2105890" y="2333669"/>
            <a:ext cx="85066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8. One year’s interest in the amount of $175,000 was paid.</a:t>
            </a:r>
          </a:p>
        </p:txBody>
      </p:sp>
    </p:spTree>
    <p:extLst>
      <p:ext uri="{BB962C8B-B14F-4D97-AF65-F5344CB8AC3E}">
        <p14:creationId xmlns:p14="http://schemas.microsoft.com/office/powerpoint/2010/main" val="2359973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4930172-9D66-41E9-A2CF-65AFD392586F}"/>
              </a:ext>
            </a:extLst>
          </p:cNvPr>
          <p:cNvSpPr txBox="1"/>
          <p:nvPr/>
        </p:nvSpPr>
        <p:spPr>
          <a:xfrm>
            <a:off x="562708" y="158266"/>
            <a:ext cx="1229147" cy="1700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Ex 6-6</a:t>
            </a:r>
            <a:br>
              <a:rPr lang="en-US" sz="1050" dirty="0"/>
            </a:b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The Town of Weston has a Water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Utility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Fund with the following trial balance as of July 1, 2019, the first day of the fiscal year:</a:t>
            </a:r>
          </a:p>
          <a:p>
            <a:endParaRPr lang="en-US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CCEF0A-4BAC-45FC-829C-AC71C10E0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223" y="257862"/>
            <a:ext cx="4886325" cy="1714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1DA10A-C890-4238-90F3-4275EB7B33F6}"/>
              </a:ext>
            </a:extLst>
          </p:cNvPr>
          <p:cNvSpPr txBox="1"/>
          <p:nvPr/>
        </p:nvSpPr>
        <p:spPr>
          <a:xfrm>
            <a:off x="385885" y="2431117"/>
            <a:ext cx="151680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During the year ended June 30, 2020, the following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transactions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and events occurred in the Town of Weston Water Utility Fund</a:t>
            </a:r>
            <a:r>
              <a:rPr lang="en-US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</a:t>
            </a:r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9E90CD-DF69-4C60-A05E-29B69F34874F}"/>
              </a:ext>
            </a:extLst>
          </p:cNvPr>
          <p:cNvSpPr txBox="1"/>
          <p:nvPr/>
        </p:nvSpPr>
        <p:spPr>
          <a:xfrm>
            <a:off x="2105890" y="2333669"/>
            <a:ext cx="85066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9. Construction was completed on plant assets costing $250,000; that amount was transferred to Utility Plant in Service.</a:t>
            </a:r>
          </a:p>
        </p:txBody>
      </p:sp>
    </p:spTree>
    <p:extLst>
      <p:ext uri="{BB962C8B-B14F-4D97-AF65-F5344CB8AC3E}">
        <p14:creationId xmlns:p14="http://schemas.microsoft.com/office/powerpoint/2010/main" val="2384591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4930172-9D66-41E9-A2CF-65AFD392586F}"/>
              </a:ext>
            </a:extLst>
          </p:cNvPr>
          <p:cNvSpPr txBox="1"/>
          <p:nvPr/>
        </p:nvSpPr>
        <p:spPr>
          <a:xfrm>
            <a:off x="562708" y="158266"/>
            <a:ext cx="1229147" cy="1700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Ex 6-6</a:t>
            </a:r>
            <a:br>
              <a:rPr lang="en-US" sz="1050" dirty="0"/>
            </a:b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The Town of Weston has a Water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Utility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Fund with the following trial balance as of July 1, 2019, the first day of the fiscal year:</a:t>
            </a:r>
          </a:p>
          <a:p>
            <a:endParaRPr lang="en-US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CCEF0A-4BAC-45FC-829C-AC71C10E0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223" y="257862"/>
            <a:ext cx="4886325" cy="1714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1DA10A-C890-4238-90F3-4275EB7B33F6}"/>
              </a:ext>
            </a:extLst>
          </p:cNvPr>
          <p:cNvSpPr txBox="1"/>
          <p:nvPr/>
        </p:nvSpPr>
        <p:spPr>
          <a:xfrm>
            <a:off x="385885" y="2431117"/>
            <a:ext cx="151680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During the year ended June 30, 2020, the following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transactions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and events occurred in the Town of Weston Water Utility Fund</a:t>
            </a:r>
            <a:r>
              <a:rPr lang="en-US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</a:t>
            </a:r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9E90CD-DF69-4C60-A05E-29B69F34874F}"/>
              </a:ext>
            </a:extLst>
          </p:cNvPr>
          <p:cNvSpPr txBox="1"/>
          <p:nvPr/>
        </p:nvSpPr>
        <p:spPr>
          <a:xfrm>
            <a:off x="2105890" y="2333669"/>
            <a:ext cx="85066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10. Depreciation was recorded in the amount of $260,000.</a:t>
            </a:r>
          </a:p>
        </p:txBody>
      </p:sp>
    </p:spTree>
    <p:extLst>
      <p:ext uri="{BB962C8B-B14F-4D97-AF65-F5344CB8AC3E}">
        <p14:creationId xmlns:p14="http://schemas.microsoft.com/office/powerpoint/2010/main" val="2656419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4930172-9D66-41E9-A2CF-65AFD392586F}"/>
              </a:ext>
            </a:extLst>
          </p:cNvPr>
          <p:cNvSpPr txBox="1"/>
          <p:nvPr/>
        </p:nvSpPr>
        <p:spPr>
          <a:xfrm>
            <a:off x="562708" y="158266"/>
            <a:ext cx="1229147" cy="1700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Ex 6-6</a:t>
            </a:r>
            <a:br>
              <a:rPr lang="en-US" sz="1050" dirty="0"/>
            </a:b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The Town of Weston has a Water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Utility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Fund with the following trial balance as of July 1, 2019, the first day of the fiscal year:</a:t>
            </a:r>
          </a:p>
          <a:p>
            <a:endParaRPr lang="en-US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CCEF0A-4BAC-45FC-829C-AC71C10E0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223" y="257862"/>
            <a:ext cx="4886325" cy="1714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1DA10A-C890-4238-90F3-4275EB7B33F6}"/>
              </a:ext>
            </a:extLst>
          </p:cNvPr>
          <p:cNvSpPr txBox="1"/>
          <p:nvPr/>
        </p:nvSpPr>
        <p:spPr>
          <a:xfrm>
            <a:off x="385885" y="2431117"/>
            <a:ext cx="151680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During the year ended June 30, 2020, the following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transactions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and events occurred in the Town of Weston Water Utility Fund</a:t>
            </a:r>
            <a:r>
              <a:rPr lang="en-US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</a:t>
            </a:r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9E90CD-DF69-4C60-A05E-29B69F34874F}"/>
              </a:ext>
            </a:extLst>
          </p:cNvPr>
          <p:cNvSpPr txBox="1"/>
          <p:nvPr/>
        </p:nvSpPr>
        <p:spPr>
          <a:xfrm>
            <a:off x="2105890" y="2333669"/>
            <a:ext cx="85066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11. The Allowance for Uncollectible Accounts was increased by $9,900.</a:t>
            </a:r>
          </a:p>
        </p:txBody>
      </p:sp>
    </p:spTree>
    <p:extLst>
      <p:ext uri="{BB962C8B-B14F-4D97-AF65-F5344CB8AC3E}">
        <p14:creationId xmlns:p14="http://schemas.microsoft.com/office/powerpoint/2010/main" val="510165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4930172-9D66-41E9-A2CF-65AFD392586F}"/>
              </a:ext>
            </a:extLst>
          </p:cNvPr>
          <p:cNvSpPr txBox="1"/>
          <p:nvPr/>
        </p:nvSpPr>
        <p:spPr>
          <a:xfrm>
            <a:off x="562708" y="158266"/>
            <a:ext cx="1229147" cy="1700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Ex 6-6</a:t>
            </a:r>
            <a:br>
              <a:rPr lang="en-US" sz="1050" dirty="0"/>
            </a:b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The Town of Weston has a Water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Utility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Fund with the following trial balance as of July 1, 2019, the first day of the fiscal year:</a:t>
            </a:r>
          </a:p>
          <a:p>
            <a:endParaRPr lang="en-US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CCEF0A-4BAC-45FC-829C-AC71C10E0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223" y="257862"/>
            <a:ext cx="4886325" cy="1714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1DA10A-C890-4238-90F3-4275EB7B33F6}"/>
              </a:ext>
            </a:extLst>
          </p:cNvPr>
          <p:cNvSpPr txBox="1"/>
          <p:nvPr/>
        </p:nvSpPr>
        <p:spPr>
          <a:xfrm>
            <a:off x="385885" y="2431117"/>
            <a:ext cx="151680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During the year ended June 30, 2020, the following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transactions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and events occurred in the Town of Weston Water Utility Fund</a:t>
            </a:r>
            <a:r>
              <a:rPr lang="en-US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</a:t>
            </a:r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9E90CD-DF69-4C60-A05E-29B69F34874F}"/>
              </a:ext>
            </a:extLst>
          </p:cNvPr>
          <p:cNvSpPr txBox="1"/>
          <p:nvPr/>
        </p:nvSpPr>
        <p:spPr>
          <a:xfrm>
            <a:off x="2105890" y="2333669"/>
            <a:ext cx="850669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12. As required by the loan agreement, cash in the amount of $100,000 was transferred to Restricted Assets for eventual redemption of the bonds.</a:t>
            </a:r>
          </a:p>
        </p:txBody>
      </p:sp>
    </p:spTree>
    <p:extLst>
      <p:ext uri="{BB962C8B-B14F-4D97-AF65-F5344CB8AC3E}">
        <p14:creationId xmlns:p14="http://schemas.microsoft.com/office/powerpoint/2010/main" val="1452813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4930172-9D66-41E9-A2CF-65AFD392586F}"/>
              </a:ext>
            </a:extLst>
          </p:cNvPr>
          <p:cNvSpPr txBox="1"/>
          <p:nvPr/>
        </p:nvSpPr>
        <p:spPr>
          <a:xfrm>
            <a:off x="562708" y="158266"/>
            <a:ext cx="1229147" cy="1700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Ex 6-6</a:t>
            </a:r>
            <a:br>
              <a:rPr lang="en-US" sz="1050" dirty="0"/>
            </a:b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The Town of Weston has a Water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Utility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Fund with the following trial balance as of July 1, 2019, the first day of the fiscal year:</a:t>
            </a:r>
          </a:p>
          <a:p>
            <a:endParaRPr lang="en-US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CCEF0A-4BAC-45FC-829C-AC71C10E0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223" y="257862"/>
            <a:ext cx="4886325" cy="1714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1DA10A-C890-4238-90F3-4275EB7B33F6}"/>
              </a:ext>
            </a:extLst>
          </p:cNvPr>
          <p:cNvSpPr txBox="1"/>
          <p:nvPr/>
        </p:nvSpPr>
        <p:spPr>
          <a:xfrm>
            <a:off x="385885" y="2431117"/>
            <a:ext cx="151680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During the year ended June 30, 2020, the following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transactions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and events occurred in the Town of Weston Water Utility Fund</a:t>
            </a:r>
            <a:r>
              <a:rPr lang="en-US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</a:t>
            </a:r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9E90CD-DF69-4C60-A05E-29B69F34874F}"/>
              </a:ext>
            </a:extLst>
          </p:cNvPr>
          <p:cNvSpPr txBox="1"/>
          <p:nvPr/>
        </p:nvSpPr>
        <p:spPr>
          <a:xfrm>
            <a:off x="2105890" y="2333669"/>
            <a:ext cx="85066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13. Accrued expenses, all related to costs of sales and services, amounted to $83,000.</a:t>
            </a:r>
          </a:p>
        </p:txBody>
      </p:sp>
    </p:spTree>
    <p:extLst>
      <p:ext uri="{BB962C8B-B14F-4D97-AF65-F5344CB8AC3E}">
        <p14:creationId xmlns:p14="http://schemas.microsoft.com/office/powerpoint/2010/main" val="2966453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3CCEF0A-4BAC-45FC-829C-AC71C10E0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138" y="249070"/>
            <a:ext cx="4652579" cy="163248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19E90CD-DF69-4C60-A05E-29B69F34874F}"/>
              </a:ext>
            </a:extLst>
          </p:cNvPr>
          <p:cNvSpPr txBox="1"/>
          <p:nvPr/>
        </p:nvSpPr>
        <p:spPr>
          <a:xfrm>
            <a:off x="2105890" y="2333669"/>
            <a:ext cx="85066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14. Nominal accounts for the year were closed.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B8DB06-1B7D-4040-9653-7275DB399B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7541" y="0"/>
            <a:ext cx="58046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558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3CCEF0A-4BAC-45FC-829C-AC71C10E0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138" y="249070"/>
            <a:ext cx="4652579" cy="163248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1F5A03B-D0B9-4D0F-987F-CBAD754031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32965" y="413239"/>
            <a:ext cx="4451911" cy="607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612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975199-D04A-42D6-9037-A22BDF1C1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291" y="169275"/>
            <a:ext cx="5481622" cy="64601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9864F1D-B529-4B99-BEBC-D9877319A2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5135" y="167052"/>
            <a:ext cx="5440857" cy="6646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20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1FB49C2-9C16-4000-856D-4A52290BF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546" y="906749"/>
            <a:ext cx="7365713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TB MC Qu. 06-84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B6B6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Montgomery County operates a landfill as an enterprise fund. The closure and post-closure care costs are estimated to be $40 million. It is estimated that the capacity of the landfill is 16 million tons of waste and that waste will be accepted for 6 years. During 2020, 4 million tons of waste was accepted. The charge for closure and post-closure care costs for 2020 would be: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B8348EE0-76F1-4DDB-B29C-AF181C043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331" y="3499339"/>
            <a:ext cx="1591407" cy="1759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110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2B2663FA-CAC2-45E1-A864-2C75A065D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531" y="880987"/>
            <a:ext cx="4061680" cy="542676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32839E-A6DF-46E2-9813-D174F920D3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1525" y="392605"/>
            <a:ext cx="6114288" cy="617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82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4930172-9D66-41E9-A2CF-65AFD392586F}"/>
              </a:ext>
            </a:extLst>
          </p:cNvPr>
          <p:cNvSpPr txBox="1"/>
          <p:nvPr/>
        </p:nvSpPr>
        <p:spPr>
          <a:xfrm>
            <a:off x="562708" y="158266"/>
            <a:ext cx="1229147" cy="1700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Ex 6-6</a:t>
            </a:r>
            <a:br>
              <a:rPr lang="en-US" sz="1050" dirty="0"/>
            </a:b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The Town of Weston has a Water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Utility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Fund with the following trial balance as of July 1, 2019, the first day of the fiscal year:</a:t>
            </a:r>
          </a:p>
          <a:p>
            <a:endParaRPr lang="en-US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CCEF0A-4BAC-45FC-829C-AC71C10E0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223" y="257862"/>
            <a:ext cx="4886325" cy="1714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1DA10A-C890-4238-90F3-4275EB7B33F6}"/>
              </a:ext>
            </a:extLst>
          </p:cNvPr>
          <p:cNvSpPr txBox="1"/>
          <p:nvPr/>
        </p:nvSpPr>
        <p:spPr>
          <a:xfrm>
            <a:off x="385885" y="2431117"/>
            <a:ext cx="151680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During the year ended June 30, 2020, the following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transactions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and events occurred in the Town of Weston Water Utility Fund</a:t>
            </a:r>
            <a:r>
              <a:rPr lang="en-US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</a:t>
            </a:r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9E90CD-DF69-4C60-A05E-29B69F34874F}"/>
              </a:ext>
            </a:extLst>
          </p:cNvPr>
          <p:cNvSpPr txBox="1"/>
          <p:nvPr/>
        </p:nvSpPr>
        <p:spPr>
          <a:xfrm>
            <a:off x="2105890" y="2333669"/>
            <a:ext cx="8506691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1. Accrued expenses at July 1 were paid in cash.</a:t>
            </a:r>
          </a:p>
          <a:p>
            <a:r>
              <a:rPr lang="en-US" sz="1100" dirty="0"/>
              <a:t>2. Billings to nongovernmental customers for water usage for the year amounted to $1,380,000; billings to the General Fund amounted to $96,000.</a:t>
            </a:r>
          </a:p>
          <a:p>
            <a:r>
              <a:rPr lang="en-US" sz="1100" dirty="0"/>
              <a:t>3. Liabilities for the following were recorded during the year:</a:t>
            </a:r>
          </a:p>
          <a:p>
            <a:r>
              <a:rPr lang="en-US" sz="1100" dirty="0"/>
              <a:t> 	 	 	 </a:t>
            </a:r>
          </a:p>
          <a:p>
            <a:r>
              <a:rPr lang="en-US" sz="1100" dirty="0"/>
              <a:t>Materials and supplies	$	185,000	 </a:t>
            </a:r>
          </a:p>
          <a:p>
            <a:r>
              <a:rPr lang="en-US" sz="1100" dirty="0"/>
              <a:t>Costs of sales and services	 	345,000	 </a:t>
            </a:r>
          </a:p>
          <a:p>
            <a:r>
              <a:rPr lang="en-US" sz="1100" dirty="0"/>
              <a:t>Administrative expenses	 	202,000	 </a:t>
            </a:r>
          </a:p>
          <a:p>
            <a:r>
              <a:rPr lang="en-US" sz="1100" dirty="0"/>
              <a:t>Construction work in progress	 	220,000	 </a:t>
            </a:r>
          </a:p>
          <a:p>
            <a:r>
              <a:rPr lang="en-US" sz="1100" dirty="0"/>
              <a:t> </a:t>
            </a:r>
          </a:p>
          <a:p>
            <a:r>
              <a:rPr lang="en-US" sz="1100" dirty="0"/>
              <a:t>4. Materials and supplies were used in the amount of $275,000, all for costs of sales and services.</a:t>
            </a:r>
          </a:p>
          <a:p>
            <a:r>
              <a:rPr lang="en-US" sz="1100" dirty="0"/>
              <a:t>5. After collection efforts were unsuccessful, $9,000 of old accounts receivable were written off.</a:t>
            </a:r>
          </a:p>
          <a:p>
            <a:r>
              <a:rPr lang="en-US" sz="1100" dirty="0"/>
              <a:t>6. Accounts receivable collections totaled $1,459,000 from nongovernmental customers and $48,400 from the General Fund.</a:t>
            </a:r>
          </a:p>
          <a:p>
            <a:r>
              <a:rPr lang="en-US" sz="1100" dirty="0"/>
              <a:t>7. $1,035,000 of accounts payable were paid in cash.</a:t>
            </a:r>
          </a:p>
          <a:p>
            <a:r>
              <a:rPr lang="en-US" sz="1100" dirty="0"/>
              <a:t>8. One year’s interest in the amount of $175,000 was paid.</a:t>
            </a:r>
          </a:p>
          <a:p>
            <a:r>
              <a:rPr lang="en-US" sz="1100" dirty="0"/>
              <a:t>9. Construction was completed on plant assets costing $250,000; that amount was transferred to Utility Plant in Service.</a:t>
            </a:r>
          </a:p>
          <a:p>
            <a:r>
              <a:rPr lang="en-US" sz="1100" dirty="0"/>
              <a:t>10. Depreciation was recorded in the amount of $260,000.</a:t>
            </a:r>
          </a:p>
          <a:p>
            <a:r>
              <a:rPr lang="en-US" sz="1100" dirty="0"/>
              <a:t>11. The Allowance for Uncollectible Accounts was increased by $9,900.</a:t>
            </a:r>
          </a:p>
          <a:p>
            <a:r>
              <a:rPr lang="en-US" sz="1100" dirty="0"/>
              <a:t>12. As required by the loan agreement, cash in the amount of $100,000 was transferred to Restricted Assets for eventual redemption of the bonds.</a:t>
            </a:r>
          </a:p>
          <a:p>
            <a:r>
              <a:rPr lang="en-US" sz="1100" dirty="0"/>
              <a:t>13. Accrued expenses, all related to costs of sales and services, amounted to $83,000.</a:t>
            </a:r>
          </a:p>
          <a:p>
            <a:r>
              <a:rPr lang="en-US" sz="1100" dirty="0"/>
              <a:t>14. Nominal accounts for the year were closed.</a:t>
            </a:r>
          </a:p>
        </p:txBody>
      </p:sp>
    </p:spTree>
    <p:extLst>
      <p:ext uri="{BB962C8B-B14F-4D97-AF65-F5344CB8AC3E}">
        <p14:creationId xmlns:p14="http://schemas.microsoft.com/office/powerpoint/2010/main" val="1931489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4930172-9D66-41E9-A2CF-65AFD392586F}"/>
              </a:ext>
            </a:extLst>
          </p:cNvPr>
          <p:cNvSpPr txBox="1"/>
          <p:nvPr/>
        </p:nvSpPr>
        <p:spPr>
          <a:xfrm>
            <a:off x="562708" y="158266"/>
            <a:ext cx="1229147" cy="1700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Ex 6-6</a:t>
            </a:r>
            <a:br>
              <a:rPr lang="en-US" sz="1050" dirty="0"/>
            </a:b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The Town of Weston has a Water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Utility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Fund with the following trial balance as of July 1, 2019, the first day of the fiscal year:</a:t>
            </a:r>
          </a:p>
          <a:p>
            <a:endParaRPr lang="en-US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CCEF0A-4BAC-45FC-829C-AC71C10E0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223" y="257862"/>
            <a:ext cx="4886325" cy="1714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1DA10A-C890-4238-90F3-4275EB7B33F6}"/>
              </a:ext>
            </a:extLst>
          </p:cNvPr>
          <p:cNvSpPr txBox="1"/>
          <p:nvPr/>
        </p:nvSpPr>
        <p:spPr>
          <a:xfrm>
            <a:off x="385885" y="2431117"/>
            <a:ext cx="151680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During the year ended June 30, 2020, the following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transactions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and events occurred in the Town of Weston Water Utility Fund</a:t>
            </a:r>
            <a:r>
              <a:rPr lang="en-US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</a:t>
            </a:r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9E90CD-DF69-4C60-A05E-29B69F34874F}"/>
              </a:ext>
            </a:extLst>
          </p:cNvPr>
          <p:cNvSpPr txBox="1"/>
          <p:nvPr/>
        </p:nvSpPr>
        <p:spPr>
          <a:xfrm>
            <a:off x="2105890" y="2333669"/>
            <a:ext cx="85066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1. Accrued expenses at July 1 were paid in cash.</a:t>
            </a:r>
          </a:p>
        </p:txBody>
      </p:sp>
    </p:spTree>
    <p:extLst>
      <p:ext uri="{BB962C8B-B14F-4D97-AF65-F5344CB8AC3E}">
        <p14:creationId xmlns:p14="http://schemas.microsoft.com/office/powerpoint/2010/main" val="367983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4930172-9D66-41E9-A2CF-65AFD392586F}"/>
              </a:ext>
            </a:extLst>
          </p:cNvPr>
          <p:cNvSpPr txBox="1"/>
          <p:nvPr/>
        </p:nvSpPr>
        <p:spPr>
          <a:xfrm>
            <a:off x="562708" y="158266"/>
            <a:ext cx="1229147" cy="1700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Ex 6-6</a:t>
            </a:r>
            <a:br>
              <a:rPr lang="en-US" sz="1050" dirty="0"/>
            </a:b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The Town of Weston has a Water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Utility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Fund with the following trial balance as of July 1, 2019, the first day of the fiscal year:</a:t>
            </a:r>
          </a:p>
          <a:p>
            <a:endParaRPr lang="en-US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CCEF0A-4BAC-45FC-829C-AC71C10E0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223" y="257862"/>
            <a:ext cx="4886325" cy="1714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1DA10A-C890-4238-90F3-4275EB7B33F6}"/>
              </a:ext>
            </a:extLst>
          </p:cNvPr>
          <p:cNvSpPr txBox="1"/>
          <p:nvPr/>
        </p:nvSpPr>
        <p:spPr>
          <a:xfrm>
            <a:off x="385885" y="2431117"/>
            <a:ext cx="151680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During the year ended June 30, 2020, the following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transactions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and events occurred in the Town of Weston Water Utility Fund</a:t>
            </a:r>
            <a:r>
              <a:rPr lang="en-US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</a:t>
            </a:r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9E90CD-DF69-4C60-A05E-29B69F34874F}"/>
              </a:ext>
            </a:extLst>
          </p:cNvPr>
          <p:cNvSpPr txBox="1"/>
          <p:nvPr/>
        </p:nvSpPr>
        <p:spPr>
          <a:xfrm>
            <a:off x="2105890" y="2333669"/>
            <a:ext cx="850669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2. Billings to nongovernmental customers for water usage for the year amounted to $1,380,000; billings to the General Fund amounted to $96,000.</a:t>
            </a:r>
          </a:p>
        </p:txBody>
      </p:sp>
    </p:spTree>
    <p:extLst>
      <p:ext uri="{BB962C8B-B14F-4D97-AF65-F5344CB8AC3E}">
        <p14:creationId xmlns:p14="http://schemas.microsoft.com/office/powerpoint/2010/main" val="4085787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4930172-9D66-41E9-A2CF-65AFD392586F}"/>
              </a:ext>
            </a:extLst>
          </p:cNvPr>
          <p:cNvSpPr txBox="1"/>
          <p:nvPr/>
        </p:nvSpPr>
        <p:spPr>
          <a:xfrm>
            <a:off x="562708" y="158266"/>
            <a:ext cx="1229147" cy="1700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Ex 6-6</a:t>
            </a:r>
            <a:br>
              <a:rPr lang="en-US" sz="1050" dirty="0"/>
            </a:b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The Town of Weston has a Water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Utility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Fund with the following trial balance as of July 1, 2019, the first day of the fiscal year:</a:t>
            </a:r>
          </a:p>
          <a:p>
            <a:endParaRPr lang="en-US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CCEF0A-4BAC-45FC-829C-AC71C10E0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223" y="257862"/>
            <a:ext cx="4886325" cy="1714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1DA10A-C890-4238-90F3-4275EB7B33F6}"/>
              </a:ext>
            </a:extLst>
          </p:cNvPr>
          <p:cNvSpPr txBox="1"/>
          <p:nvPr/>
        </p:nvSpPr>
        <p:spPr>
          <a:xfrm>
            <a:off x="385885" y="2431117"/>
            <a:ext cx="151680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During the year ended June 30, 2020, the following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transactions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and events occurred in the Town of Weston Water Utility Fund</a:t>
            </a:r>
            <a:r>
              <a:rPr lang="en-US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</a:t>
            </a:r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9E90CD-DF69-4C60-A05E-29B69F34874F}"/>
              </a:ext>
            </a:extLst>
          </p:cNvPr>
          <p:cNvSpPr txBox="1"/>
          <p:nvPr/>
        </p:nvSpPr>
        <p:spPr>
          <a:xfrm>
            <a:off x="2105890" y="2333669"/>
            <a:ext cx="850669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3. Liabilities for the following were recorded during the year:</a:t>
            </a:r>
          </a:p>
          <a:p>
            <a:r>
              <a:rPr lang="en-US" sz="1100" dirty="0"/>
              <a:t> 	 	 	 </a:t>
            </a:r>
          </a:p>
          <a:p>
            <a:r>
              <a:rPr lang="en-US" sz="1100" dirty="0"/>
              <a:t>Materials and supplies	$	185,000	 </a:t>
            </a:r>
          </a:p>
          <a:p>
            <a:r>
              <a:rPr lang="en-US" sz="1100" dirty="0"/>
              <a:t>Costs of sales and services	 	345,000	 </a:t>
            </a:r>
          </a:p>
          <a:p>
            <a:r>
              <a:rPr lang="en-US" sz="1100" dirty="0"/>
              <a:t>Administrative expenses	 	202,000	 </a:t>
            </a:r>
          </a:p>
          <a:p>
            <a:r>
              <a:rPr lang="en-US" sz="1100" dirty="0"/>
              <a:t>Construction work in progress	 	220,000	 </a:t>
            </a:r>
          </a:p>
        </p:txBody>
      </p:sp>
    </p:spTree>
    <p:extLst>
      <p:ext uri="{BB962C8B-B14F-4D97-AF65-F5344CB8AC3E}">
        <p14:creationId xmlns:p14="http://schemas.microsoft.com/office/powerpoint/2010/main" val="1383323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4930172-9D66-41E9-A2CF-65AFD392586F}"/>
              </a:ext>
            </a:extLst>
          </p:cNvPr>
          <p:cNvSpPr txBox="1"/>
          <p:nvPr/>
        </p:nvSpPr>
        <p:spPr>
          <a:xfrm>
            <a:off x="562708" y="158266"/>
            <a:ext cx="1229147" cy="1700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Ex 6-6</a:t>
            </a:r>
            <a:br>
              <a:rPr lang="en-US" sz="1050" dirty="0"/>
            </a:b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The Town of Weston has a Water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Utility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Fund with the following trial balance as of July 1, 2019, the first day of the fiscal year:</a:t>
            </a:r>
          </a:p>
          <a:p>
            <a:endParaRPr lang="en-US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CCEF0A-4BAC-45FC-829C-AC71C10E0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223" y="257862"/>
            <a:ext cx="4886325" cy="1714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1DA10A-C890-4238-90F3-4275EB7B33F6}"/>
              </a:ext>
            </a:extLst>
          </p:cNvPr>
          <p:cNvSpPr txBox="1"/>
          <p:nvPr/>
        </p:nvSpPr>
        <p:spPr>
          <a:xfrm>
            <a:off x="385885" y="2431117"/>
            <a:ext cx="151680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During the year ended June 30, 2020, the following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transactions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and events occurred in the Town of Weston Water Utility Fund</a:t>
            </a:r>
            <a:r>
              <a:rPr lang="en-US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</a:t>
            </a:r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9E90CD-DF69-4C60-A05E-29B69F34874F}"/>
              </a:ext>
            </a:extLst>
          </p:cNvPr>
          <p:cNvSpPr txBox="1"/>
          <p:nvPr/>
        </p:nvSpPr>
        <p:spPr>
          <a:xfrm>
            <a:off x="2105890" y="2333669"/>
            <a:ext cx="850669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 </a:t>
            </a:r>
          </a:p>
          <a:p>
            <a:r>
              <a:rPr lang="en-US" sz="1100" dirty="0"/>
              <a:t> </a:t>
            </a:r>
          </a:p>
          <a:p>
            <a:r>
              <a:rPr lang="en-US" sz="1100" dirty="0"/>
              <a:t>4. Materials and supplies were used in the amount of $275,000, all for costs of sales and services.</a:t>
            </a:r>
          </a:p>
        </p:txBody>
      </p:sp>
    </p:spTree>
    <p:extLst>
      <p:ext uri="{BB962C8B-B14F-4D97-AF65-F5344CB8AC3E}">
        <p14:creationId xmlns:p14="http://schemas.microsoft.com/office/powerpoint/2010/main" val="3404065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4930172-9D66-41E9-A2CF-65AFD392586F}"/>
              </a:ext>
            </a:extLst>
          </p:cNvPr>
          <p:cNvSpPr txBox="1"/>
          <p:nvPr/>
        </p:nvSpPr>
        <p:spPr>
          <a:xfrm>
            <a:off x="562708" y="158266"/>
            <a:ext cx="1229147" cy="1700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Ex 6-6</a:t>
            </a:r>
            <a:br>
              <a:rPr lang="en-US" sz="1050" dirty="0"/>
            </a:b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The Town of Weston has a Water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Utility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Fund with the following trial balance as of July 1, 2019, the first day of the fiscal year:</a:t>
            </a:r>
          </a:p>
          <a:p>
            <a:endParaRPr lang="en-US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CCEF0A-4BAC-45FC-829C-AC71C10E0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223" y="257862"/>
            <a:ext cx="4886325" cy="1714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1DA10A-C890-4238-90F3-4275EB7B33F6}"/>
              </a:ext>
            </a:extLst>
          </p:cNvPr>
          <p:cNvSpPr txBox="1"/>
          <p:nvPr/>
        </p:nvSpPr>
        <p:spPr>
          <a:xfrm>
            <a:off x="385885" y="2431117"/>
            <a:ext cx="151680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During the year ended June 30, 2020, the following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transactions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and events occurred in the Town of Weston Water Utility Fund</a:t>
            </a:r>
            <a:r>
              <a:rPr lang="en-US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</a:t>
            </a:r>
            <a:endParaRPr 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B724F0-7224-4683-8CA4-F054C0E53664}"/>
              </a:ext>
            </a:extLst>
          </p:cNvPr>
          <p:cNvSpPr txBox="1"/>
          <p:nvPr/>
        </p:nvSpPr>
        <p:spPr>
          <a:xfrm>
            <a:off x="2697040" y="2358487"/>
            <a:ext cx="628869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1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5.  After collection efforts were unsuccessful, $9,000 of old accounts receivable were written off.</a:t>
            </a:r>
          </a:p>
        </p:txBody>
      </p:sp>
    </p:spTree>
    <p:extLst>
      <p:ext uri="{BB962C8B-B14F-4D97-AF65-F5344CB8AC3E}">
        <p14:creationId xmlns:p14="http://schemas.microsoft.com/office/powerpoint/2010/main" val="3068109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4930172-9D66-41E9-A2CF-65AFD392586F}"/>
              </a:ext>
            </a:extLst>
          </p:cNvPr>
          <p:cNvSpPr txBox="1"/>
          <p:nvPr/>
        </p:nvSpPr>
        <p:spPr>
          <a:xfrm>
            <a:off x="562708" y="158266"/>
            <a:ext cx="1229147" cy="1700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Ex 6-6</a:t>
            </a:r>
            <a:br>
              <a:rPr lang="en-US" sz="1050" dirty="0"/>
            </a:b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The Town of Weston has a Water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Utility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Fund with the following trial balance as of July 1, 2019, the first day of the fiscal year:</a:t>
            </a:r>
          </a:p>
          <a:p>
            <a:endParaRPr lang="en-US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CCEF0A-4BAC-45FC-829C-AC71C10E0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223" y="257862"/>
            <a:ext cx="4886325" cy="1714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1DA10A-C890-4238-90F3-4275EB7B33F6}"/>
              </a:ext>
            </a:extLst>
          </p:cNvPr>
          <p:cNvSpPr txBox="1"/>
          <p:nvPr/>
        </p:nvSpPr>
        <p:spPr>
          <a:xfrm>
            <a:off x="385885" y="2431117"/>
            <a:ext cx="151680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During the year ended June 30, 2020, the following </a:t>
            </a:r>
            <a:r>
              <a:rPr lang="en-US" sz="1000" b="0" i="0" dirty="0">
                <a:solidFill>
                  <a:srgbClr val="333333"/>
                </a:solidFill>
                <a:effectLst/>
              </a:rPr>
              <a:t>transactions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and events occurred in the Town of Weston Water Utility Fund</a:t>
            </a:r>
            <a:r>
              <a:rPr lang="en-US" sz="1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</a:t>
            </a:r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9E90CD-DF69-4C60-A05E-29B69F34874F}"/>
              </a:ext>
            </a:extLst>
          </p:cNvPr>
          <p:cNvSpPr txBox="1"/>
          <p:nvPr/>
        </p:nvSpPr>
        <p:spPr>
          <a:xfrm>
            <a:off x="2105890" y="2333669"/>
            <a:ext cx="85066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6. Accounts receivable collections totaled $1,459,000 from nongovernmental customers and $48,400 from the General Fund.</a:t>
            </a:r>
          </a:p>
        </p:txBody>
      </p:sp>
    </p:spTree>
    <p:extLst>
      <p:ext uri="{BB962C8B-B14F-4D97-AF65-F5344CB8AC3E}">
        <p14:creationId xmlns:p14="http://schemas.microsoft.com/office/powerpoint/2010/main" val="3234050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1441</Words>
  <Application>Microsoft Office PowerPoint</Application>
  <PresentationFormat>Widescreen</PresentationFormat>
  <Paragraphs>74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Ch 6 Proprietary Funds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6 Proprietary Funds</dc:title>
  <dc:creator>Lynch, Christy</dc:creator>
  <cp:lastModifiedBy>Lynch, Christy</cp:lastModifiedBy>
  <cp:revision>33</cp:revision>
  <cp:lastPrinted>2021-10-20T11:50:13Z</cp:lastPrinted>
  <dcterms:created xsi:type="dcterms:W3CDTF">2020-09-29T16:35:58Z</dcterms:created>
  <dcterms:modified xsi:type="dcterms:W3CDTF">2021-10-26T13:57:40Z</dcterms:modified>
</cp:coreProperties>
</file>