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16" r:id="rId8"/>
    <p:sldId id="262" r:id="rId9"/>
    <p:sldId id="317" r:id="rId10"/>
    <p:sldId id="263" r:id="rId11"/>
    <p:sldId id="318" r:id="rId12"/>
    <p:sldId id="264" r:id="rId13"/>
    <p:sldId id="319" r:id="rId14"/>
    <p:sldId id="265" r:id="rId15"/>
    <p:sldId id="320" r:id="rId16"/>
    <p:sldId id="266" r:id="rId17"/>
    <p:sldId id="321" r:id="rId18"/>
    <p:sldId id="267" r:id="rId19"/>
    <p:sldId id="322" r:id="rId20"/>
    <p:sldId id="268" r:id="rId21"/>
    <p:sldId id="323" r:id="rId22"/>
    <p:sldId id="269" r:id="rId23"/>
    <p:sldId id="324" r:id="rId24"/>
    <p:sldId id="270" r:id="rId25"/>
    <p:sldId id="325" r:id="rId26"/>
    <p:sldId id="271" r:id="rId27"/>
    <p:sldId id="326" r:id="rId28"/>
    <p:sldId id="272" r:id="rId29"/>
    <p:sldId id="327" r:id="rId30"/>
    <p:sldId id="273" r:id="rId31"/>
    <p:sldId id="274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7" r:id="rId62"/>
    <p:sldId id="306" r:id="rId63"/>
    <p:sldId id="308" r:id="rId64"/>
    <p:sldId id="310" r:id="rId65"/>
    <p:sldId id="311" r:id="rId66"/>
    <p:sldId id="312" r:id="rId67"/>
    <p:sldId id="313" r:id="rId68"/>
    <p:sldId id="314" r:id="rId69"/>
    <p:sldId id="315" r:id="rId7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4404-D60E-42E5-9FE9-42A916D3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EE495-7988-43FE-B7FB-AC0721CF8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3CE0-FCAA-4D94-9AF3-CFF88E04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53FB-2B5E-4D14-840E-E737D7AB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70B9-E886-4B3A-8787-14145033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4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C8F8-1DCD-4B3C-9360-11D4C8E9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C5C16-6E0C-4522-8AFA-9D585B43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7E30D-651A-4DB7-AB93-ECA18CCD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ADDE7-5C6D-41BD-8600-E2B5F95F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0266-ADF2-42F1-8FA4-DE0E01A6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9E384-ED24-41F4-B18E-CC6D7BDF7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1B4F0-74A1-40FD-874F-3DD5BCC0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BB258-316B-4DD7-A974-8D1F3AF4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BEE6E-962A-49C5-AA58-3DF2E864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A208-A8FB-489E-9724-6029B6AB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3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88382-A66A-4564-A335-075B90D7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B832A-B791-49ED-8E9E-201D3FE2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0A1B-DD81-406A-BDF9-2FAA0D60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CF53E-5401-4C08-872E-DBFA5914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B7D9-F9E4-4977-AECF-52D5E75A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1ECF-1689-43AF-9DBF-B451613E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3FEB0-C22B-43CD-8979-54C0E59F9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51BB1-A129-4806-BC92-3A052E35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BC800-3BF9-438E-9EC8-0B3B7509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E275A-E5DA-431D-82B2-61567184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9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3D61-1CD7-48B9-88BF-042F83E1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6DAE-23DA-4A52-AC4F-EF876E7D8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DC11-F4A5-4490-9E35-A96F087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27E0A-93B7-4FFE-958D-1B465AE6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5CCF3-56E6-439D-ADF6-241E6C51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DCB59-E461-4DFA-AD79-3E180DDC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3B08B-2BFF-441D-BB36-62D24506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E2AE0-91A2-4C11-BA51-9471771B1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BF7BC-5808-4DFF-AE0F-A305A83C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CE5B9-8589-4DE4-8673-AC2DFA3F2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FFA79-31C9-403C-9D7D-BF3465E61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9B59F-08F0-4E55-946F-0865CD81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F93B1-12F5-4491-BC5B-697D006A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E0BF0-8993-44A5-8242-D5FA6B63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2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7AACB-0696-4A31-9EAB-3A40A945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7948F-5A9F-4ADB-905A-D9240ECC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D10F3-CF52-4865-964E-B8EE2E55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E2FC2-AF9D-4F9D-8B51-1D570357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8D5FD-E74B-4BEE-8CB9-57C572F9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E2D5E-8E66-4E03-9B9B-4911530E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A7696-B51E-487D-AFBB-5CD96851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1AF4-6B5F-493F-A59E-4C536F09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2E638-5621-4923-A0DD-62F5F428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B11C2-D885-462E-BDFC-587BD83FA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458D1-4434-4A52-B2F8-CF156895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6DF34-CAE6-459C-9153-674EB754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D3D77-A328-4340-92D1-A6F2C628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4714-E446-4BFB-85D8-0261503A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DD732-944E-47FA-BDA3-B3F71E188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87A8E-2334-4F12-9B02-8B7B0D2F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31399-6DE8-487B-BC77-395E29CD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A5237-BC34-4DB3-9C54-498BA28A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A6283-56DC-4CB3-8030-3735609E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8A40A-635C-4554-AB54-EBB56CBD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AC255-277F-4C96-B578-DBFB7828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0E411-84AF-4CC1-97A5-D21571E4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47F3-D545-4DDD-AFBD-DA71163835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0456-1007-47AB-ACBD-6FEC930F7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A32F-D579-4AC6-BB94-EB23FBC9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E8EE-22DF-4403-BE6F-CEE76E9BA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7605-C938-4A1E-B98A-AF291C87D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 6 Proprietary Funds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5362D-4529-4605-A3E3-B35BAAE06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In-Class Assignments</a:t>
            </a:r>
          </a:p>
        </p:txBody>
      </p:sp>
    </p:spTree>
    <p:extLst>
      <p:ext uri="{BB962C8B-B14F-4D97-AF65-F5344CB8AC3E}">
        <p14:creationId xmlns:p14="http://schemas.microsoft.com/office/powerpoint/2010/main" val="158261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3. Liabilities for the following were recorded during the year:</a:t>
            </a:r>
          </a:p>
          <a:p>
            <a:r>
              <a:rPr lang="en-US" sz="1100" dirty="0"/>
              <a:t> 	 	 	 </a:t>
            </a:r>
          </a:p>
          <a:p>
            <a:r>
              <a:rPr lang="en-US" sz="1100" dirty="0"/>
              <a:t>Materials and supplies	$	185,000	 </a:t>
            </a:r>
          </a:p>
          <a:p>
            <a:r>
              <a:rPr lang="en-US" sz="1100" dirty="0"/>
              <a:t>Costs of sales and services	 	345,000	 </a:t>
            </a:r>
          </a:p>
          <a:p>
            <a:r>
              <a:rPr lang="en-US" sz="1100" dirty="0"/>
              <a:t>Administrative expenses	 	202,000	 </a:t>
            </a:r>
          </a:p>
          <a:p>
            <a:r>
              <a:rPr lang="en-US" sz="1100" dirty="0"/>
              <a:t>Construction work in progress	 	220,000	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43B32-38D9-4968-A5D8-946BD6CD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18" y="3745634"/>
            <a:ext cx="67913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 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/>
              <a:t>4. Materials and supplies were used in the amount of $275,000, all for costs of sales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340406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 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/>
              <a:t>4. Materials and supplies were used in the amount of $275,000, all for costs of sales and services.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434B-14A5-47C2-ADEA-AEB53D39C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3214687"/>
            <a:ext cx="67627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8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724F0-7224-4683-8CA4-F054C0E53664}"/>
              </a:ext>
            </a:extLst>
          </p:cNvPr>
          <p:cNvSpPr txBox="1"/>
          <p:nvPr/>
        </p:nvSpPr>
        <p:spPr>
          <a:xfrm>
            <a:off x="2697040" y="2358487"/>
            <a:ext cx="62886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5.  After collection efforts were unsuccessful, $9,000 of old accounts receivable were written off.</a:t>
            </a:r>
          </a:p>
        </p:txBody>
      </p:sp>
    </p:spTree>
    <p:extLst>
      <p:ext uri="{BB962C8B-B14F-4D97-AF65-F5344CB8AC3E}">
        <p14:creationId xmlns:p14="http://schemas.microsoft.com/office/powerpoint/2010/main" val="306810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7093A-6D04-4E73-BCD7-09673B55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3224212"/>
            <a:ext cx="6772275" cy="409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B724F0-7224-4683-8CA4-F054C0E53664}"/>
              </a:ext>
            </a:extLst>
          </p:cNvPr>
          <p:cNvSpPr txBox="1"/>
          <p:nvPr/>
        </p:nvSpPr>
        <p:spPr>
          <a:xfrm>
            <a:off x="2697040" y="2358487"/>
            <a:ext cx="62886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5.  After collection efforts were unsuccessful, $9,000 of old accounts receivable were written off.</a:t>
            </a:r>
          </a:p>
        </p:txBody>
      </p:sp>
    </p:spTree>
    <p:extLst>
      <p:ext uri="{BB962C8B-B14F-4D97-AF65-F5344CB8AC3E}">
        <p14:creationId xmlns:p14="http://schemas.microsoft.com/office/powerpoint/2010/main" val="371576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6. Accounts receivable collections totaled $1,459,000 from nongovernmental customers and $48,400 from the General Fund.</a:t>
            </a:r>
          </a:p>
        </p:txBody>
      </p:sp>
    </p:spTree>
    <p:extLst>
      <p:ext uri="{BB962C8B-B14F-4D97-AF65-F5344CB8AC3E}">
        <p14:creationId xmlns:p14="http://schemas.microsoft.com/office/powerpoint/2010/main" val="323405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6. Accounts receivable collections totaled $1,459,000 from nongovernmental customers and $48,400 from the General Fund.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2D277-E43B-4C12-B540-FB4FDC7F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109912"/>
            <a:ext cx="67818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8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7. $1,035,000 of accounts payable were paid in cash.</a:t>
            </a:r>
          </a:p>
        </p:txBody>
      </p:sp>
    </p:spTree>
    <p:extLst>
      <p:ext uri="{BB962C8B-B14F-4D97-AF65-F5344CB8AC3E}">
        <p14:creationId xmlns:p14="http://schemas.microsoft.com/office/powerpoint/2010/main" val="162839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7. $1,035,000 of accounts payable were paid in cash.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49798-CB30-429E-9794-97808AD0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3228975"/>
            <a:ext cx="67532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8. One year’s interest in the amount of $175,000 was paid.</a:t>
            </a:r>
          </a:p>
        </p:txBody>
      </p:sp>
    </p:spTree>
    <p:extLst>
      <p:ext uri="{BB962C8B-B14F-4D97-AF65-F5344CB8AC3E}">
        <p14:creationId xmlns:p14="http://schemas.microsoft.com/office/powerpoint/2010/main" val="23599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FB49C2-9C16-4000-856D-4A52290BF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546" y="906749"/>
            <a:ext cx="736571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TB MC Qu. 06-84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B6B6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Montgomery County operates a landfill as an enterprise fund. The closure and post-closure care costs are estimated to be $40 million. It is estimated that the capacity of the landfill is 16 million tons of waste and that waste will be accepted for 6 years. During 2020, 4 million tons of waste was accepted. The charge for closure and post-closure care costs for 2020 would be: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8348EE0-76F1-4DDB-B29C-AF181C04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31" y="3499339"/>
            <a:ext cx="1591407" cy="175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1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8. One year’s interest in the amount of $175,000 was paid.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47A7-8088-4B0A-BD4E-DAC97353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228975"/>
            <a:ext cx="67818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5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9. Construction was completed on plant assets costing $250,000; that amount was transferred to Utility Plant in Service.</a:t>
            </a:r>
          </a:p>
        </p:txBody>
      </p:sp>
    </p:spTree>
    <p:extLst>
      <p:ext uri="{BB962C8B-B14F-4D97-AF65-F5344CB8AC3E}">
        <p14:creationId xmlns:p14="http://schemas.microsoft.com/office/powerpoint/2010/main" val="238459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9. Construction was completed on plant assets costing $250,000; that amount was transferred to Utility Plant in Service.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5284B-21AD-4985-A6F5-84D124395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219450"/>
            <a:ext cx="6781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10. Depreciation was recorded in the amount of $260,000.</a:t>
            </a:r>
          </a:p>
        </p:txBody>
      </p:sp>
    </p:spTree>
    <p:extLst>
      <p:ext uri="{BB962C8B-B14F-4D97-AF65-F5344CB8AC3E}">
        <p14:creationId xmlns:p14="http://schemas.microsoft.com/office/powerpoint/2010/main" val="2656419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10. Depreciation was recorded in the amount of $260,000.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AC268-84CC-42C5-8ECE-097DB2DCB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3214687"/>
            <a:ext cx="67722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48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11. The Allowance for Uncollectible Accounts was increased by $9,900.</a:t>
            </a:r>
          </a:p>
        </p:txBody>
      </p:sp>
    </p:spTree>
    <p:extLst>
      <p:ext uri="{BB962C8B-B14F-4D97-AF65-F5344CB8AC3E}">
        <p14:creationId xmlns:p14="http://schemas.microsoft.com/office/powerpoint/2010/main" val="51016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11. The Allowance for Uncollectible Accounts was increased by $9,900.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B3F44-BAD7-43DF-9213-7F56C5FFE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224212"/>
            <a:ext cx="67818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12. As required by the loan agreement, cash in the amount of $100,000 was transferred to Restricted Assets for eventual redemption of the bonds.</a:t>
            </a:r>
          </a:p>
        </p:txBody>
      </p:sp>
    </p:spTree>
    <p:extLst>
      <p:ext uri="{BB962C8B-B14F-4D97-AF65-F5344CB8AC3E}">
        <p14:creationId xmlns:p14="http://schemas.microsoft.com/office/powerpoint/2010/main" val="145281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12. As required by the loan agreement, cash in the amount of $100,000 was transferred to Restricted Assets for eventual redemption of the bonds.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8BA47-A50E-484E-BC86-D95A2BF4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3214687"/>
            <a:ext cx="67627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8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13. Accrued expenses, all related to costs of sales and services, amounted to $83,000.</a:t>
            </a:r>
          </a:p>
        </p:txBody>
      </p:sp>
    </p:spTree>
    <p:extLst>
      <p:ext uri="{BB962C8B-B14F-4D97-AF65-F5344CB8AC3E}">
        <p14:creationId xmlns:p14="http://schemas.microsoft.com/office/powerpoint/2010/main" val="296645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C3378E-5E05-42BE-8D02-C44F780528E7}"/>
              </a:ext>
            </a:extLst>
          </p:cNvPr>
          <p:cNvSpPr txBox="1"/>
          <p:nvPr/>
        </p:nvSpPr>
        <p:spPr>
          <a:xfrm>
            <a:off x="668215" y="1433146"/>
            <a:ext cx="8029574" cy="319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TB MC Qu. 06-84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6B6B6B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6B6B6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Montgomery County operates a landfill as an enterprise fund. The closure and post-closure care costs are estimated to be $40 million. It is estimated that the capacity of the landfill is 16 million tons of waste and that waste will be accepted for 6 years. During 2020, 4 million tons of waste was accepted. The charge for closure and post-closure care costs for 2020 would be: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$40,000,000 estimated costs/16,000,000 tons = $2.50 per ton. $2.50 per ton × 4,000,000 tons = </a:t>
            </a:r>
            <a:r>
              <a:rPr lang="en-US" sz="18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$10,000,000</a:t>
            </a:r>
            <a:endParaRPr lang="en-US" sz="1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3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13. Accrued expenses, all related to costs of sales and services, amounted to $83,000.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3E06E-F7F0-455D-B6A7-7D07B55D4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3200400"/>
            <a:ext cx="68389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25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541" y="0"/>
            <a:ext cx="580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8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72" cy="67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8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71" cy="67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71" cy="67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6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70" cy="67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70" cy="67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16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69" cy="67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0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69" cy="67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9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68" cy="67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1. Accrued expenses at July 1 were paid in cash.</a:t>
            </a:r>
          </a:p>
          <a:p>
            <a:r>
              <a:rPr lang="en-US" sz="1100" dirty="0"/>
              <a:t>2. Billings to nongovernmental customers for water usage for the year amounted to $1,380,000; billings to the General Fund amounted to $96,000.</a:t>
            </a:r>
          </a:p>
          <a:p>
            <a:r>
              <a:rPr lang="en-US" sz="1100" dirty="0"/>
              <a:t>3. Liabilities for the following were recorded during the year:</a:t>
            </a:r>
          </a:p>
          <a:p>
            <a:r>
              <a:rPr lang="en-US" sz="1100" dirty="0"/>
              <a:t> 	 	 	 </a:t>
            </a:r>
          </a:p>
          <a:p>
            <a:r>
              <a:rPr lang="en-US" sz="1100" dirty="0"/>
              <a:t>Materials and supplies	$	185,000	 </a:t>
            </a:r>
          </a:p>
          <a:p>
            <a:r>
              <a:rPr lang="en-US" sz="1100" dirty="0"/>
              <a:t>Costs of sales and services	 	345,000	 </a:t>
            </a:r>
          </a:p>
          <a:p>
            <a:r>
              <a:rPr lang="en-US" sz="1100" dirty="0"/>
              <a:t>Administrative expenses	 	202,000	 </a:t>
            </a:r>
          </a:p>
          <a:p>
            <a:r>
              <a:rPr lang="en-US" sz="1100" dirty="0"/>
              <a:t>Construction work in progress	 	220,000	 </a:t>
            </a:r>
          </a:p>
          <a:p>
            <a:r>
              <a:rPr lang="en-US" sz="1100" dirty="0"/>
              <a:t> </a:t>
            </a:r>
          </a:p>
          <a:p>
            <a:r>
              <a:rPr lang="en-US" sz="1100" dirty="0"/>
              <a:t>4. Materials and supplies were used in the amount of $275,000, all for costs of sales and services.</a:t>
            </a:r>
          </a:p>
          <a:p>
            <a:r>
              <a:rPr lang="en-US" sz="1100" dirty="0"/>
              <a:t>5. After collection efforts were unsuccessful, $9,000 of old accounts receivable were written off.</a:t>
            </a:r>
          </a:p>
          <a:p>
            <a:r>
              <a:rPr lang="en-US" sz="1100" dirty="0"/>
              <a:t>6. Accounts receivable collections totaled $1,459,000 from nongovernmental customers and $48,400 from the General Fund.</a:t>
            </a:r>
          </a:p>
          <a:p>
            <a:r>
              <a:rPr lang="en-US" sz="1100" dirty="0"/>
              <a:t>7. $1,035,000 of accounts payable were paid in cash.</a:t>
            </a:r>
          </a:p>
          <a:p>
            <a:r>
              <a:rPr lang="en-US" sz="1100" dirty="0"/>
              <a:t>8. One year’s interest in the amount of $175,000 was paid.</a:t>
            </a:r>
          </a:p>
          <a:p>
            <a:r>
              <a:rPr lang="en-US" sz="1100" dirty="0"/>
              <a:t>9. Construction was completed on plant assets costing $250,000; that amount was transferred to Utility Plant in Service.</a:t>
            </a:r>
          </a:p>
          <a:p>
            <a:r>
              <a:rPr lang="en-US" sz="1100" dirty="0"/>
              <a:t>10. Depreciation was recorded in the amount of $260,000.</a:t>
            </a:r>
          </a:p>
          <a:p>
            <a:r>
              <a:rPr lang="en-US" sz="1100" dirty="0"/>
              <a:t>11. The Allowance for Uncollectible Accounts was increased by $9,900.</a:t>
            </a:r>
          </a:p>
          <a:p>
            <a:r>
              <a:rPr lang="en-US" sz="1100" dirty="0"/>
              <a:t>12. As required by the loan agreement, cash in the amount of $100,000 was transferred to Restricted Assets for eventual redemption of the bonds.</a:t>
            </a:r>
          </a:p>
          <a:p>
            <a:r>
              <a:rPr lang="en-US" sz="1100" dirty="0"/>
              <a:t>13. Accrued expenses, all related to costs of sales and services, amounted to $83,000.</a:t>
            </a:r>
          </a:p>
          <a:p>
            <a:r>
              <a:rPr lang="en-US" sz="1100" dirty="0"/>
              <a:t>14. Nominal accounts for the year were closed.</a:t>
            </a:r>
          </a:p>
        </p:txBody>
      </p:sp>
    </p:spTree>
    <p:extLst>
      <p:ext uri="{BB962C8B-B14F-4D97-AF65-F5344CB8AC3E}">
        <p14:creationId xmlns:p14="http://schemas.microsoft.com/office/powerpoint/2010/main" val="1931489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68" cy="6734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71" y="2849074"/>
            <a:ext cx="57626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1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8DB06-1B7D-4040-9653-7275DB399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3579" y="61546"/>
            <a:ext cx="5804668" cy="6734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82" y="2849074"/>
            <a:ext cx="5302887" cy="11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1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82" y="2849074"/>
            <a:ext cx="5302887" cy="1133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D2B10-A2F2-480E-8540-A1CB52B5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89" y="786911"/>
            <a:ext cx="3457575" cy="1028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294975-62D6-4DD4-AAA6-6ED7636AC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724" y="1799126"/>
            <a:ext cx="25812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64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82" y="2849074"/>
            <a:ext cx="5302887" cy="1133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5A03B-D0B9-4D0F-987F-CBAD75403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965" y="413239"/>
            <a:ext cx="4451911" cy="60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61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82" y="2849074"/>
            <a:ext cx="5302887" cy="1133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5A03B-D0B9-4D0F-987F-CBAD75403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965" y="413239"/>
            <a:ext cx="4451911" cy="607769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40114C-ADFC-4B53-9B36-9C3B76DF4D27}"/>
              </a:ext>
            </a:extLst>
          </p:cNvPr>
          <p:cNvCxnSpPr/>
          <p:nvPr/>
        </p:nvCxnSpPr>
        <p:spPr>
          <a:xfrm>
            <a:off x="5055577" y="1626577"/>
            <a:ext cx="4721469" cy="4334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12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82" y="2849074"/>
            <a:ext cx="5302887" cy="1133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5A03B-D0B9-4D0F-987F-CBAD75403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965" y="454570"/>
            <a:ext cx="4451911" cy="59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82" y="2849074"/>
            <a:ext cx="5302887" cy="1133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5A03B-D0B9-4D0F-987F-CBAD75403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965" y="490435"/>
            <a:ext cx="4451911" cy="59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5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249070"/>
            <a:ext cx="4652579" cy="1632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14. Nominal accounts for the year were closed.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FFC93-0586-4C10-B01A-8F9FC5075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82" y="2849074"/>
            <a:ext cx="5302887" cy="1133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5A03B-D0B9-4D0F-987F-CBAD75403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275" y="490435"/>
            <a:ext cx="4111290" cy="59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2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17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631E04-4F2D-43FA-9777-2F3A46647CA6}"/>
              </a:ext>
            </a:extLst>
          </p:cNvPr>
          <p:cNvCxnSpPr/>
          <p:nvPr/>
        </p:nvCxnSpPr>
        <p:spPr>
          <a:xfrm flipH="1">
            <a:off x="1248508" y="1160585"/>
            <a:ext cx="4879730" cy="211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32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1. Accrued expenses at July 1 were paid in cash.</a:t>
            </a:r>
          </a:p>
        </p:txBody>
      </p:sp>
    </p:spTree>
    <p:extLst>
      <p:ext uri="{BB962C8B-B14F-4D97-AF65-F5344CB8AC3E}">
        <p14:creationId xmlns:p14="http://schemas.microsoft.com/office/powerpoint/2010/main" val="367983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2C067D-3556-431D-8EA6-AF833AB37455}"/>
              </a:ext>
            </a:extLst>
          </p:cNvPr>
          <p:cNvCxnSpPr/>
          <p:nvPr/>
        </p:nvCxnSpPr>
        <p:spPr>
          <a:xfrm flipH="1" flipV="1">
            <a:off x="3560885" y="1178169"/>
            <a:ext cx="2329961" cy="167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169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E13CFC-D739-464D-9F46-28BB08256451}"/>
              </a:ext>
            </a:extLst>
          </p:cNvPr>
          <p:cNvCxnSpPr/>
          <p:nvPr/>
        </p:nvCxnSpPr>
        <p:spPr>
          <a:xfrm flipH="1">
            <a:off x="4721469" y="1485900"/>
            <a:ext cx="1169377" cy="264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26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2C220D-2C02-4689-AFC2-5262A3C74663}"/>
              </a:ext>
            </a:extLst>
          </p:cNvPr>
          <p:cNvCxnSpPr/>
          <p:nvPr/>
        </p:nvCxnSpPr>
        <p:spPr>
          <a:xfrm flipH="1">
            <a:off x="1283677" y="1661746"/>
            <a:ext cx="4563208" cy="852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2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C65880B-2D7A-4B11-897F-7C7A07F2F311}"/>
              </a:ext>
            </a:extLst>
          </p:cNvPr>
          <p:cNvCxnSpPr/>
          <p:nvPr/>
        </p:nvCxnSpPr>
        <p:spPr>
          <a:xfrm flipH="1">
            <a:off x="1274885" y="1899138"/>
            <a:ext cx="4615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35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02C5EA-4016-49DF-843C-2099E1FB3E23}"/>
              </a:ext>
            </a:extLst>
          </p:cNvPr>
          <p:cNvCxnSpPr/>
          <p:nvPr/>
        </p:nvCxnSpPr>
        <p:spPr>
          <a:xfrm flipH="1">
            <a:off x="3552092" y="2584938"/>
            <a:ext cx="2347546" cy="103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14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AB2354-2CE9-4C8A-AD99-51CD85009CC9}"/>
              </a:ext>
            </a:extLst>
          </p:cNvPr>
          <p:cNvCxnSpPr/>
          <p:nvPr/>
        </p:nvCxnSpPr>
        <p:spPr>
          <a:xfrm flipH="1" flipV="1">
            <a:off x="3596054" y="1881554"/>
            <a:ext cx="2268415" cy="87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00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1D6B9D-7E05-4858-9180-35F7EA763010}"/>
              </a:ext>
            </a:extLst>
          </p:cNvPr>
          <p:cNvCxnSpPr/>
          <p:nvPr/>
        </p:nvCxnSpPr>
        <p:spPr>
          <a:xfrm flipH="1" flipV="1">
            <a:off x="4756638" y="2417885"/>
            <a:ext cx="1125416" cy="589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009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9D2753-7ECD-4641-90F1-F08F0DAC6A5F}"/>
              </a:ext>
            </a:extLst>
          </p:cNvPr>
          <p:cNvCxnSpPr/>
          <p:nvPr/>
        </p:nvCxnSpPr>
        <p:spPr>
          <a:xfrm flipH="1">
            <a:off x="1222131" y="3147646"/>
            <a:ext cx="4677507" cy="226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845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659B68-D9EA-40B7-8CE2-38C73D11529D}"/>
              </a:ext>
            </a:extLst>
          </p:cNvPr>
          <p:cNvCxnSpPr/>
          <p:nvPr/>
        </p:nvCxnSpPr>
        <p:spPr>
          <a:xfrm flipH="1" flipV="1">
            <a:off x="2417885" y="3121269"/>
            <a:ext cx="3411415" cy="105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92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565AB7-2E58-4027-BBCF-89A109210C85}"/>
              </a:ext>
            </a:extLst>
          </p:cNvPr>
          <p:cNvCxnSpPr/>
          <p:nvPr/>
        </p:nvCxnSpPr>
        <p:spPr>
          <a:xfrm flipH="1" flipV="1">
            <a:off x="4633546" y="3050931"/>
            <a:ext cx="1283677" cy="1362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5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1. Accrued expenses at July 1 were paid in </a:t>
            </a:r>
            <a:r>
              <a:rPr lang="en-US" sz="1100"/>
              <a:t>cash.</a:t>
            </a:r>
            <a:endParaRPr 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E8523-2396-4FAD-99B0-FAFF83F0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49" y="2859809"/>
            <a:ext cx="68103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14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3B676B-73A5-4D0E-AC01-3BD7D67B6903}"/>
              </a:ext>
            </a:extLst>
          </p:cNvPr>
          <p:cNvCxnSpPr/>
          <p:nvPr/>
        </p:nvCxnSpPr>
        <p:spPr>
          <a:xfrm flipH="1" flipV="1">
            <a:off x="2338754" y="3622431"/>
            <a:ext cx="3490546" cy="1459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88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74E720-34CA-4985-B3DA-9238808E0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270" y="3760177"/>
            <a:ext cx="2743200" cy="9906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C36276-DA33-409D-B8CF-3A585166BF9B}"/>
              </a:ext>
            </a:extLst>
          </p:cNvPr>
          <p:cNvCxnSpPr/>
          <p:nvPr/>
        </p:nvCxnSpPr>
        <p:spPr>
          <a:xfrm>
            <a:off x="9020908" y="2734408"/>
            <a:ext cx="1081454" cy="104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B357B8-D445-4E65-BF2F-41ABFDCC8D86}"/>
              </a:ext>
            </a:extLst>
          </p:cNvPr>
          <p:cNvCxnSpPr/>
          <p:nvPr/>
        </p:nvCxnSpPr>
        <p:spPr>
          <a:xfrm>
            <a:off x="8950569" y="3182815"/>
            <a:ext cx="298939" cy="808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170063-CACF-496B-8F13-BAEF04BE206B}"/>
              </a:ext>
            </a:extLst>
          </p:cNvPr>
          <p:cNvCxnSpPr/>
          <p:nvPr/>
        </p:nvCxnSpPr>
        <p:spPr>
          <a:xfrm>
            <a:off x="8976946" y="2945423"/>
            <a:ext cx="800100" cy="120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74F9B2-5C7C-4295-932B-53B1B2B41D92}"/>
              </a:ext>
            </a:extLst>
          </p:cNvPr>
          <p:cNvCxnSpPr/>
          <p:nvPr/>
        </p:nvCxnSpPr>
        <p:spPr>
          <a:xfrm flipV="1">
            <a:off x="8976946" y="4404946"/>
            <a:ext cx="430823" cy="69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F438A3-8D5B-46DC-A7BA-A5492D9624B9}"/>
              </a:ext>
            </a:extLst>
          </p:cNvPr>
          <p:cNvCxnSpPr/>
          <p:nvPr/>
        </p:nvCxnSpPr>
        <p:spPr>
          <a:xfrm flipH="1">
            <a:off x="8976946" y="4598377"/>
            <a:ext cx="2664069" cy="121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17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573721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021" y="0"/>
            <a:ext cx="3326896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A2A408-6848-4E3E-B1B9-DBFCB4EDDC63}"/>
              </a:ext>
            </a:extLst>
          </p:cNvPr>
          <p:cNvCxnSpPr/>
          <p:nvPr/>
        </p:nvCxnSpPr>
        <p:spPr>
          <a:xfrm flipH="1" flipV="1">
            <a:off x="3604846" y="3596054"/>
            <a:ext cx="2206869" cy="238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8C7474-874C-4A94-9B28-E3EBE2DC8027}"/>
              </a:ext>
            </a:extLst>
          </p:cNvPr>
          <p:cNvCxnSpPr/>
          <p:nvPr/>
        </p:nvCxnSpPr>
        <p:spPr>
          <a:xfrm flipH="1">
            <a:off x="3622431" y="2576146"/>
            <a:ext cx="2259623" cy="1019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286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C0AB9-B5B5-4928-BB42-0C5C78DBB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6" y="72559"/>
            <a:ext cx="4578894" cy="5396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222BE0-E059-4363-AC37-C804B0200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5105" y="61547"/>
            <a:ext cx="332689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6C3784-EC22-4EFF-AA5F-C24E5AD37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3" y="5570055"/>
            <a:ext cx="4338121" cy="92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56573-B5DB-4058-B188-C18712CD1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2085" y="2343778"/>
            <a:ext cx="2743200" cy="19594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A97278-09D1-4E93-82CA-AE66A535864F}"/>
              </a:ext>
            </a:extLst>
          </p:cNvPr>
          <p:cNvCxnSpPr/>
          <p:nvPr/>
        </p:nvCxnSpPr>
        <p:spPr>
          <a:xfrm flipV="1">
            <a:off x="2479431" y="2373923"/>
            <a:ext cx="3103684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A844E5-C7E7-4A3E-997A-0008C0A8605D}"/>
              </a:ext>
            </a:extLst>
          </p:cNvPr>
          <p:cNvCxnSpPr/>
          <p:nvPr/>
        </p:nvCxnSpPr>
        <p:spPr>
          <a:xfrm flipV="1">
            <a:off x="4756638" y="2655277"/>
            <a:ext cx="1037493" cy="378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AC6A4A-7473-453A-84DD-E079660AF2D6}"/>
              </a:ext>
            </a:extLst>
          </p:cNvPr>
          <p:cNvCxnSpPr/>
          <p:nvPr/>
        </p:nvCxnSpPr>
        <p:spPr>
          <a:xfrm flipH="1" flipV="1">
            <a:off x="8220808" y="3745523"/>
            <a:ext cx="720969" cy="174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466B82-5A2F-4B13-A062-3DBBC7260A5C}"/>
              </a:ext>
            </a:extLst>
          </p:cNvPr>
          <p:cNvCxnSpPr/>
          <p:nvPr/>
        </p:nvCxnSpPr>
        <p:spPr>
          <a:xfrm flipH="1" flipV="1">
            <a:off x="8212015" y="3930162"/>
            <a:ext cx="756139" cy="191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EB967D-8754-48BA-8622-C22F4E5D71F1}"/>
              </a:ext>
            </a:extLst>
          </p:cNvPr>
          <p:cNvCxnSpPr/>
          <p:nvPr/>
        </p:nvCxnSpPr>
        <p:spPr>
          <a:xfrm flipH="1" flipV="1">
            <a:off x="8194431" y="4097215"/>
            <a:ext cx="738554" cy="196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10D91E-6213-49F7-8642-A025DE6BCFC0}"/>
              </a:ext>
            </a:extLst>
          </p:cNvPr>
          <p:cNvCxnSpPr/>
          <p:nvPr/>
        </p:nvCxnSpPr>
        <p:spPr>
          <a:xfrm flipH="1">
            <a:off x="8273562" y="3508131"/>
            <a:ext cx="896815" cy="6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542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BB6E9-493B-470C-9503-A0E0399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98" y="156796"/>
            <a:ext cx="4514850" cy="643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AC88A9-88F6-4D7A-92D1-B7AF03F4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1" y="91508"/>
            <a:ext cx="4466207" cy="664054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C371BD-8B20-4757-9DA8-394F91E9C4AA}"/>
              </a:ext>
            </a:extLst>
          </p:cNvPr>
          <p:cNvCxnSpPr/>
          <p:nvPr/>
        </p:nvCxnSpPr>
        <p:spPr>
          <a:xfrm flipH="1">
            <a:off x="4070839" y="1222131"/>
            <a:ext cx="3367454" cy="187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98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BB6E9-493B-470C-9503-A0E0399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139212"/>
            <a:ext cx="4514850" cy="643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2663FA-CAC2-45E1-A864-2C75A065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758" y="1705708"/>
            <a:ext cx="3457575" cy="461962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BFC5CA-A581-4C06-9AE8-1B387A5E07CD}"/>
              </a:ext>
            </a:extLst>
          </p:cNvPr>
          <p:cNvCxnSpPr/>
          <p:nvPr/>
        </p:nvCxnSpPr>
        <p:spPr>
          <a:xfrm flipH="1" flipV="1">
            <a:off x="5609492" y="4756638"/>
            <a:ext cx="2048608" cy="87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EE369A-0112-4179-AFA8-58FBFB502C67}"/>
              </a:ext>
            </a:extLst>
          </p:cNvPr>
          <p:cNvCxnSpPr>
            <a:endCxn id="14" idx="3"/>
          </p:cNvCxnSpPr>
          <p:nvPr/>
        </p:nvCxnSpPr>
        <p:spPr>
          <a:xfrm flipH="1" flipV="1">
            <a:off x="5600333" y="4015521"/>
            <a:ext cx="2075352" cy="1066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205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BB6E9-493B-470C-9503-A0E0399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139212"/>
            <a:ext cx="4514850" cy="643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A19F00-0359-4170-AF55-996CF610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76" y="5015645"/>
            <a:ext cx="48768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BB6E9-493B-470C-9503-A0E0399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139212"/>
            <a:ext cx="4514850" cy="6438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1E3E25-AA97-489F-B04F-4288E569B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9" y="65479"/>
            <a:ext cx="4462659" cy="66391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E10E3D-6201-4149-BC12-F914B9CF3198}"/>
              </a:ext>
            </a:extLst>
          </p:cNvPr>
          <p:cNvCxnSpPr/>
          <p:nvPr/>
        </p:nvCxnSpPr>
        <p:spPr>
          <a:xfrm flipH="1" flipV="1">
            <a:off x="4431323" y="1688123"/>
            <a:ext cx="3437792" cy="98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E7F8E7-70E7-4BAC-822D-6A852C2BF130}"/>
              </a:ext>
            </a:extLst>
          </p:cNvPr>
          <p:cNvCxnSpPr/>
          <p:nvPr/>
        </p:nvCxnSpPr>
        <p:spPr>
          <a:xfrm flipH="1">
            <a:off x="5002823" y="2848708"/>
            <a:ext cx="2699239" cy="1450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456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BB6E9-493B-470C-9503-A0E0399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139212"/>
            <a:ext cx="4514850" cy="6438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BC761-309C-4FDA-8938-72999A86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71" y="2191548"/>
            <a:ext cx="5261304" cy="185944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6C692F-156D-4C93-8519-565342162AD8}"/>
              </a:ext>
            </a:extLst>
          </p:cNvPr>
          <p:cNvCxnSpPr/>
          <p:nvPr/>
        </p:nvCxnSpPr>
        <p:spPr>
          <a:xfrm flipH="1" flipV="1">
            <a:off x="5310554" y="2453054"/>
            <a:ext cx="2382715" cy="157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59EFA6-5BDE-4323-98B1-C251A5346296}"/>
              </a:ext>
            </a:extLst>
          </p:cNvPr>
          <p:cNvCxnSpPr/>
          <p:nvPr/>
        </p:nvCxnSpPr>
        <p:spPr>
          <a:xfrm flipH="1" flipV="1">
            <a:off x="5310554" y="2927838"/>
            <a:ext cx="2347546" cy="108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8660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BB6E9-493B-470C-9503-A0E03993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139212"/>
            <a:ext cx="4514850" cy="6438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19304-1060-41F6-88EA-AD5C7D1C7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23" y="643363"/>
            <a:ext cx="4578493" cy="53954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3E02C3-5BCC-4CED-BD51-566744E8A368}"/>
              </a:ext>
            </a:extLst>
          </p:cNvPr>
          <p:cNvCxnSpPr/>
          <p:nvPr/>
        </p:nvCxnSpPr>
        <p:spPr>
          <a:xfrm flipH="1" flipV="1">
            <a:off x="1925515" y="1397977"/>
            <a:ext cx="5741377" cy="2804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09E52E-DEFD-442B-B9E4-DAB4E18C3A6C}"/>
              </a:ext>
            </a:extLst>
          </p:cNvPr>
          <p:cNvCxnSpPr/>
          <p:nvPr/>
        </p:nvCxnSpPr>
        <p:spPr>
          <a:xfrm flipH="1" flipV="1">
            <a:off x="4255477" y="3710354"/>
            <a:ext cx="3420208" cy="51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9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2. Billings to nongovernmental customers for water usage for the year amounted to $1,380,000; billings to the General Fund amounted to $96,000.</a:t>
            </a:r>
          </a:p>
        </p:txBody>
      </p:sp>
    </p:spTree>
    <p:extLst>
      <p:ext uri="{BB962C8B-B14F-4D97-AF65-F5344CB8AC3E}">
        <p14:creationId xmlns:p14="http://schemas.microsoft.com/office/powerpoint/2010/main" val="408578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2. Billings to nongovernmental customers for water usage for the year amounted to $1,380,000; billings to the General Fund amounted to $96,000.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EE494-8E77-4178-99DE-B1FFE279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3124200"/>
            <a:ext cx="68008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0172-9D66-41E9-A2CF-65AFD392586F}"/>
              </a:ext>
            </a:extLst>
          </p:cNvPr>
          <p:cNvSpPr txBox="1"/>
          <p:nvPr/>
        </p:nvSpPr>
        <p:spPr>
          <a:xfrm>
            <a:off x="562708" y="158266"/>
            <a:ext cx="1229147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Ex 6-6</a:t>
            </a:r>
            <a:br>
              <a:rPr lang="en-US" sz="1050" dirty="0"/>
            </a:b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Town of Weston has a Water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Utility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Fund with the following trial balance as of July 1, 2019, the first day of the fiscal year:</a:t>
            </a:r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CEF0A-4BAC-45FC-829C-AC71C10E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23" y="257862"/>
            <a:ext cx="4886325" cy="1714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DA10A-C890-4238-90F3-4275EB7B33F6}"/>
              </a:ext>
            </a:extLst>
          </p:cNvPr>
          <p:cNvSpPr txBox="1"/>
          <p:nvPr/>
        </p:nvSpPr>
        <p:spPr>
          <a:xfrm>
            <a:off x="385885" y="2431117"/>
            <a:ext cx="15168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During the year ended June 30, 2020, the following 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transactions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and events occurred in the Town of Weston Water Utility Fund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E90CD-DF69-4C60-A05E-29B69F34874F}"/>
              </a:ext>
            </a:extLst>
          </p:cNvPr>
          <p:cNvSpPr txBox="1"/>
          <p:nvPr/>
        </p:nvSpPr>
        <p:spPr>
          <a:xfrm>
            <a:off x="2105890" y="2333669"/>
            <a:ext cx="85066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3. Liabilities for the following were recorded during the year:</a:t>
            </a:r>
          </a:p>
          <a:p>
            <a:r>
              <a:rPr lang="en-US" sz="1100" dirty="0"/>
              <a:t> 	 	 	 </a:t>
            </a:r>
          </a:p>
          <a:p>
            <a:r>
              <a:rPr lang="en-US" sz="1100" dirty="0"/>
              <a:t>Materials and supplies	$	185,000	 </a:t>
            </a:r>
          </a:p>
          <a:p>
            <a:r>
              <a:rPr lang="en-US" sz="1100" dirty="0"/>
              <a:t>Costs of sales and services	 	345,000	 </a:t>
            </a:r>
          </a:p>
          <a:p>
            <a:r>
              <a:rPr lang="en-US" sz="1100" dirty="0"/>
              <a:t>Administrative expenses	 	202,000	 </a:t>
            </a:r>
          </a:p>
          <a:p>
            <a:r>
              <a:rPr lang="en-US" sz="1100" dirty="0"/>
              <a:t>Construction work in progress	 	220,000	 </a:t>
            </a:r>
          </a:p>
        </p:txBody>
      </p:sp>
    </p:spTree>
    <p:extLst>
      <p:ext uri="{BB962C8B-B14F-4D97-AF65-F5344CB8AC3E}">
        <p14:creationId xmlns:p14="http://schemas.microsoft.com/office/powerpoint/2010/main" val="138332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2708</Words>
  <Application>Microsoft Office PowerPoint</Application>
  <PresentationFormat>Widescreen</PresentationFormat>
  <Paragraphs>141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Office Theme</vt:lpstr>
      <vt:lpstr>Ch 6 Proprietary Funds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6 Proprietary Funds</dc:title>
  <dc:creator>Lynch, Christy</dc:creator>
  <cp:lastModifiedBy>Lynch, Christy</cp:lastModifiedBy>
  <cp:revision>29</cp:revision>
  <cp:lastPrinted>2021-10-20T11:50:13Z</cp:lastPrinted>
  <dcterms:created xsi:type="dcterms:W3CDTF">2020-09-29T16:35:58Z</dcterms:created>
  <dcterms:modified xsi:type="dcterms:W3CDTF">2021-10-20T12:12:27Z</dcterms:modified>
</cp:coreProperties>
</file>