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22"/>
  </p:notesMasterIdLst>
  <p:sldIdLst>
    <p:sldId id="257" r:id="rId2"/>
    <p:sldId id="258" r:id="rId3"/>
    <p:sldId id="286" r:id="rId4"/>
    <p:sldId id="285" r:id="rId5"/>
    <p:sldId id="283" r:id="rId6"/>
    <p:sldId id="284" r:id="rId7"/>
    <p:sldId id="266" r:id="rId8"/>
    <p:sldId id="261" r:id="rId9"/>
    <p:sldId id="259" r:id="rId10"/>
    <p:sldId id="260" r:id="rId11"/>
    <p:sldId id="288" r:id="rId12"/>
    <p:sldId id="289" r:id="rId13"/>
    <p:sldId id="290" r:id="rId14"/>
    <p:sldId id="268" r:id="rId15"/>
    <p:sldId id="263" r:id="rId16"/>
    <p:sldId id="270" r:id="rId17"/>
    <p:sldId id="271" r:id="rId18"/>
    <p:sldId id="277" r:id="rId19"/>
    <p:sldId id="276"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3" d="100"/>
          <a:sy n="103" d="100"/>
        </p:scale>
        <p:origin x="1854" y="102"/>
      </p:cViewPr>
      <p:guideLst>
        <p:guide orient="horz" pos="2160"/>
        <p:guide pos="2880"/>
      </p:guideLst>
    </p:cSldViewPr>
  </p:slideViewPr>
  <p:outlineViewPr>
    <p:cViewPr>
      <p:scale>
        <a:sx n="45" d="100"/>
        <a:sy n="4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8F0FD72-E5CD-4104-B54C-45D4A90CA2E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7891" name="Rectangle 3">
            <a:extLst>
              <a:ext uri="{FF2B5EF4-FFF2-40B4-BE49-F238E27FC236}">
                <a16:creationId xmlns:a16="http://schemas.microsoft.com/office/drawing/2014/main" id="{9670C829-6D4A-47F6-B531-76C309F0D13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6FD480A0-10C5-485B-9DB7-A93E900D050B}" type="datetimeFigureOut">
              <a:rPr lang="en-US"/>
              <a:pPr>
                <a:defRPr/>
              </a:pPr>
              <a:t>10/25/2021</a:t>
            </a:fld>
            <a:endParaRPr lang="en-US"/>
          </a:p>
        </p:txBody>
      </p:sp>
      <p:sp>
        <p:nvSpPr>
          <p:cNvPr id="3076" name="Rectangle 4">
            <a:extLst>
              <a:ext uri="{FF2B5EF4-FFF2-40B4-BE49-F238E27FC236}">
                <a16:creationId xmlns:a16="http://schemas.microsoft.com/office/drawing/2014/main" id="{6012859F-A709-486E-ADD7-2C6522FE0CA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a:extLst>
              <a:ext uri="{FF2B5EF4-FFF2-40B4-BE49-F238E27FC236}">
                <a16:creationId xmlns:a16="http://schemas.microsoft.com/office/drawing/2014/main" id="{316C9F3B-840B-4524-98BD-D1E6FAE1599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a:extLst>
              <a:ext uri="{FF2B5EF4-FFF2-40B4-BE49-F238E27FC236}">
                <a16:creationId xmlns:a16="http://schemas.microsoft.com/office/drawing/2014/main" id="{110FEB81-0C2B-4C77-8384-2359C0D8A6C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7895" name="Rectangle 7">
            <a:extLst>
              <a:ext uri="{FF2B5EF4-FFF2-40B4-BE49-F238E27FC236}">
                <a16:creationId xmlns:a16="http://schemas.microsoft.com/office/drawing/2014/main" id="{6046B06C-FFCF-4F47-B8D4-22EF396D00F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460EAC-3EB2-46FA-B5FF-E44611D11C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9327887-2F3D-40C4-91BB-B2B9567E8B46}"/>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C40A9AB-A072-4717-92E1-AAA0EF5FFA3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9631F92-0D27-4558-9725-0DABCBDBB890}"/>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8AC6824E-B995-40A5-8167-BC3C30B8AF5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4A9B3C3-6BCE-44E5-AAFC-A4E586B9A0C7}"/>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9D64C6BB-B2A5-40A6-87C3-ED8C6FAA959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D7542C8-9066-4232-AF08-6EAF7B78F7E0}"/>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08D31DE9-CD01-42F7-BF0A-E5BE8DEE98E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6647579-B111-4A6B-AB39-0643506B87BB}"/>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CDF93FC3-F9D3-432A-87EF-045006F9A5B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D58388F-43A2-4841-87F4-E0AD0DDF96A2}"/>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C13FF124-FF3A-459B-A9FC-1BF3A6C58B6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253FAE4-8A1B-4C94-8641-A7001646D8B7}"/>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B66EC466-54FB-487D-A487-BC326B88E02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E174593-F72B-4006-9936-9B2B92CCFA75}"/>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408E6236-E0F5-469D-A0FF-507A8B04EDA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5D93F59-CACB-4FDF-A4F5-21CC148468DB}"/>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F8921217-F561-435D-9391-AD86382D754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11609BC-81C0-4038-BC73-4C5D5750129C}"/>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66FEA94-B473-47C8-8917-B979B874E57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214A3CA-1FCF-47A6-910F-823FF22100CD}"/>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5FEAB771-07C4-4745-ACC9-10FBAC4812B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14A7CAA-A12D-40F6-B2F1-C54232C66341}"/>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9E5B3E21-69D1-4719-993A-D7AEC4C1124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4BC9156-9D14-4D0B-AADF-DCF73ED1713A}"/>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1BC1DC9D-4768-4E32-A3D9-77AF37008B8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5776C-35BC-436A-A9CE-281855B0BB3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490DDF5-D240-4AE5-BA7E-1DC37527BB0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91968CB-7803-434C-9F1B-EE31DA92BF3A}"/>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303D6228-04F6-4D49-A54D-8D31A3DE66B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1F5B626-54F5-404C-870B-E4B748B4A26A}"/>
              </a:ext>
            </a:extLst>
          </p:cNvPr>
          <p:cNvSpPr>
            <a:spLocks noGrp="1"/>
          </p:cNvSpPr>
          <p:nvPr>
            <p:ph type="sldNum" sz="quarter" idx="12"/>
          </p:nvPr>
        </p:nvSpPr>
        <p:spPr/>
        <p:txBody>
          <a:bodyPr/>
          <a:lstStyle/>
          <a:p>
            <a:pPr>
              <a:defRPr/>
            </a:pPr>
            <a:fld id="{0945F295-487F-4825-859D-E13BD2041094}" type="slidenum">
              <a:rPr lang="en-US" altLang="en-US" smtClean="0"/>
              <a:pPr>
                <a:defRPr/>
              </a:pPr>
              <a:t>‹#›</a:t>
            </a:fld>
            <a:endParaRPr lang="en-US" altLang="en-US"/>
          </a:p>
        </p:txBody>
      </p:sp>
    </p:spTree>
    <p:extLst>
      <p:ext uri="{BB962C8B-B14F-4D97-AF65-F5344CB8AC3E}">
        <p14:creationId xmlns:p14="http://schemas.microsoft.com/office/powerpoint/2010/main" val="131317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6270A-36CF-4D23-9E2D-94BA9D3F7D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970E0-BBA2-4016-802B-B2720A661A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B4EC6-5617-4D6E-B5E6-A698681A4D71}"/>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67234A2-634C-4559-9989-F46D03B4B6A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DA024450-5174-4F54-ADE0-1F5B67DA34F0}"/>
              </a:ext>
            </a:extLst>
          </p:cNvPr>
          <p:cNvSpPr>
            <a:spLocks noGrp="1"/>
          </p:cNvSpPr>
          <p:nvPr>
            <p:ph type="sldNum" sz="quarter" idx="12"/>
          </p:nvPr>
        </p:nvSpPr>
        <p:spPr/>
        <p:txBody>
          <a:bodyPr/>
          <a:lstStyle/>
          <a:p>
            <a:pPr>
              <a:defRPr/>
            </a:pPr>
            <a:fld id="{12DF1D8A-5AF0-4CD0-B0AA-516C036A09F5}" type="slidenum">
              <a:rPr lang="en-US" altLang="en-US" smtClean="0"/>
              <a:pPr>
                <a:defRPr/>
              </a:pPr>
              <a:t>‹#›</a:t>
            </a:fld>
            <a:endParaRPr lang="en-US" altLang="en-US"/>
          </a:p>
        </p:txBody>
      </p:sp>
    </p:spTree>
    <p:extLst>
      <p:ext uri="{BB962C8B-B14F-4D97-AF65-F5344CB8AC3E}">
        <p14:creationId xmlns:p14="http://schemas.microsoft.com/office/powerpoint/2010/main" val="232103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D469AB-3A45-49CA-933E-E349AAE4060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85098D-69DF-4994-8E8B-81717DF356A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523CE-BDB9-4DC7-A90B-46D2DCACBBD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5646CB74-3BFE-451F-88BB-E709E60E56F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25C47E6-F0ED-46EE-B1C1-AF6960F763E2}"/>
              </a:ext>
            </a:extLst>
          </p:cNvPr>
          <p:cNvSpPr>
            <a:spLocks noGrp="1"/>
          </p:cNvSpPr>
          <p:nvPr>
            <p:ph type="sldNum" sz="quarter" idx="12"/>
          </p:nvPr>
        </p:nvSpPr>
        <p:spPr/>
        <p:txBody>
          <a:bodyPr/>
          <a:lstStyle/>
          <a:p>
            <a:pPr>
              <a:defRPr/>
            </a:pPr>
            <a:fld id="{149864B1-AA7D-43F0-9B30-43E08F14E479}" type="slidenum">
              <a:rPr lang="en-US" altLang="en-US" smtClean="0"/>
              <a:pPr>
                <a:defRPr/>
              </a:pPr>
              <a:t>‹#›</a:t>
            </a:fld>
            <a:endParaRPr lang="en-US" altLang="en-US"/>
          </a:p>
        </p:txBody>
      </p:sp>
    </p:spTree>
    <p:extLst>
      <p:ext uri="{BB962C8B-B14F-4D97-AF65-F5344CB8AC3E}">
        <p14:creationId xmlns:p14="http://schemas.microsoft.com/office/powerpoint/2010/main" val="292545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E5DA-561F-4C8D-8C19-8B1280540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71A150-FA44-4057-A495-CD7FC3BED3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134E3-EA35-4824-A857-B32EA00904C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DD04F4B-23B7-4428-92FE-133A70B828D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D2DF610-C077-40C9-8061-E171CC6EFBD2}"/>
              </a:ext>
            </a:extLst>
          </p:cNvPr>
          <p:cNvSpPr>
            <a:spLocks noGrp="1"/>
          </p:cNvSpPr>
          <p:nvPr>
            <p:ph type="sldNum" sz="quarter" idx="12"/>
          </p:nvPr>
        </p:nvSpPr>
        <p:spPr/>
        <p:txBody>
          <a:bodyPr/>
          <a:lstStyle/>
          <a:p>
            <a:pPr>
              <a:defRPr/>
            </a:pPr>
            <a:fld id="{6CC3D35E-A4D3-4298-B4D1-ED14EE8FED12}" type="slidenum">
              <a:rPr lang="en-US" altLang="en-US" smtClean="0"/>
              <a:pPr>
                <a:defRPr/>
              </a:pPr>
              <a:t>‹#›</a:t>
            </a:fld>
            <a:endParaRPr lang="en-US" altLang="en-US"/>
          </a:p>
        </p:txBody>
      </p:sp>
    </p:spTree>
    <p:extLst>
      <p:ext uri="{BB962C8B-B14F-4D97-AF65-F5344CB8AC3E}">
        <p14:creationId xmlns:p14="http://schemas.microsoft.com/office/powerpoint/2010/main" val="203703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8A1E-9D1B-4E1B-976D-C74BEE928E1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38870C9-0E54-4EB4-B201-DDBDC61AD3E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C4ADBA-5294-42EC-ADA9-70D664808865}"/>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63A0AE09-E3A9-418E-9D38-E6D9D85D9DA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FB860E6-1160-4965-A910-BE2751F7DFC5}"/>
              </a:ext>
            </a:extLst>
          </p:cNvPr>
          <p:cNvSpPr>
            <a:spLocks noGrp="1"/>
          </p:cNvSpPr>
          <p:nvPr>
            <p:ph type="sldNum" sz="quarter" idx="12"/>
          </p:nvPr>
        </p:nvSpPr>
        <p:spPr/>
        <p:txBody>
          <a:bodyPr/>
          <a:lstStyle/>
          <a:p>
            <a:pPr>
              <a:defRPr/>
            </a:pPr>
            <a:fld id="{13F9CD62-4E35-4DEE-A73A-3BA946F580DC}" type="slidenum">
              <a:rPr lang="en-US" altLang="en-US" smtClean="0"/>
              <a:pPr>
                <a:defRPr/>
              </a:pPr>
              <a:t>‹#›</a:t>
            </a:fld>
            <a:endParaRPr lang="en-US" altLang="en-US"/>
          </a:p>
        </p:txBody>
      </p:sp>
    </p:spTree>
    <p:extLst>
      <p:ext uri="{BB962C8B-B14F-4D97-AF65-F5344CB8AC3E}">
        <p14:creationId xmlns:p14="http://schemas.microsoft.com/office/powerpoint/2010/main" val="62250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8DFC9-7EC8-430F-97F3-10585074A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D11999-515A-4983-A6E0-D1117E0F348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E14728-0804-4015-B61F-5C1140D9843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C1A1FA-E9FA-498C-B8EC-589F21C706D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4795A4B-C638-4956-A5DA-29E4339DE16F}"/>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BE45B166-1471-42BD-A428-1BC9B4C50588}"/>
              </a:ext>
            </a:extLst>
          </p:cNvPr>
          <p:cNvSpPr>
            <a:spLocks noGrp="1"/>
          </p:cNvSpPr>
          <p:nvPr>
            <p:ph type="sldNum" sz="quarter" idx="12"/>
          </p:nvPr>
        </p:nvSpPr>
        <p:spPr/>
        <p:txBody>
          <a:bodyPr/>
          <a:lstStyle/>
          <a:p>
            <a:pPr>
              <a:defRPr/>
            </a:pPr>
            <a:fld id="{12635C66-9842-45DA-9527-B83BB8F61C99}" type="slidenum">
              <a:rPr lang="en-US" altLang="en-US" smtClean="0"/>
              <a:pPr>
                <a:defRPr/>
              </a:pPr>
              <a:t>‹#›</a:t>
            </a:fld>
            <a:endParaRPr lang="en-US" altLang="en-US"/>
          </a:p>
        </p:txBody>
      </p:sp>
    </p:spTree>
    <p:extLst>
      <p:ext uri="{BB962C8B-B14F-4D97-AF65-F5344CB8AC3E}">
        <p14:creationId xmlns:p14="http://schemas.microsoft.com/office/powerpoint/2010/main" val="123613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D403F-3B03-47A4-85E7-E2D80CB5D5D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6E9A26-C5FD-4597-96A6-A407B38365D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B853C-A124-4105-8CA6-986C8072314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DFA041-041D-417C-929B-E49486F20BE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1E7E8A6-4CE3-4441-8B54-64E3BB4D2FD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AA8333-67C5-4634-AFD5-F16434EF4772}"/>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00573C72-FE40-416A-8480-CF5678BD127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E5569E44-1DA3-44CA-A917-59D6B53EB9A4}"/>
              </a:ext>
            </a:extLst>
          </p:cNvPr>
          <p:cNvSpPr>
            <a:spLocks noGrp="1"/>
          </p:cNvSpPr>
          <p:nvPr>
            <p:ph type="sldNum" sz="quarter" idx="12"/>
          </p:nvPr>
        </p:nvSpPr>
        <p:spPr/>
        <p:txBody>
          <a:bodyPr/>
          <a:lstStyle/>
          <a:p>
            <a:pPr>
              <a:defRPr/>
            </a:pPr>
            <a:fld id="{1EBA062E-1EE4-4C6D-AA4B-A4D758B88FC0}" type="slidenum">
              <a:rPr lang="en-US" altLang="en-US" smtClean="0"/>
              <a:pPr>
                <a:defRPr/>
              </a:pPr>
              <a:t>‹#›</a:t>
            </a:fld>
            <a:endParaRPr lang="en-US" altLang="en-US"/>
          </a:p>
        </p:txBody>
      </p:sp>
    </p:spTree>
    <p:extLst>
      <p:ext uri="{BB962C8B-B14F-4D97-AF65-F5344CB8AC3E}">
        <p14:creationId xmlns:p14="http://schemas.microsoft.com/office/powerpoint/2010/main" val="80462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100D-1FDD-4C3D-81FE-D1C7A37E62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91B3BD-D846-4ABD-AAFC-4640C7EB8626}"/>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396BE0BA-81A2-4217-A2D1-DBB52B12EE01}"/>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22BA0EBF-CC22-4485-BA16-81079263EF2F}"/>
              </a:ext>
            </a:extLst>
          </p:cNvPr>
          <p:cNvSpPr>
            <a:spLocks noGrp="1"/>
          </p:cNvSpPr>
          <p:nvPr>
            <p:ph type="sldNum" sz="quarter" idx="12"/>
          </p:nvPr>
        </p:nvSpPr>
        <p:spPr/>
        <p:txBody>
          <a:bodyPr/>
          <a:lstStyle/>
          <a:p>
            <a:pPr>
              <a:defRPr/>
            </a:pPr>
            <a:fld id="{C0C6CD36-597A-4564-84CA-B0110B773DE6}" type="slidenum">
              <a:rPr lang="en-US" altLang="en-US" smtClean="0"/>
              <a:pPr>
                <a:defRPr/>
              </a:pPr>
              <a:t>‹#›</a:t>
            </a:fld>
            <a:endParaRPr lang="en-US" altLang="en-US"/>
          </a:p>
        </p:txBody>
      </p:sp>
    </p:spTree>
    <p:extLst>
      <p:ext uri="{BB962C8B-B14F-4D97-AF65-F5344CB8AC3E}">
        <p14:creationId xmlns:p14="http://schemas.microsoft.com/office/powerpoint/2010/main" val="95434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1B9BC2-7B5A-45F7-BF1B-EEF835D6DB1E}"/>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E35AF17B-0151-4581-A772-E25662E5F6D3}"/>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E5A983CB-46C6-4FDF-9E81-8779149396A0}"/>
              </a:ext>
            </a:extLst>
          </p:cNvPr>
          <p:cNvSpPr>
            <a:spLocks noGrp="1"/>
          </p:cNvSpPr>
          <p:nvPr>
            <p:ph type="sldNum" sz="quarter" idx="12"/>
          </p:nvPr>
        </p:nvSpPr>
        <p:spPr/>
        <p:txBody>
          <a:bodyPr/>
          <a:lstStyle/>
          <a:p>
            <a:pPr>
              <a:defRPr/>
            </a:pPr>
            <a:fld id="{1C0BE6AC-5501-4625-8ACD-9413A01EC668}" type="slidenum">
              <a:rPr lang="en-US" altLang="en-US" smtClean="0"/>
              <a:pPr>
                <a:defRPr/>
              </a:pPr>
              <a:t>‹#›</a:t>
            </a:fld>
            <a:endParaRPr lang="en-US" altLang="en-US"/>
          </a:p>
        </p:txBody>
      </p:sp>
    </p:spTree>
    <p:extLst>
      <p:ext uri="{BB962C8B-B14F-4D97-AF65-F5344CB8AC3E}">
        <p14:creationId xmlns:p14="http://schemas.microsoft.com/office/powerpoint/2010/main" val="302516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4924-435B-4AFD-B9E6-96270EFA128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7C6AE6D-B0BA-4F09-B6A2-ED4144291F8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F30BD9-8FF3-4F45-BA4D-B2F397C0EE0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58E278B-999E-4E4C-A2F7-3FE0FEA0904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96A490A2-DD96-4385-8A3C-B89902A27D94}"/>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F3C8D3C-C2A2-4D3D-B4E7-7345DA8799A1}"/>
              </a:ext>
            </a:extLst>
          </p:cNvPr>
          <p:cNvSpPr>
            <a:spLocks noGrp="1"/>
          </p:cNvSpPr>
          <p:nvPr>
            <p:ph type="sldNum" sz="quarter" idx="12"/>
          </p:nvPr>
        </p:nvSpPr>
        <p:spPr/>
        <p:txBody>
          <a:bodyPr/>
          <a:lstStyle/>
          <a:p>
            <a:pPr>
              <a:defRPr/>
            </a:pPr>
            <a:fld id="{A51C71B6-FF84-4137-9B40-6E04725E1047}" type="slidenum">
              <a:rPr lang="en-US" altLang="en-US" smtClean="0"/>
              <a:pPr>
                <a:defRPr/>
              </a:pPr>
              <a:t>‹#›</a:t>
            </a:fld>
            <a:endParaRPr lang="en-US" altLang="en-US"/>
          </a:p>
        </p:txBody>
      </p:sp>
    </p:spTree>
    <p:extLst>
      <p:ext uri="{BB962C8B-B14F-4D97-AF65-F5344CB8AC3E}">
        <p14:creationId xmlns:p14="http://schemas.microsoft.com/office/powerpoint/2010/main" val="302654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A4E3-11A3-4ABB-8E20-772A6C9DFDF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7BF8CA6-AFD2-4F63-AC6D-8598ACC67A6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4CC6547-4E4D-425C-B1FB-1A1030F0516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78F063F-A06C-4BA5-8D71-5C9BB5DA7479}"/>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BD918E20-C6FF-4E47-9EC3-CD99D44364C0}"/>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330C3B5A-9328-4C45-823A-4380400725B9}"/>
              </a:ext>
            </a:extLst>
          </p:cNvPr>
          <p:cNvSpPr>
            <a:spLocks noGrp="1"/>
          </p:cNvSpPr>
          <p:nvPr>
            <p:ph type="sldNum" sz="quarter" idx="12"/>
          </p:nvPr>
        </p:nvSpPr>
        <p:spPr/>
        <p:txBody>
          <a:bodyPr/>
          <a:lstStyle/>
          <a:p>
            <a:pPr>
              <a:defRPr/>
            </a:pPr>
            <a:fld id="{F620FB91-6B5F-4FAC-8059-DC0AB5DBD357}" type="slidenum">
              <a:rPr lang="en-US" altLang="en-US" smtClean="0"/>
              <a:pPr>
                <a:defRPr/>
              </a:pPr>
              <a:t>‹#›</a:t>
            </a:fld>
            <a:endParaRPr lang="en-US" altLang="en-US"/>
          </a:p>
        </p:txBody>
      </p:sp>
    </p:spTree>
    <p:extLst>
      <p:ext uri="{BB962C8B-B14F-4D97-AF65-F5344CB8AC3E}">
        <p14:creationId xmlns:p14="http://schemas.microsoft.com/office/powerpoint/2010/main" val="343694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83ADA1-8FBA-491D-BFCC-7AF5D261293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24A890-6340-4956-A2B0-71135289E53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1F6AA8-BA25-4FB7-B2A5-7A86F507305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955BF83E-DB34-45EA-A4BE-77C17E3E7B4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D52D341-831A-41D1-9EE1-1560F94C462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67B20EA-2E89-453E-A5AD-02CC00974737}" type="slidenum">
              <a:rPr lang="en-US" altLang="en-US" smtClean="0"/>
              <a:pPr>
                <a:defRPr/>
              </a:pPr>
              <a:t>‹#›</a:t>
            </a:fld>
            <a:endParaRPr lang="en-US" altLang="en-US"/>
          </a:p>
        </p:txBody>
      </p:sp>
      <p:sp>
        <p:nvSpPr>
          <p:cNvPr id="7" name="Text Box 11">
            <a:extLst>
              <a:ext uri="{FF2B5EF4-FFF2-40B4-BE49-F238E27FC236}">
                <a16:creationId xmlns:a16="http://schemas.microsoft.com/office/drawing/2014/main" id="{23574507-32F7-49CB-97F8-7CA43F682169}"/>
              </a:ext>
            </a:extLst>
          </p:cNvPr>
          <p:cNvSpPr txBox="1">
            <a:spLocks noChangeArrowheads="1"/>
          </p:cNvSpPr>
          <p:nvPr userDrawn="1"/>
        </p:nvSpPr>
        <p:spPr bwMode="auto">
          <a:xfrm>
            <a:off x="8121650" y="63246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400">
                <a:latin typeface="Times New Roman" panose="02020603050405020304" pitchFamily="18" charset="0"/>
              </a:rPr>
              <a:t>6-</a:t>
            </a:r>
            <a:fld id="{D42B457C-108F-434E-9A86-96EC168674E3}" type="slidenum">
              <a:rPr lang="en-US" altLang="en-US" sz="2400" smtClean="0">
                <a:latin typeface="Times New Roman" panose="02020603050405020304" pitchFamily="18" charset="0"/>
              </a:rPr>
              <a:pPr eaLnBrk="1" hangingPunct="1">
                <a:defRPr/>
              </a:pPr>
              <a:t>‹#›</a:t>
            </a:fld>
            <a:endParaRPr lang="en-US" altLang="en-US" sz="2400">
              <a:latin typeface="Times New Roman" panose="02020603050405020304" pitchFamily="18" charset="0"/>
            </a:endParaRPr>
          </a:p>
        </p:txBody>
      </p:sp>
    </p:spTree>
    <p:extLst>
      <p:ext uri="{BB962C8B-B14F-4D97-AF65-F5344CB8AC3E}">
        <p14:creationId xmlns:p14="http://schemas.microsoft.com/office/powerpoint/2010/main" val="3728464769"/>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QD-BXP41878h (6)copy">
            <a:extLst>
              <a:ext uri="{FF2B5EF4-FFF2-40B4-BE49-F238E27FC236}">
                <a16:creationId xmlns:a16="http://schemas.microsoft.com/office/drawing/2014/main" id="{642324FB-573F-4ABD-ACA9-83150DE70C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671840F5-339D-40B5-B037-441D152B65A6}"/>
              </a:ext>
            </a:extLst>
          </p:cNvPr>
          <p:cNvSpPr>
            <a:spLocks noGrp="1" noChangeArrowheads="1"/>
          </p:cNvSpPr>
          <p:nvPr>
            <p:ph type="ctrTitle"/>
          </p:nvPr>
        </p:nvSpPr>
        <p:spPr>
          <a:xfrm>
            <a:off x="457200" y="381000"/>
            <a:ext cx="8153400" cy="2514600"/>
          </a:xfrm>
          <a:noFill/>
        </p:spPr>
        <p:txBody>
          <a:bodyPr lIns="90488" tIns="44450" rIns="90488" bIns="44450" anchor="ctr" anchorCtr="0"/>
          <a:lstStyle/>
          <a:p>
            <a:pPr eaLnBrk="1" hangingPunct="1"/>
            <a:r>
              <a:rPr lang="en-US" altLang="en-US" sz="5000" b="1" i="1"/>
              <a:t>Essentials of Accounting for Governmental and </a:t>
            </a:r>
            <a:br>
              <a:rPr lang="en-US" altLang="en-US" sz="5000" b="1" i="1"/>
            </a:br>
            <a:r>
              <a:rPr lang="en-US" altLang="en-US" sz="5000" b="1" i="1"/>
              <a:t>Not-for-Profit Organizations</a:t>
            </a:r>
            <a:endParaRPr lang="en-US" altLang="en-US" b="1" i="1"/>
          </a:p>
        </p:txBody>
      </p:sp>
      <p:sp>
        <p:nvSpPr>
          <p:cNvPr id="4100" name="Rectangle 3">
            <a:extLst>
              <a:ext uri="{FF2B5EF4-FFF2-40B4-BE49-F238E27FC236}">
                <a16:creationId xmlns:a16="http://schemas.microsoft.com/office/drawing/2014/main" id="{F302CB17-86A8-470B-9A22-2BF38002C062}"/>
              </a:ext>
            </a:extLst>
          </p:cNvPr>
          <p:cNvSpPr>
            <a:spLocks noGrp="1" noChangeArrowheads="1"/>
          </p:cNvSpPr>
          <p:nvPr>
            <p:ph type="subTitle" idx="1"/>
          </p:nvPr>
        </p:nvSpPr>
        <p:spPr>
          <a:xfrm>
            <a:off x="1447800" y="3276600"/>
            <a:ext cx="6400800" cy="1981200"/>
          </a:xfrm>
          <a:noFill/>
        </p:spPr>
        <p:txBody>
          <a:bodyPr lIns="90488" tIns="44450" rIns="90488" bIns="44450"/>
          <a:lstStyle/>
          <a:p>
            <a:pPr marL="342900" indent="-342900" eaLnBrk="1" hangingPunct="1"/>
            <a:r>
              <a:rPr lang="en-US" altLang="en-US"/>
              <a:t>Chapter 6</a:t>
            </a:r>
          </a:p>
          <a:p>
            <a:pPr marL="342900" indent="-342900" eaLnBrk="1" hangingPunct="1"/>
            <a:r>
              <a:rPr lang="en-US" altLang="en-US"/>
              <a:t>Proprietary Funds -- Internal Service and Enterprise Funds</a:t>
            </a:r>
          </a:p>
        </p:txBody>
      </p:sp>
      <p:pic>
        <p:nvPicPr>
          <p:cNvPr id="4101" name="Picture 4" descr="arflag">
            <a:extLst>
              <a:ext uri="{FF2B5EF4-FFF2-40B4-BE49-F238E27FC236}">
                <a16:creationId xmlns:a16="http://schemas.microsoft.com/office/drawing/2014/main" id="{88FCD7FF-9B80-4BC6-8973-02457EA84A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5486400"/>
            <a:ext cx="12954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descr="ctflag">
            <a:extLst>
              <a:ext uri="{FF2B5EF4-FFF2-40B4-BE49-F238E27FC236}">
                <a16:creationId xmlns:a16="http://schemas.microsoft.com/office/drawing/2014/main" id="{B2B8CC0E-E322-4E3C-93DB-69C6E67AB8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5486400"/>
            <a:ext cx="12954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descr="deflag">
            <a:extLst>
              <a:ext uri="{FF2B5EF4-FFF2-40B4-BE49-F238E27FC236}">
                <a16:creationId xmlns:a16="http://schemas.microsoft.com/office/drawing/2014/main" id="{59FFA140-15B5-4E71-AE14-EF5A739215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5486400"/>
            <a:ext cx="1295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8">
            <a:extLst>
              <a:ext uri="{FF2B5EF4-FFF2-40B4-BE49-F238E27FC236}">
                <a16:creationId xmlns:a16="http://schemas.microsoft.com/office/drawing/2014/main" id="{CAA1657E-7ED2-49D6-8B8B-B3CDE38FE836}"/>
              </a:ext>
            </a:extLst>
          </p:cNvPr>
          <p:cNvSpPr>
            <a:spLocks noChangeArrowheads="1"/>
          </p:cNvSpPr>
          <p:nvPr/>
        </p:nvSpPr>
        <p:spPr bwMode="auto">
          <a:xfrm>
            <a:off x="0" y="6613525"/>
            <a:ext cx="1211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000" b="1" i="1">
                <a:latin typeface="Times New Roman" panose="02020603050405020304" pitchFamily="18" charset="0"/>
              </a:rPr>
              <a:t>McGraw-Hill/Irwin</a:t>
            </a:r>
          </a:p>
        </p:txBody>
      </p:sp>
      <p:sp>
        <p:nvSpPr>
          <p:cNvPr id="4105" name="Text Box 10">
            <a:extLst>
              <a:ext uri="{FF2B5EF4-FFF2-40B4-BE49-F238E27FC236}">
                <a16:creationId xmlns:a16="http://schemas.microsoft.com/office/drawing/2014/main" id="{19C4D7D9-495A-4A73-B259-20B9B5980C44}"/>
              </a:ext>
            </a:extLst>
          </p:cNvPr>
          <p:cNvSpPr txBox="1">
            <a:spLocks noChangeArrowheads="1"/>
          </p:cNvSpPr>
          <p:nvPr/>
        </p:nvSpPr>
        <p:spPr bwMode="auto">
          <a:xfrm>
            <a:off x="4016375" y="6673850"/>
            <a:ext cx="51276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r">
              <a:spcBef>
                <a:spcPct val="0"/>
              </a:spcBef>
              <a:buClrTx/>
              <a:buSzTx/>
              <a:buFontTx/>
              <a:buNone/>
            </a:pPr>
            <a:r>
              <a:rPr lang="en-US" altLang="en-US" sz="1200" b="1" i="1">
                <a:latin typeface="Book Antiqua" panose="02040602050305030304" pitchFamily="18" charset="0"/>
                <a:cs typeface="Arial" panose="020B0604020202020204" pitchFamily="34" charset="0"/>
              </a:rPr>
              <a:t>Copyright © 2016 by The McGraw-Hill Companies, Inc. All rights reserved.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0DE0D51-9D1E-4E33-9BFF-290FE9F69311}"/>
              </a:ext>
            </a:extLst>
          </p:cNvPr>
          <p:cNvSpPr>
            <a:spLocks noGrp="1" noChangeArrowheads="1"/>
          </p:cNvSpPr>
          <p:nvPr>
            <p:ph type="title"/>
          </p:nvPr>
        </p:nvSpPr>
        <p:spPr>
          <a:xfrm>
            <a:off x="457200" y="533400"/>
            <a:ext cx="8229600" cy="1143000"/>
          </a:xfrm>
        </p:spPr>
        <p:txBody>
          <a:bodyPr/>
          <a:lstStyle/>
          <a:p>
            <a:pPr eaLnBrk="1" hangingPunct="1"/>
            <a:r>
              <a:rPr lang="en-US" altLang="en-US"/>
              <a:t>Proprietary Fund Closing Entries</a:t>
            </a:r>
          </a:p>
        </p:txBody>
      </p:sp>
      <p:sp>
        <p:nvSpPr>
          <p:cNvPr id="6147" name="Rectangle 3">
            <a:extLst>
              <a:ext uri="{FF2B5EF4-FFF2-40B4-BE49-F238E27FC236}">
                <a16:creationId xmlns:a16="http://schemas.microsoft.com/office/drawing/2014/main" id="{354EC735-BC84-462C-A9E9-3FAC8028C3DA}"/>
              </a:ext>
            </a:extLst>
          </p:cNvPr>
          <p:cNvSpPr>
            <a:spLocks noGrp="1" noChangeArrowheads="1"/>
          </p:cNvSpPr>
          <p:nvPr>
            <p:ph idx="1"/>
          </p:nvPr>
        </p:nvSpPr>
        <p:spPr>
          <a:xfrm>
            <a:off x="495300" y="1600200"/>
            <a:ext cx="8039100" cy="4800600"/>
          </a:xfrm>
        </p:spPr>
        <p:txBody>
          <a:bodyPr>
            <a:normAutofit lnSpcReduction="10000"/>
          </a:bodyPr>
          <a:lstStyle/>
          <a:p>
            <a:pPr eaLnBrk="1" hangingPunct="1">
              <a:buFont typeface="Wingdings" panose="05000000000000000000" pitchFamily="2" charset="2"/>
              <a:buNone/>
            </a:pPr>
            <a:endParaRPr lang="en-US" altLang="en-US" dirty="0"/>
          </a:p>
          <a:p>
            <a:pPr lvl="1" eaLnBrk="1" hangingPunct="1"/>
            <a:r>
              <a:rPr lang="en-US" altLang="en-US" sz="2400" dirty="0"/>
              <a:t>All revenue and expense type accounts, as well as transfers, are closed to Net Position</a:t>
            </a:r>
          </a:p>
          <a:p>
            <a:pPr lvl="1" eaLnBrk="1" hangingPunct="1"/>
            <a:r>
              <a:rPr lang="en-US" altLang="en-US" sz="2400" dirty="0"/>
              <a:t>Net Position is reported within three categories:</a:t>
            </a:r>
          </a:p>
          <a:p>
            <a:pPr lvl="2" eaLnBrk="1" hangingPunct="1"/>
            <a:r>
              <a:rPr lang="en-US" altLang="en-US" sz="2400" dirty="0"/>
              <a:t>Net Investment in Capital Assets </a:t>
            </a:r>
          </a:p>
          <a:p>
            <a:pPr marL="1028700" lvl="3" indent="0" eaLnBrk="1" hangingPunct="1">
              <a:buNone/>
            </a:pPr>
            <a:r>
              <a:rPr lang="en-US" altLang="en-US" sz="2400" dirty="0"/>
              <a:t>Is calculated as [capital assets – accumulated depreciation]  -   outstanding balance of debt incurred to acquire capital assets.</a:t>
            </a:r>
          </a:p>
          <a:p>
            <a:pPr lvl="2"/>
            <a:r>
              <a:rPr lang="en-US" altLang="en-US" sz="2400" dirty="0"/>
              <a:t>Restricted </a:t>
            </a:r>
          </a:p>
          <a:p>
            <a:pPr lvl="3"/>
            <a:r>
              <a:rPr lang="en-US" altLang="en-US" sz="2250" dirty="0"/>
              <a:t>Restricted means restricted by external parties or by legislation, including legislation enacted by the government’s governing body Examples: creditors, grantors, laws, constitutional laws, legislation, or regulations of other govt</a:t>
            </a:r>
          </a:p>
          <a:p>
            <a:pPr lvl="2" eaLnBrk="1" hangingPunct="1"/>
            <a:r>
              <a:rPr lang="en-US" altLang="en-US" sz="2400" dirty="0"/>
              <a:t>Unrestricted for the remainder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14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E43F56-DD23-41D7-BB40-7FC0255AA774}"/>
              </a:ext>
            </a:extLst>
          </p:cNvPr>
          <p:cNvSpPr txBox="1"/>
          <p:nvPr/>
        </p:nvSpPr>
        <p:spPr>
          <a:xfrm>
            <a:off x="457200" y="914400"/>
            <a:ext cx="1371600" cy="1477328"/>
          </a:xfrm>
          <a:prstGeom prst="rect">
            <a:avLst/>
          </a:prstGeom>
          <a:noFill/>
        </p:spPr>
        <p:txBody>
          <a:bodyPr wrap="square" rtlCol="0">
            <a:spAutoFit/>
          </a:bodyPr>
          <a:lstStyle/>
          <a:p>
            <a:r>
              <a:rPr lang="en-US" dirty="0"/>
              <a:t>Basic financial statements – both presented</a:t>
            </a:r>
          </a:p>
        </p:txBody>
      </p:sp>
      <p:pic>
        <p:nvPicPr>
          <p:cNvPr id="5" name="Picture 4">
            <a:extLst>
              <a:ext uri="{FF2B5EF4-FFF2-40B4-BE49-F238E27FC236}">
                <a16:creationId xmlns:a16="http://schemas.microsoft.com/office/drawing/2014/main" id="{D63D69CA-7F60-4255-A913-346B7736D542}"/>
              </a:ext>
            </a:extLst>
          </p:cNvPr>
          <p:cNvPicPr>
            <a:picLocks noChangeAspect="1"/>
          </p:cNvPicPr>
          <p:nvPr/>
        </p:nvPicPr>
        <p:blipFill>
          <a:blip r:embed="rId2"/>
          <a:stretch>
            <a:fillRect/>
          </a:stretch>
        </p:blipFill>
        <p:spPr>
          <a:xfrm>
            <a:off x="2743200" y="0"/>
            <a:ext cx="3883268" cy="6789714"/>
          </a:xfrm>
          <a:prstGeom prst="rect">
            <a:avLst/>
          </a:prstGeom>
        </p:spPr>
      </p:pic>
    </p:spTree>
    <p:extLst>
      <p:ext uri="{BB962C8B-B14F-4D97-AF65-F5344CB8AC3E}">
        <p14:creationId xmlns:p14="http://schemas.microsoft.com/office/powerpoint/2010/main" val="4237757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8AB010-C5DF-46B0-9DB4-B839C17BB10D}"/>
              </a:ext>
            </a:extLst>
          </p:cNvPr>
          <p:cNvPicPr>
            <a:picLocks noChangeAspect="1"/>
          </p:cNvPicPr>
          <p:nvPr/>
        </p:nvPicPr>
        <p:blipFill>
          <a:blip r:embed="rId2"/>
          <a:stretch>
            <a:fillRect/>
          </a:stretch>
        </p:blipFill>
        <p:spPr>
          <a:xfrm>
            <a:off x="2371725" y="381000"/>
            <a:ext cx="4400550" cy="6096000"/>
          </a:xfrm>
          <a:prstGeom prst="rect">
            <a:avLst/>
          </a:prstGeom>
        </p:spPr>
      </p:pic>
    </p:spTree>
    <p:extLst>
      <p:ext uri="{BB962C8B-B14F-4D97-AF65-F5344CB8AC3E}">
        <p14:creationId xmlns:p14="http://schemas.microsoft.com/office/powerpoint/2010/main" val="173988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F047E9-1214-4D75-A073-238F1E3CCC1B}"/>
              </a:ext>
            </a:extLst>
          </p:cNvPr>
          <p:cNvPicPr>
            <a:picLocks noChangeAspect="1"/>
          </p:cNvPicPr>
          <p:nvPr/>
        </p:nvPicPr>
        <p:blipFill>
          <a:blip r:embed="rId2"/>
          <a:stretch>
            <a:fillRect/>
          </a:stretch>
        </p:blipFill>
        <p:spPr>
          <a:xfrm>
            <a:off x="2438400" y="228600"/>
            <a:ext cx="3950746" cy="6384285"/>
          </a:xfrm>
          <a:prstGeom prst="rect">
            <a:avLst/>
          </a:prstGeom>
        </p:spPr>
      </p:pic>
    </p:spTree>
    <p:extLst>
      <p:ext uri="{BB962C8B-B14F-4D97-AF65-F5344CB8AC3E}">
        <p14:creationId xmlns:p14="http://schemas.microsoft.com/office/powerpoint/2010/main" val="202195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1E267A9-6604-4E6E-8B87-6690758B546E}"/>
              </a:ext>
            </a:extLst>
          </p:cNvPr>
          <p:cNvSpPr>
            <a:spLocks noGrp="1" noChangeArrowheads="1"/>
          </p:cNvSpPr>
          <p:nvPr>
            <p:ph type="title"/>
          </p:nvPr>
        </p:nvSpPr>
        <p:spPr/>
        <p:txBody>
          <a:bodyPr/>
          <a:lstStyle/>
          <a:p>
            <a:pPr eaLnBrk="1" hangingPunct="1"/>
            <a:r>
              <a:rPr lang="en-US" altLang="en-US"/>
              <a:t>Bonds in Enterprise Funds</a:t>
            </a:r>
          </a:p>
        </p:txBody>
      </p:sp>
      <p:sp>
        <p:nvSpPr>
          <p:cNvPr id="26627" name="Rectangle 3">
            <a:extLst>
              <a:ext uri="{FF2B5EF4-FFF2-40B4-BE49-F238E27FC236}">
                <a16:creationId xmlns:a16="http://schemas.microsoft.com/office/drawing/2014/main" id="{FC3D9CA0-9F90-4877-8EFF-5FB62C8AFD61}"/>
              </a:ext>
            </a:extLst>
          </p:cNvPr>
          <p:cNvSpPr>
            <a:spLocks noGrp="1" noChangeArrowheads="1"/>
          </p:cNvSpPr>
          <p:nvPr>
            <p:ph sz="half" idx="1"/>
          </p:nvPr>
        </p:nvSpPr>
        <p:spPr>
          <a:xfrm>
            <a:off x="533400" y="1828800"/>
            <a:ext cx="3995738" cy="4038600"/>
          </a:xfrm>
        </p:spPr>
        <p:txBody>
          <a:bodyPr>
            <a:normAutofit fontScale="92500"/>
          </a:bodyPr>
          <a:lstStyle/>
          <a:p>
            <a:pPr eaLnBrk="1" hangingPunct="1"/>
            <a:r>
              <a:rPr lang="en-US" altLang="en-US" sz="2700" u="sng" dirty="0"/>
              <a:t>Revenue Bonds</a:t>
            </a:r>
            <a:r>
              <a:rPr lang="en-US" altLang="en-US" sz="2700" dirty="0"/>
              <a:t>:  </a:t>
            </a:r>
            <a:r>
              <a:rPr lang="en-US" altLang="en-US" sz="2300" dirty="0"/>
              <a:t>Revenue bonds promise bondholders that enterprise revenues will be used to make payments.  These are listed as Bonds Payable in the enterprise funds.</a:t>
            </a:r>
          </a:p>
        </p:txBody>
      </p:sp>
      <p:sp>
        <p:nvSpPr>
          <p:cNvPr id="26628" name="Rectangle 4">
            <a:extLst>
              <a:ext uri="{FF2B5EF4-FFF2-40B4-BE49-F238E27FC236}">
                <a16:creationId xmlns:a16="http://schemas.microsoft.com/office/drawing/2014/main" id="{6B447273-B82F-4D80-B725-576C1F5BF285}"/>
              </a:ext>
            </a:extLst>
          </p:cNvPr>
          <p:cNvSpPr>
            <a:spLocks noGrp="1" noChangeArrowheads="1"/>
          </p:cNvSpPr>
          <p:nvPr>
            <p:ph sz="half" idx="2"/>
          </p:nvPr>
        </p:nvSpPr>
        <p:spPr>
          <a:xfrm>
            <a:off x="4648201" y="1371600"/>
            <a:ext cx="4038600" cy="4495800"/>
          </a:xfrm>
        </p:spPr>
        <p:txBody>
          <a:bodyPr>
            <a:normAutofit fontScale="92500"/>
          </a:bodyPr>
          <a:lstStyle/>
          <a:p>
            <a:pPr eaLnBrk="1" hangingPunct="1"/>
            <a:r>
              <a:rPr lang="en-US" altLang="en-US" sz="2900" u="sng" dirty="0"/>
              <a:t>General obligation bonds</a:t>
            </a:r>
            <a:r>
              <a:rPr lang="en-US" altLang="en-US" sz="2900" dirty="0"/>
              <a:t>: </a:t>
            </a:r>
          </a:p>
          <a:p>
            <a:pPr eaLnBrk="1" hangingPunct="1">
              <a:buFont typeface="Wingdings" panose="05000000000000000000" pitchFamily="2" charset="2"/>
              <a:buNone/>
            </a:pPr>
            <a:r>
              <a:rPr lang="en-US" altLang="en-US" sz="2500" dirty="0"/>
              <a:t>  These are backed by the full faith and credit of the government (i.e. the taxing authority of the government).</a:t>
            </a:r>
          </a:p>
          <a:p>
            <a:pPr lvl="2" eaLnBrk="1" hangingPunct="1"/>
            <a:r>
              <a:rPr lang="en-US" altLang="en-US" sz="1700" dirty="0"/>
              <a:t>Purpose:</a:t>
            </a:r>
          </a:p>
          <a:p>
            <a:pPr lvl="3" eaLnBrk="1" hangingPunct="1"/>
            <a:r>
              <a:rPr lang="en-US" altLang="en-US" sz="1500" dirty="0"/>
              <a:t>This may be done to get a lower interest cost due to govt’s credit rating</a:t>
            </a:r>
          </a:p>
          <a:p>
            <a:pPr lvl="2" eaLnBrk="1" hangingPunct="1"/>
            <a:r>
              <a:rPr lang="en-US" altLang="en-US" sz="1700" dirty="0"/>
              <a:t>Reporting:</a:t>
            </a:r>
          </a:p>
          <a:p>
            <a:pPr lvl="3" eaLnBrk="1" hangingPunct="1"/>
            <a:r>
              <a:rPr lang="en-US" altLang="en-US" sz="1500" dirty="0"/>
              <a:t>If this is just a formality,  the bonds are still listed as a liability in the Enterprise Fund</a:t>
            </a:r>
          </a:p>
          <a:p>
            <a:pPr lvl="3" eaLnBrk="1" hangingPunct="1"/>
            <a:r>
              <a:rPr lang="en-US" altLang="en-US" sz="1500" dirty="0"/>
              <a:t>Bonds are omitted from Enterprise Funds only if the government agrees and fully intends to pay the bonds from other resources</a:t>
            </a:r>
          </a:p>
          <a:p>
            <a:pPr eaLnBrk="1" hangingPunct="1">
              <a:buFont typeface="Wingdings" panose="05000000000000000000" pitchFamily="2" charset="2"/>
              <a:buNone/>
            </a:pPr>
            <a:endParaRPr lang="en-US" altLang="en-US" sz="2500" dirty="0"/>
          </a:p>
          <a:p>
            <a:pPr eaLnBrk="1" hangingPunct="1"/>
            <a:endParaRPr lang="en-US" altLang="en-US" sz="2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295240F-3A30-49C3-A24E-F0AB101041EF}"/>
              </a:ext>
            </a:extLst>
          </p:cNvPr>
          <p:cNvSpPr>
            <a:spLocks noGrp="1" noChangeArrowheads="1"/>
          </p:cNvSpPr>
          <p:nvPr>
            <p:ph type="title"/>
          </p:nvPr>
        </p:nvSpPr>
        <p:spPr>
          <a:xfrm>
            <a:off x="533400" y="720725"/>
            <a:ext cx="8153400" cy="773113"/>
          </a:xfrm>
        </p:spPr>
        <p:txBody>
          <a:bodyPr/>
          <a:lstStyle/>
          <a:p>
            <a:pPr eaLnBrk="1" hangingPunct="1"/>
            <a:r>
              <a:rPr lang="en-US" altLang="en-US" sz="4000"/>
              <a:t>Self-Insurance and Risk Management</a:t>
            </a:r>
          </a:p>
        </p:txBody>
      </p:sp>
      <p:sp>
        <p:nvSpPr>
          <p:cNvPr id="18435" name="Rectangle 3">
            <a:extLst>
              <a:ext uri="{FF2B5EF4-FFF2-40B4-BE49-F238E27FC236}">
                <a16:creationId xmlns:a16="http://schemas.microsoft.com/office/drawing/2014/main" id="{A2F6B6F3-BA97-40A6-B188-BB408B9BFCE0}"/>
              </a:ext>
            </a:extLst>
          </p:cNvPr>
          <p:cNvSpPr>
            <a:spLocks noGrp="1" noChangeArrowheads="1"/>
          </p:cNvSpPr>
          <p:nvPr>
            <p:ph idx="1"/>
          </p:nvPr>
        </p:nvSpPr>
        <p:spPr>
          <a:xfrm>
            <a:off x="838200" y="1981200"/>
            <a:ext cx="7467600" cy="4343400"/>
          </a:xfrm>
        </p:spPr>
        <p:txBody>
          <a:bodyPr/>
          <a:lstStyle/>
          <a:p>
            <a:pPr eaLnBrk="1" hangingPunct="1">
              <a:lnSpc>
                <a:spcPct val="80000"/>
              </a:lnSpc>
            </a:pPr>
            <a:r>
              <a:rPr lang="en-US" altLang="en-US" sz="2700" dirty="0"/>
              <a:t>Governments have a choice of using the General Fund or an Internal Service fund (ISF)</a:t>
            </a:r>
            <a:br>
              <a:rPr lang="en-US" altLang="en-US" sz="2700" dirty="0"/>
            </a:br>
            <a:r>
              <a:rPr lang="en-US" altLang="en-US" sz="2700" dirty="0"/>
              <a:t>for self-insurance activities</a:t>
            </a:r>
          </a:p>
          <a:p>
            <a:pPr eaLnBrk="1" hangingPunct="1">
              <a:lnSpc>
                <a:spcPct val="80000"/>
              </a:lnSpc>
            </a:pPr>
            <a:endParaRPr lang="en-US" altLang="en-US" sz="1400" dirty="0"/>
          </a:p>
          <a:p>
            <a:pPr lvl="1" algn="just" eaLnBrk="1" hangingPunct="1">
              <a:lnSpc>
                <a:spcPct val="80000"/>
              </a:lnSpc>
            </a:pPr>
            <a:r>
              <a:rPr lang="en-US" altLang="en-US" sz="2200" dirty="0"/>
              <a:t>If an internal service fund is used, the interfund premium is treated as charges for services (revenue) to the ISF and as an Expense or Expenditure to other funds (provided that the amount paid is a </a:t>
            </a:r>
            <a:r>
              <a:rPr lang="en-US" altLang="en-US" sz="2200" i="1" dirty="0"/>
              <a:t>reasonable amount</a:t>
            </a:r>
            <a:r>
              <a:rPr lang="en-US" altLang="en-US" sz="2200" dirty="0"/>
              <a:t> calculated in a manner that will yield an amount roughly equal to the amount of average long-term claims).</a:t>
            </a:r>
          </a:p>
          <a:p>
            <a:pPr lvl="1" algn="just" eaLnBrk="1" hangingPunct="1">
              <a:lnSpc>
                <a:spcPct val="80000"/>
              </a:lnSpc>
            </a:pPr>
            <a:r>
              <a:rPr lang="en-US" altLang="en-US" sz="2200" dirty="0"/>
              <a:t>Claims paid or accrued by the ISF would be considered an operating expense of the ISF</a:t>
            </a:r>
          </a:p>
          <a:p>
            <a:pPr lvl="1" eaLnBrk="1" hangingPunct="1">
              <a:lnSpc>
                <a:spcPct val="80000"/>
              </a:lnSpc>
              <a:buFont typeface="Wingdings" panose="05000000000000000000" pitchFamily="2" charset="2"/>
              <a:buNone/>
            </a:pPr>
            <a:endParaRPr lang="en-US" alt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A27E929-F425-4892-ACF2-800CDAD191FE}"/>
              </a:ext>
            </a:extLst>
          </p:cNvPr>
          <p:cNvSpPr>
            <a:spLocks noGrp="1" noChangeArrowheads="1"/>
          </p:cNvSpPr>
          <p:nvPr>
            <p:ph type="title"/>
          </p:nvPr>
        </p:nvSpPr>
        <p:spPr/>
        <p:txBody>
          <a:bodyPr/>
          <a:lstStyle/>
          <a:p>
            <a:pPr eaLnBrk="1" hangingPunct="1"/>
            <a:r>
              <a:rPr lang="en-US" altLang="en-US" sz="3600"/>
              <a:t>Solid Waste Landfills Enterprise Fund</a:t>
            </a:r>
          </a:p>
        </p:txBody>
      </p:sp>
      <p:sp>
        <p:nvSpPr>
          <p:cNvPr id="30723" name="Rectangle 3">
            <a:extLst>
              <a:ext uri="{FF2B5EF4-FFF2-40B4-BE49-F238E27FC236}">
                <a16:creationId xmlns:a16="http://schemas.microsoft.com/office/drawing/2014/main" id="{29655CAC-F3DD-43B0-A704-137D09DE9E4F}"/>
              </a:ext>
            </a:extLst>
          </p:cNvPr>
          <p:cNvSpPr>
            <a:spLocks noGrp="1" noChangeArrowheads="1"/>
          </p:cNvSpPr>
          <p:nvPr>
            <p:ph idx="1"/>
          </p:nvPr>
        </p:nvSpPr>
        <p:spPr>
          <a:xfrm>
            <a:off x="457200" y="1905000"/>
            <a:ext cx="7229475" cy="4343400"/>
          </a:xfrm>
        </p:spPr>
        <p:txBody>
          <a:bodyPr>
            <a:normAutofit lnSpcReduction="10000"/>
          </a:bodyPr>
          <a:lstStyle/>
          <a:p>
            <a:pPr eaLnBrk="1" hangingPunct="1">
              <a:lnSpc>
                <a:spcPct val="80000"/>
              </a:lnSpc>
            </a:pPr>
            <a:r>
              <a:rPr lang="en-US" altLang="en-US" sz="2000" b="1" dirty="0"/>
              <a:t>Accrual basis – treatment of post-closure costs</a:t>
            </a:r>
            <a:endParaRPr lang="en-US" altLang="en-US" sz="1800" b="1" dirty="0"/>
          </a:p>
          <a:p>
            <a:pPr lvl="1" eaLnBrk="1" hangingPunct="1">
              <a:lnSpc>
                <a:spcPct val="80000"/>
              </a:lnSpc>
            </a:pPr>
            <a:r>
              <a:rPr lang="en-US" altLang="en-US" sz="1700" dirty="0"/>
              <a:t>Costs of complying with environmental protection laws after closure should be estimated and accrued as a cost of operating the landfill during its life</a:t>
            </a:r>
            <a:r>
              <a:rPr lang="en-US" altLang="en-US" sz="2000" dirty="0"/>
              <a:t>. </a:t>
            </a:r>
          </a:p>
          <a:p>
            <a:pPr lvl="1" eaLnBrk="1" hangingPunct="1">
              <a:lnSpc>
                <a:spcPct val="80000"/>
              </a:lnSpc>
            </a:pPr>
            <a:r>
              <a:rPr lang="en-US" altLang="en-US" sz="1700" dirty="0"/>
              <a:t>The purpose of this accounting treatment is to match the estimated costs with revenue during the time period when the waste is accepted. </a:t>
            </a:r>
          </a:p>
          <a:p>
            <a:pPr lvl="1" eaLnBrk="1" hangingPunct="1">
              <a:lnSpc>
                <a:spcPct val="80000"/>
              </a:lnSpc>
            </a:pPr>
            <a:r>
              <a:rPr lang="en-US" altLang="en-US" sz="1700" dirty="0"/>
              <a:t>Accrued costs include equipment needed, cost of covering landfill, and caring for the site for 30 years.  All at current cost</a:t>
            </a:r>
          </a:p>
          <a:p>
            <a:pPr lvl="1" eaLnBrk="1" hangingPunct="1">
              <a:lnSpc>
                <a:spcPct val="80000"/>
              </a:lnSpc>
            </a:pPr>
            <a:endParaRPr lang="en-US" altLang="en-US" sz="2000" dirty="0"/>
          </a:p>
          <a:p>
            <a:pPr eaLnBrk="1" hangingPunct="1">
              <a:lnSpc>
                <a:spcPct val="80000"/>
              </a:lnSpc>
            </a:pPr>
            <a:r>
              <a:rPr lang="en-US" altLang="en-US" sz="2000" b="1" dirty="0"/>
              <a:t>Each year accrue:</a:t>
            </a:r>
          </a:p>
          <a:p>
            <a:pPr lvl="1" eaLnBrk="1" hangingPunct="1">
              <a:lnSpc>
                <a:spcPct val="80000"/>
              </a:lnSpc>
              <a:buFont typeface="Wingdings" panose="05000000000000000000" pitchFamily="2" charset="2"/>
              <a:buNone/>
            </a:pPr>
            <a:r>
              <a:rPr lang="en-US" altLang="en-US" sz="1700" dirty="0"/>
              <a:t>      Post-closure expenses  			 XXX</a:t>
            </a:r>
          </a:p>
          <a:p>
            <a:pPr lvl="2" eaLnBrk="1" hangingPunct="1">
              <a:lnSpc>
                <a:spcPct val="80000"/>
              </a:lnSpc>
              <a:buFont typeface="Wingdings" panose="05000000000000000000" pitchFamily="2" charset="2"/>
              <a:buNone/>
            </a:pPr>
            <a:r>
              <a:rPr lang="en-US" altLang="en-US" sz="1800" dirty="0"/>
              <a:t>    Liability for post-closure care			XXX</a:t>
            </a:r>
          </a:p>
          <a:p>
            <a:pPr lvl="2" eaLnBrk="1" hangingPunct="1">
              <a:lnSpc>
                <a:spcPct val="80000"/>
              </a:lnSpc>
              <a:buFont typeface="Wingdings" panose="05000000000000000000" pitchFamily="2" charset="2"/>
              <a:buNone/>
            </a:pPr>
            <a:r>
              <a:rPr lang="en-US" altLang="en-US" sz="1800" dirty="0"/>
              <a:t>(units of production method used to determine $)</a:t>
            </a:r>
          </a:p>
          <a:p>
            <a:pPr lvl="2" eaLnBrk="1" hangingPunct="1">
              <a:lnSpc>
                <a:spcPct val="80000"/>
              </a:lnSpc>
              <a:buFont typeface="Wingdings" panose="05000000000000000000" pitchFamily="2" charset="2"/>
              <a:buNone/>
            </a:pPr>
            <a:endParaRPr lang="en-US" altLang="en-US" sz="1800" dirty="0"/>
          </a:p>
          <a:p>
            <a:pPr eaLnBrk="1" hangingPunct="1">
              <a:lnSpc>
                <a:spcPct val="80000"/>
              </a:lnSpc>
            </a:pPr>
            <a:r>
              <a:rPr lang="en-US" altLang="en-US" sz="2000" b="1" dirty="0"/>
              <a:t>After closure, as maintenance costs are incurred</a:t>
            </a:r>
            <a:r>
              <a:rPr lang="en-US" altLang="en-US" sz="2200" b="1" dirty="0"/>
              <a:t>:</a:t>
            </a:r>
            <a:endParaRPr lang="en-US" altLang="en-US" sz="2200" dirty="0"/>
          </a:p>
          <a:p>
            <a:pPr lvl="1" eaLnBrk="1" hangingPunct="1">
              <a:lnSpc>
                <a:spcPct val="80000"/>
              </a:lnSpc>
              <a:buFont typeface="Wingdings" panose="05000000000000000000" pitchFamily="2" charset="2"/>
              <a:buNone/>
            </a:pPr>
            <a:r>
              <a:rPr lang="en-US" altLang="en-US" sz="1700" dirty="0"/>
              <a:t>    Liability for post-closure care		 	XX</a:t>
            </a:r>
          </a:p>
          <a:p>
            <a:pPr lvl="2" eaLnBrk="1" hangingPunct="1">
              <a:lnSpc>
                <a:spcPct val="80000"/>
              </a:lnSpc>
              <a:buFont typeface="Wingdings" panose="05000000000000000000" pitchFamily="2" charset="2"/>
              <a:buNone/>
            </a:pPr>
            <a:r>
              <a:rPr lang="en-US" altLang="en-US" sz="1800" dirty="0"/>
              <a:t>    Cash 						XX</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ED04C63-4C38-4D00-B5F3-805518B7C1E3}"/>
              </a:ext>
            </a:extLst>
          </p:cNvPr>
          <p:cNvSpPr>
            <a:spLocks noGrp="1" noChangeArrowheads="1"/>
          </p:cNvSpPr>
          <p:nvPr>
            <p:ph type="title"/>
          </p:nvPr>
        </p:nvSpPr>
        <p:spPr/>
        <p:txBody>
          <a:bodyPr/>
          <a:lstStyle/>
          <a:p>
            <a:pPr eaLnBrk="1" hangingPunct="1"/>
            <a:r>
              <a:rPr lang="en-US" altLang="en-US"/>
              <a:t>Solid Waste Landfills – Governmental Activities</a:t>
            </a:r>
          </a:p>
        </p:txBody>
      </p:sp>
      <p:sp>
        <p:nvSpPr>
          <p:cNvPr id="32771" name="Rectangle 3">
            <a:extLst>
              <a:ext uri="{FF2B5EF4-FFF2-40B4-BE49-F238E27FC236}">
                <a16:creationId xmlns:a16="http://schemas.microsoft.com/office/drawing/2014/main" id="{93B104F1-C268-4E75-A603-DB8690340115}"/>
              </a:ext>
            </a:extLst>
          </p:cNvPr>
          <p:cNvSpPr>
            <a:spLocks noGrp="1" noChangeArrowheads="1"/>
          </p:cNvSpPr>
          <p:nvPr>
            <p:ph idx="1"/>
          </p:nvPr>
        </p:nvSpPr>
        <p:spPr>
          <a:xfrm>
            <a:off x="533400" y="2127250"/>
            <a:ext cx="8153400" cy="3740150"/>
          </a:xfrm>
        </p:spPr>
        <p:txBody>
          <a:bodyPr/>
          <a:lstStyle/>
          <a:p>
            <a:pPr eaLnBrk="1" hangingPunct="1"/>
            <a:r>
              <a:rPr lang="en-US" altLang="en-US" sz="2700"/>
              <a:t>Alternatively, some governments may operate landfills within the Governmental Activities. </a:t>
            </a:r>
          </a:p>
          <a:p>
            <a:pPr eaLnBrk="1" hangingPunct="1"/>
            <a:endParaRPr lang="en-US" altLang="en-US" sz="2700"/>
          </a:p>
          <a:p>
            <a:pPr lvl="1" eaLnBrk="1" hangingPunct="1"/>
            <a:r>
              <a:rPr lang="en-US" altLang="en-US" sz="2200"/>
              <a:t>In this case, the long-term portion of any liability for closure and post-closure care costs will appear in the government-wide statement of net position and the periodic expense in the government-wide statement of activities.</a:t>
            </a:r>
          </a:p>
          <a:p>
            <a:pPr eaLnBrk="1" hangingPunct="1">
              <a:buFont typeface="Wingdings" panose="05000000000000000000" pitchFamily="2" charset="2"/>
              <a:buNone/>
            </a:pPr>
            <a:endParaRPr lang="en-US" altLang="en-US" sz="2700"/>
          </a:p>
          <a:p>
            <a:pPr eaLnBrk="1" hangingPunct="1"/>
            <a:endParaRPr lang="en-US" altLang="en-US" sz="35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3154515-3B26-4E7C-8C8E-73C79055C7AD}"/>
              </a:ext>
            </a:extLst>
          </p:cNvPr>
          <p:cNvSpPr>
            <a:spLocks noGrp="1" noChangeArrowheads="1"/>
          </p:cNvSpPr>
          <p:nvPr>
            <p:ph type="title"/>
          </p:nvPr>
        </p:nvSpPr>
        <p:spPr>
          <a:xfrm>
            <a:off x="628650" y="365127"/>
            <a:ext cx="6076950" cy="701674"/>
          </a:xfrm>
        </p:spPr>
        <p:txBody>
          <a:bodyPr/>
          <a:lstStyle/>
          <a:p>
            <a:pPr eaLnBrk="1" hangingPunct="1"/>
            <a:r>
              <a:rPr lang="en-US" altLang="en-US" dirty="0"/>
              <a:t>Four Categories of Cash Flows</a:t>
            </a:r>
          </a:p>
        </p:txBody>
      </p:sp>
      <p:sp>
        <p:nvSpPr>
          <p:cNvPr id="40963" name="Rectangle 3">
            <a:extLst>
              <a:ext uri="{FF2B5EF4-FFF2-40B4-BE49-F238E27FC236}">
                <a16:creationId xmlns:a16="http://schemas.microsoft.com/office/drawing/2014/main" id="{18152E69-7C93-4A7B-9597-62A2AE002960}"/>
              </a:ext>
            </a:extLst>
          </p:cNvPr>
          <p:cNvSpPr>
            <a:spLocks noGrp="1" noChangeArrowheads="1"/>
          </p:cNvSpPr>
          <p:nvPr>
            <p:ph idx="1"/>
          </p:nvPr>
        </p:nvSpPr>
        <p:spPr>
          <a:xfrm>
            <a:off x="228600" y="1219200"/>
            <a:ext cx="8534400" cy="5257800"/>
          </a:xfrm>
        </p:spPr>
        <p:txBody>
          <a:bodyPr>
            <a:normAutofit/>
          </a:bodyPr>
          <a:lstStyle/>
          <a:p>
            <a:pPr lvl="2" eaLnBrk="1" hangingPunct="1">
              <a:buFont typeface="Wingdings" panose="05000000000000000000" pitchFamily="2" charset="2"/>
              <a:buNone/>
            </a:pPr>
            <a:r>
              <a:rPr lang="en-US" altLang="en-US" sz="2000" b="1" dirty="0"/>
              <a:t>1. Operating</a:t>
            </a:r>
            <a:endParaRPr lang="en-US" altLang="en-US" sz="2000" dirty="0"/>
          </a:p>
          <a:p>
            <a:pPr lvl="3" eaLnBrk="1" hangingPunct="1"/>
            <a:r>
              <a:rPr lang="en-US" altLang="en-US" sz="1800" dirty="0"/>
              <a:t>Interest and dividend revenue as well as interest </a:t>
            </a:r>
            <a:r>
              <a:rPr lang="en-US" altLang="en-US" sz="1800"/>
              <a:t>expense is not </a:t>
            </a:r>
            <a:r>
              <a:rPr lang="en-US" altLang="en-US" sz="1800" dirty="0"/>
              <a:t>in this section (in contrast to Statements of Cash Flows prepared following FASB standards). </a:t>
            </a:r>
          </a:p>
          <a:p>
            <a:pPr lvl="3" eaLnBrk="1" hangingPunct="1"/>
            <a:r>
              <a:rPr lang="en-US" altLang="en-US" sz="1800" dirty="0"/>
              <a:t>Direct method required. </a:t>
            </a:r>
          </a:p>
          <a:p>
            <a:pPr lvl="2" eaLnBrk="1" hangingPunct="1">
              <a:buFont typeface="Wingdings" panose="05000000000000000000" pitchFamily="2" charset="2"/>
              <a:buNone/>
            </a:pPr>
            <a:r>
              <a:rPr lang="en-US" altLang="en-US" sz="2000" b="1" dirty="0"/>
              <a:t>2. Capital and Related Financing</a:t>
            </a:r>
          </a:p>
          <a:p>
            <a:pPr lvl="3" eaLnBrk="1" hangingPunct="1"/>
            <a:r>
              <a:rPr lang="en-US" altLang="en-US" sz="1800" dirty="0"/>
              <a:t>FASB’s Statement of Cash Flows  show only principal payments on debt in financing,  GASB’s approach includes principal and interest payments here.  Purchases of long-term assets are included here not in investing as it would be for FASB Statements of Cash Flows.</a:t>
            </a:r>
          </a:p>
          <a:p>
            <a:pPr lvl="2" eaLnBrk="1" hangingPunct="1">
              <a:buFont typeface="Wingdings" panose="05000000000000000000" pitchFamily="2" charset="2"/>
              <a:buNone/>
            </a:pPr>
            <a:r>
              <a:rPr lang="en-US" altLang="en-US" sz="2000" b="1" dirty="0"/>
              <a:t>3. Noncapital Related Financing</a:t>
            </a:r>
            <a:r>
              <a:rPr lang="en-US" altLang="en-US" sz="2000" dirty="0"/>
              <a:t> </a:t>
            </a:r>
          </a:p>
          <a:p>
            <a:pPr lvl="3" eaLnBrk="1" hangingPunct="1"/>
            <a:r>
              <a:rPr lang="en-US" altLang="en-US" sz="1600" dirty="0"/>
              <a:t>Short term loans and repayments including interest not related to capital assets</a:t>
            </a:r>
          </a:p>
          <a:p>
            <a:pPr lvl="3" eaLnBrk="1" hangingPunct="1"/>
            <a:r>
              <a:rPr lang="en-US" altLang="en-US" sz="1600" dirty="0"/>
              <a:t>Grants received from or payable to other governments not related to capital assets</a:t>
            </a:r>
          </a:p>
          <a:p>
            <a:pPr lvl="3" eaLnBrk="1" hangingPunct="1"/>
            <a:r>
              <a:rPr lang="en-US" altLang="en-US" sz="1600" dirty="0"/>
              <a:t>Transfers to and from other funds</a:t>
            </a:r>
            <a:endParaRPr lang="en-US" altLang="en-US" sz="1800" dirty="0"/>
          </a:p>
          <a:p>
            <a:pPr lvl="2" eaLnBrk="1" hangingPunct="1">
              <a:buFont typeface="Wingdings" panose="05000000000000000000" pitchFamily="2" charset="2"/>
              <a:buNone/>
            </a:pPr>
            <a:r>
              <a:rPr lang="en-US" altLang="en-US" sz="2000" b="1" dirty="0"/>
              <a:t>4. Investing</a:t>
            </a:r>
            <a:endParaRPr lang="en-US" altLang="en-US" sz="2000" dirty="0"/>
          </a:p>
          <a:p>
            <a:pPr lvl="3" eaLnBrk="1" hangingPunct="1"/>
            <a:r>
              <a:rPr lang="en-US" altLang="en-US" sz="1600" dirty="0"/>
              <a:t>Investments and their associated revenues.  Does not include purchase and sale of other long-term assets. </a:t>
            </a:r>
          </a:p>
          <a:p>
            <a:pPr eaLnBrk="1" hangingPunct="1"/>
            <a:endParaRPr lang="en-US" altLang="en-US" sz="2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A06CE9D-C423-43D0-87F2-694BCC6E1FA8}"/>
              </a:ext>
            </a:extLst>
          </p:cNvPr>
          <p:cNvSpPr>
            <a:spLocks noGrp="1" noChangeArrowheads="1"/>
          </p:cNvSpPr>
          <p:nvPr>
            <p:ph type="title"/>
          </p:nvPr>
        </p:nvSpPr>
        <p:spPr>
          <a:xfrm>
            <a:off x="381000" y="533400"/>
            <a:ext cx="8153400" cy="1143000"/>
          </a:xfrm>
        </p:spPr>
        <p:txBody>
          <a:bodyPr/>
          <a:lstStyle/>
          <a:p>
            <a:pPr eaLnBrk="1" hangingPunct="1"/>
            <a:r>
              <a:rPr lang="en-US" altLang="en-US" sz="4000"/>
              <a:t>Comparison of Cash Flow Statements</a:t>
            </a:r>
          </a:p>
        </p:txBody>
      </p:sp>
      <p:sp>
        <p:nvSpPr>
          <p:cNvPr id="43011" name="Rectangle 3">
            <a:extLst>
              <a:ext uri="{FF2B5EF4-FFF2-40B4-BE49-F238E27FC236}">
                <a16:creationId xmlns:a16="http://schemas.microsoft.com/office/drawing/2014/main" id="{1954D7D8-3618-4391-816B-FCC37F73D98A}"/>
              </a:ext>
            </a:extLst>
          </p:cNvPr>
          <p:cNvSpPr>
            <a:spLocks noGrp="1" noChangeArrowheads="1"/>
          </p:cNvSpPr>
          <p:nvPr>
            <p:ph sz="half" idx="1"/>
          </p:nvPr>
        </p:nvSpPr>
        <p:spPr>
          <a:xfrm>
            <a:off x="609600" y="1828800"/>
            <a:ext cx="3810000" cy="4384675"/>
          </a:xfrm>
        </p:spPr>
        <p:txBody>
          <a:bodyPr>
            <a:normAutofit/>
          </a:bodyPr>
          <a:lstStyle/>
          <a:p>
            <a:pPr algn="ctr" eaLnBrk="1" hangingPunct="1">
              <a:lnSpc>
                <a:spcPct val="90000"/>
              </a:lnSpc>
              <a:buFont typeface="Wingdings" panose="05000000000000000000" pitchFamily="2" charset="2"/>
              <a:buNone/>
            </a:pPr>
            <a:r>
              <a:rPr lang="en-US" altLang="en-US" sz="1600" u="sng" dirty="0"/>
              <a:t>Commercial Statements</a:t>
            </a:r>
          </a:p>
          <a:p>
            <a:pPr eaLnBrk="1" hangingPunct="1">
              <a:lnSpc>
                <a:spcPct val="90000"/>
              </a:lnSpc>
            </a:pPr>
            <a:r>
              <a:rPr lang="en-US" altLang="en-US" sz="1600" dirty="0"/>
              <a:t>May use Direct or Indirect Methods for Cash Flows from Operating Activities</a:t>
            </a:r>
          </a:p>
          <a:p>
            <a:pPr eaLnBrk="1" hangingPunct="1">
              <a:lnSpc>
                <a:spcPct val="90000"/>
              </a:lnSpc>
            </a:pPr>
            <a:r>
              <a:rPr lang="en-US" altLang="en-US" sz="1600" dirty="0"/>
              <a:t>Interest and dividends received are reported in operating section</a:t>
            </a:r>
          </a:p>
          <a:p>
            <a:pPr eaLnBrk="1" hangingPunct="1">
              <a:lnSpc>
                <a:spcPct val="90000"/>
              </a:lnSpc>
            </a:pPr>
            <a:endParaRPr lang="en-US" altLang="en-US" sz="1600" dirty="0"/>
          </a:p>
          <a:p>
            <a:pPr eaLnBrk="1" hangingPunct="1">
              <a:lnSpc>
                <a:spcPct val="90000"/>
              </a:lnSpc>
            </a:pPr>
            <a:r>
              <a:rPr lang="en-US" altLang="en-US" sz="1600" dirty="0"/>
              <a:t>Interest payments are reported in operating section</a:t>
            </a:r>
          </a:p>
          <a:p>
            <a:pPr eaLnBrk="1" hangingPunct="1">
              <a:lnSpc>
                <a:spcPct val="90000"/>
              </a:lnSpc>
              <a:buFont typeface="Wingdings" panose="05000000000000000000" pitchFamily="2" charset="2"/>
              <a:buNone/>
            </a:pPr>
            <a:endParaRPr lang="en-US" altLang="en-US" sz="1600" dirty="0"/>
          </a:p>
          <a:p>
            <a:pPr eaLnBrk="1" hangingPunct="1">
              <a:lnSpc>
                <a:spcPct val="90000"/>
              </a:lnSpc>
            </a:pPr>
            <a:r>
              <a:rPr lang="en-US" altLang="en-US" sz="1600" dirty="0"/>
              <a:t>Purchases or sales of long-term assets are reported in investing</a:t>
            </a:r>
          </a:p>
          <a:p>
            <a:pPr eaLnBrk="1" hangingPunct="1">
              <a:lnSpc>
                <a:spcPct val="90000"/>
              </a:lnSpc>
            </a:pPr>
            <a:endParaRPr lang="en-US" altLang="en-US" sz="1600" dirty="0"/>
          </a:p>
          <a:p>
            <a:pPr eaLnBrk="1" hangingPunct="1">
              <a:lnSpc>
                <a:spcPct val="90000"/>
              </a:lnSpc>
            </a:pPr>
            <a:r>
              <a:rPr lang="en-US" altLang="en-US" sz="1600" dirty="0"/>
              <a:t>The reconciliation of income and cash flows from operations starts with </a:t>
            </a:r>
            <a:r>
              <a:rPr lang="en-US" altLang="en-US" sz="1600" b="1" dirty="0"/>
              <a:t>Net</a:t>
            </a:r>
            <a:r>
              <a:rPr lang="en-US" altLang="en-US" sz="1600" dirty="0"/>
              <a:t> Income</a:t>
            </a:r>
            <a:r>
              <a:rPr lang="en-US" altLang="en-US" sz="2000" dirty="0"/>
              <a:t> </a:t>
            </a:r>
          </a:p>
        </p:txBody>
      </p:sp>
      <p:sp>
        <p:nvSpPr>
          <p:cNvPr id="43012" name="Rectangle 4">
            <a:extLst>
              <a:ext uri="{FF2B5EF4-FFF2-40B4-BE49-F238E27FC236}">
                <a16:creationId xmlns:a16="http://schemas.microsoft.com/office/drawing/2014/main" id="{D352C87F-9417-41A1-AA19-B032B422F621}"/>
              </a:ext>
            </a:extLst>
          </p:cNvPr>
          <p:cNvSpPr>
            <a:spLocks noGrp="1" noChangeArrowheads="1"/>
          </p:cNvSpPr>
          <p:nvPr>
            <p:ph sz="half" idx="2"/>
          </p:nvPr>
        </p:nvSpPr>
        <p:spPr>
          <a:xfrm>
            <a:off x="4572000" y="1828800"/>
            <a:ext cx="3810000" cy="4114800"/>
          </a:xfrm>
        </p:spPr>
        <p:txBody>
          <a:bodyPr>
            <a:normAutofit/>
          </a:bodyPr>
          <a:lstStyle/>
          <a:p>
            <a:pPr algn="ctr" eaLnBrk="1" hangingPunct="1">
              <a:lnSpc>
                <a:spcPct val="90000"/>
              </a:lnSpc>
              <a:buFont typeface="Wingdings" panose="05000000000000000000" pitchFamily="2" charset="2"/>
              <a:buNone/>
            </a:pPr>
            <a:r>
              <a:rPr lang="en-US" altLang="en-US" sz="1600" u="sng" dirty="0"/>
              <a:t>Proprietary Fund Statements</a:t>
            </a:r>
          </a:p>
          <a:p>
            <a:pPr eaLnBrk="1" hangingPunct="1">
              <a:lnSpc>
                <a:spcPct val="90000"/>
              </a:lnSpc>
            </a:pPr>
            <a:r>
              <a:rPr lang="en-US" altLang="en-US" sz="1600" dirty="0"/>
              <a:t>Direct Method is required for Cash Flows from Operating Activities</a:t>
            </a:r>
          </a:p>
          <a:p>
            <a:pPr eaLnBrk="1" hangingPunct="1">
              <a:lnSpc>
                <a:spcPct val="90000"/>
              </a:lnSpc>
            </a:pPr>
            <a:r>
              <a:rPr lang="en-US" altLang="en-US" sz="1600" dirty="0"/>
              <a:t>Interest and dividend revenue is reported in investing section</a:t>
            </a:r>
          </a:p>
          <a:p>
            <a:pPr eaLnBrk="1" hangingPunct="1">
              <a:lnSpc>
                <a:spcPct val="90000"/>
              </a:lnSpc>
            </a:pPr>
            <a:r>
              <a:rPr lang="en-US" altLang="en-US" sz="1600" dirty="0"/>
              <a:t>Interest Payments can be reported in capital or noncapital related financing section</a:t>
            </a:r>
          </a:p>
          <a:p>
            <a:pPr eaLnBrk="1" hangingPunct="1">
              <a:lnSpc>
                <a:spcPct val="90000"/>
              </a:lnSpc>
            </a:pPr>
            <a:r>
              <a:rPr lang="en-US" altLang="en-US" sz="1600" dirty="0"/>
              <a:t>Fixed asset transactions are reported in capital and related financing</a:t>
            </a:r>
          </a:p>
          <a:p>
            <a:pPr eaLnBrk="1" hangingPunct="1">
              <a:lnSpc>
                <a:spcPct val="90000"/>
              </a:lnSpc>
            </a:pPr>
            <a:r>
              <a:rPr lang="en-US" altLang="en-US" sz="1600" dirty="0"/>
              <a:t>The reconciliation of income and cash flows from operations starts with operating Income. Required to present a reconciliation between these two </a:t>
            </a:r>
            <a:r>
              <a:rPr lang="en-US" altLang="en-US" sz="1600" dirty="0" err="1"/>
              <a:t>stmts</a:t>
            </a:r>
            <a:endParaRPr lang="en-US" altLang="en-US" sz="1600" dirty="0"/>
          </a:p>
          <a:p>
            <a:pPr eaLnBrk="1" hangingPunct="1">
              <a:lnSpc>
                <a:spcPct val="90000"/>
              </a:lnSpc>
            </a:pPr>
            <a:endParaRPr lang="en-US" alt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A25FD7F-7D89-4B5F-BD43-2D114156CF75}"/>
              </a:ext>
            </a:extLst>
          </p:cNvPr>
          <p:cNvSpPr>
            <a:spLocks noGrp="1" noChangeArrowheads="1"/>
          </p:cNvSpPr>
          <p:nvPr>
            <p:ph type="title"/>
          </p:nvPr>
        </p:nvSpPr>
        <p:spPr/>
        <p:txBody>
          <a:bodyPr/>
          <a:lstStyle/>
          <a:p>
            <a:pPr eaLnBrk="1" hangingPunct="1"/>
            <a:r>
              <a:rPr lang="en-US" altLang="en-US"/>
              <a:t>Chapter 6 - Objectives</a:t>
            </a:r>
          </a:p>
        </p:txBody>
      </p:sp>
      <p:sp>
        <p:nvSpPr>
          <p:cNvPr id="6147" name="Rectangle 3">
            <a:extLst>
              <a:ext uri="{FF2B5EF4-FFF2-40B4-BE49-F238E27FC236}">
                <a16:creationId xmlns:a16="http://schemas.microsoft.com/office/drawing/2014/main" id="{3BD33062-D26D-4FE0-864A-9D08F55E4781}"/>
              </a:ext>
            </a:extLst>
          </p:cNvPr>
          <p:cNvSpPr>
            <a:spLocks noGrp="1" noChangeArrowheads="1"/>
          </p:cNvSpPr>
          <p:nvPr>
            <p:ph idx="1"/>
          </p:nvPr>
        </p:nvSpPr>
        <p:spPr>
          <a:xfrm>
            <a:off x="533400" y="1905000"/>
            <a:ext cx="7104063" cy="3140075"/>
          </a:xfrm>
        </p:spPr>
        <p:txBody>
          <a:bodyPr>
            <a:normAutofit lnSpcReduction="10000"/>
          </a:bodyPr>
          <a:lstStyle/>
          <a:p>
            <a:pPr eaLnBrk="1" hangingPunct="1">
              <a:lnSpc>
                <a:spcPct val="90000"/>
              </a:lnSpc>
            </a:pPr>
            <a:r>
              <a:rPr lang="en-US" altLang="en-US" sz="2400"/>
              <a:t>Apply the accrual basis of accounting in the recording of typical transactions of internal service and enterprise funds</a:t>
            </a:r>
          </a:p>
          <a:p>
            <a:pPr eaLnBrk="1" hangingPunct="1">
              <a:lnSpc>
                <a:spcPct val="90000"/>
              </a:lnSpc>
            </a:pPr>
            <a:r>
              <a:rPr lang="en-US" altLang="en-US" sz="2400"/>
              <a:t>Prepare the fund-basis financial statements for proprietary funds</a:t>
            </a:r>
          </a:p>
          <a:p>
            <a:pPr eaLnBrk="1" hangingPunct="1">
              <a:lnSpc>
                <a:spcPct val="90000"/>
              </a:lnSpc>
            </a:pPr>
            <a:r>
              <a:rPr lang="en-US" altLang="en-US" sz="2400"/>
              <a:t>Identify when an activity is required to be reported as an enterprise fund</a:t>
            </a:r>
          </a:p>
          <a:p>
            <a:pPr eaLnBrk="1" hangingPunct="1">
              <a:lnSpc>
                <a:spcPct val="90000"/>
              </a:lnSpc>
            </a:pPr>
            <a:r>
              <a:rPr lang="en-US" altLang="en-US" sz="2400"/>
              <a:t>Contrast statements of cash flow prepared under GASB and FASB guidelines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6" name="Picture 2">
            <a:extLst>
              <a:ext uri="{FF2B5EF4-FFF2-40B4-BE49-F238E27FC236}">
                <a16:creationId xmlns:a16="http://schemas.microsoft.com/office/drawing/2014/main" id="{0C777514-47D8-4A64-9C1F-0D147B8B5F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1249" t="21875" r="25000" b="6250"/>
          <a:stretch>
            <a:fillRect/>
          </a:stretch>
        </p:blipFill>
        <p:spPr bwMode="auto">
          <a:xfrm>
            <a:off x="1295400" y="120650"/>
            <a:ext cx="6297613" cy="673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ctagon 2">
            <a:extLst>
              <a:ext uri="{FF2B5EF4-FFF2-40B4-BE49-F238E27FC236}">
                <a16:creationId xmlns:a16="http://schemas.microsoft.com/office/drawing/2014/main" id="{E720B25D-A84B-4AA4-81EA-E96A00FC00CA}"/>
              </a:ext>
            </a:extLst>
          </p:cNvPr>
          <p:cNvSpPr/>
          <p:nvPr/>
        </p:nvSpPr>
        <p:spPr>
          <a:xfrm>
            <a:off x="6172200" y="4267200"/>
            <a:ext cx="914400" cy="914400"/>
          </a:xfrm>
          <a:prstGeom prst="octago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108" name="TextBox 3">
            <a:extLst>
              <a:ext uri="{FF2B5EF4-FFF2-40B4-BE49-F238E27FC236}">
                <a16:creationId xmlns:a16="http://schemas.microsoft.com/office/drawing/2014/main" id="{665AE890-4209-40B1-8D0E-7728542B4305}"/>
              </a:ext>
            </a:extLst>
          </p:cNvPr>
          <p:cNvSpPr txBox="1">
            <a:spLocks noChangeArrowheads="1"/>
          </p:cNvSpPr>
          <p:nvPr/>
        </p:nvSpPr>
        <p:spPr bwMode="auto">
          <a:xfrm>
            <a:off x="6172200" y="4343400"/>
            <a:ext cx="9906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900"/>
              <a:t>Fiduciary Funds are not included in government-wide</a:t>
            </a:r>
          </a:p>
        </p:txBody>
      </p:sp>
      <p:cxnSp>
        <p:nvCxnSpPr>
          <p:cNvPr id="6" name="Straight Arrow Connector 5">
            <a:extLst>
              <a:ext uri="{FF2B5EF4-FFF2-40B4-BE49-F238E27FC236}">
                <a16:creationId xmlns:a16="http://schemas.microsoft.com/office/drawing/2014/main" id="{974799E1-23B5-4014-850D-F972D8185F9B}"/>
              </a:ext>
            </a:extLst>
          </p:cNvPr>
          <p:cNvCxnSpPr/>
          <p:nvPr/>
        </p:nvCxnSpPr>
        <p:spPr>
          <a:xfrm rot="5400000" flipH="1" flipV="1">
            <a:off x="6515101" y="5295900"/>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D74E50C-F82E-48B6-9D4C-86B78F9C2BED}"/>
              </a:ext>
            </a:extLst>
          </p:cNvPr>
          <p:cNvSpPr txBox="1"/>
          <p:nvPr/>
        </p:nvSpPr>
        <p:spPr>
          <a:xfrm>
            <a:off x="6172200" y="762000"/>
            <a:ext cx="2667000" cy="2308324"/>
          </a:xfrm>
          <a:prstGeom prst="rect">
            <a:avLst/>
          </a:prstGeom>
          <a:gradFill>
            <a:gsLst>
              <a:gs pos="0">
                <a:srgbClr val="5E9EFF">
                  <a:alpha val="72000"/>
                </a:srgbClr>
              </a:gs>
              <a:gs pos="39999">
                <a:srgbClr val="85C2FF"/>
              </a:gs>
              <a:gs pos="70000">
                <a:srgbClr val="C4D6EB"/>
              </a:gs>
              <a:gs pos="100000">
                <a:srgbClr val="FFEBFA"/>
              </a:gs>
            </a:gsLst>
            <a:lin ang="5400000" scaled="0"/>
          </a:gradFill>
          <a:ln>
            <a:solidFill>
              <a:schemeClr val="accent6">
                <a:lumMod val="75000"/>
              </a:schemeClr>
            </a:solidFill>
          </a:ln>
        </p:spPr>
        <p:txBody>
          <a:bodyPr>
            <a:spAutoFit/>
          </a:bodyPr>
          <a:lstStyle/>
          <a:p>
            <a:pPr>
              <a:defRPr/>
            </a:pPr>
            <a:r>
              <a:rPr lang="en-US" sz="1400" dirty="0">
                <a:latin typeface="Arial" charset="0"/>
              </a:rPr>
              <a:t>Enterprise funds appear in the business activities column of the government-wide statements. </a:t>
            </a:r>
          </a:p>
          <a:p>
            <a:pPr>
              <a:defRPr/>
            </a:pPr>
            <a:r>
              <a:rPr lang="en-US" sz="1400" dirty="0">
                <a:latin typeface="Arial" charset="0"/>
              </a:rPr>
              <a:t> </a:t>
            </a:r>
          </a:p>
          <a:p>
            <a:pPr>
              <a:defRPr/>
            </a:pPr>
            <a:r>
              <a:rPr lang="en-US" sz="1400" dirty="0">
                <a:latin typeface="Arial" charset="0"/>
              </a:rPr>
              <a:t>Internal service funds are most commonly included in the Governmental Activities column.</a:t>
            </a:r>
          </a:p>
          <a:p>
            <a:pPr>
              <a:defRPr/>
            </a:pPr>
            <a:endParaRPr lang="en-US" dirty="0">
              <a:latin typeface="Arial" charset="0"/>
            </a:endParaRPr>
          </a:p>
        </p:txBody>
      </p:sp>
      <p:sp>
        <p:nvSpPr>
          <p:cNvPr id="8" name="Right Arrow 7">
            <a:extLst>
              <a:ext uri="{FF2B5EF4-FFF2-40B4-BE49-F238E27FC236}">
                <a16:creationId xmlns:a16="http://schemas.microsoft.com/office/drawing/2014/main" id="{24BEB493-E62E-42C8-9B95-CDC2C6813F14}"/>
              </a:ext>
            </a:extLst>
          </p:cNvPr>
          <p:cNvSpPr/>
          <p:nvPr/>
        </p:nvSpPr>
        <p:spPr bwMode="auto">
          <a:xfrm rot="10800000">
            <a:off x="5181600" y="1447800"/>
            <a:ext cx="978408" cy="484632"/>
          </a:xfrm>
          <a:prstGeom prst="rightArrow">
            <a:avLst/>
          </a:prstGeom>
          <a:gradFill>
            <a:gsLst>
              <a:gs pos="0">
                <a:srgbClr val="5E9EFF">
                  <a:alpha val="72000"/>
                </a:srgbClr>
              </a:gs>
              <a:gs pos="39999">
                <a:srgbClr val="85C2FF"/>
              </a:gs>
              <a:gs pos="70000">
                <a:srgbClr val="C4D6EB"/>
              </a:gs>
              <a:gs pos="100000">
                <a:srgbClr val="FFEBFA"/>
              </a:gs>
            </a:gsLst>
            <a:lin ang="5400000" scaled="0"/>
          </a:grad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endParaRPr>
          </a:p>
        </p:txBody>
      </p:sp>
      <p:sp>
        <p:nvSpPr>
          <p:cNvPr id="47116" name="TextBox 1">
            <a:extLst>
              <a:ext uri="{FF2B5EF4-FFF2-40B4-BE49-F238E27FC236}">
                <a16:creationId xmlns:a16="http://schemas.microsoft.com/office/drawing/2014/main" id="{B3B1C858-37B7-45E7-8551-AB3BF15E1571}"/>
              </a:ext>
            </a:extLst>
          </p:cNvPr>
          <p:cNvSpPr txBox="1">
            <a:spLocks noChangeArrowheads="1"/>
          </p:cNvSpPr>
          <p:nvPr/>
        </p:nvSpPr>
        <p:spPr bwMode="auto">
          <a:xfrm>
            <a:off x="3014663" y="990600"/>
            <a:ext cx="28908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900"/>
              <a:t>Government-wide</a:t>
            </a:r>
          </a:p>
          <a:p>
            <a:pPr>
              <a:spcBef>
                <a:spcPct val="0"/>
              </a:spcBef>
              <a:buClrTx/>
              <a:buSzTx/>
              <a:buFontTx/>
              <a:buNone/>
            </a:pPr>
            <a:r>
              <a:rPr lang="en-US" altLang="en-US" sz="900"/>
              <a:t>Statement of Net Position and Statement of Activities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CE57-18ED-4C5F-BBC3-845DB7116198}"/>
              </a:ext>
            </a:extLst>
          </p:cNvPr>
          <p:cNvSpPr>
            <a:spLocks noGrp="1"/>
          </p:cNvSpPr>
          <p:nvPr>
            <p:ph type="title"/>
          </p:nvPr>
        </p:nvSpPr>
        <p:spPr>
          <a:xfrm>
            <a:off x="533400" y="473075"/>
            <a:ext cx="8153400" cy="898525"/>
          </a:xfrm>
        </p:spPr>
        <p:txBody>
          <a:bodyPr/>
          <a:lstStyle/>
          <a:p>
            <a:r>
              <a:rPr lang="en-US" dirty="0"/>
              <a:t>Proprietary Fund Presentation</a:t>
            </a:r>
          </a:p>
        </p:txBody>
      </p:sp>
      <p:sp>
        <p:nvSpPr>
          <p:cNvPr id="3" name="Content Placeholder 2">
            <a:extLst>
              <a:ext uri="{FF2B5EF4-FFF2-40B4-BE49-F238E27FC236}">
                <a16:creationId xmlns:a16="http://schemas.microsoft.com/office/drawing/2014/main" id="{44252597-592B-4C85-8096-D9596D7AB4CD}"/>
              </a:ext>
            </a:extLst>
          </p:cNvPr>
          <p:cNvSpPr>
            <a:spLocks noGrp="1"/>
          </p:cNvSpPr>
          <p:nvPr>
            <p:ph idx="1"/>
          </p:nvPr>
        </p:nvSpPr>
        <p:spPr>
          <a:xfrm>
            <a:off x="381000" y="1371600"/>
            <a:ext cx="2514600" cy="2971800"/>
          </a:xfrm>
        </p:spPr>
        <p:txBody>
          <a:bodyPr/>
          <a:lstStyle/>
          <a:p>
            <a:endParaRPr lang="en-US" sz="1600" dirty="0"/>
          </a:p>
          <a:p>
            <a:r>
              <a:rPr lang="en-US" sz="1600" b="1" dirty="0"/>
              <a:t>Governmental activities </a:t>
            </a:r>
            <a:r>
              <a:rPr lang="en-US" sz="1600" dirty="0"/>
              <a:t>include internal service funds </a:t>
            </a:r>
          </a:p>
          <a:p>
            <a:r>
              <a:rPr lang="en-US" sz="1600" b="1" dirty="0"/>
              <a:t>Business-type activities </a:t>
            </a:r>
            <a:r>
              <a:rPr lang="en-US" sz="1600" dirty="0"/>
              <a:t>include all enterprise funds</a:t>
            </a:r>
          </a:p>
          <a:p>
            <a:endParaRPr lang="en-US" sz="1600" dirty="0"/>
          </a:p>
          <a:p>
            <a:endParaRPr lang="en-US" sz="1600" dirty="0"/>
          </a:p>
          <a:p>
            <a:endParaRPr lang="en-US" dirty="0"/>
          </a:p>
        </p:txBody>
      </p:sp>
      <p:pic>
        <p:nvPicPr>
          <p:cNvPr id="6" name="Picture 5">
            <a:extLst>
              <a:ext uri="{FF2B5EF4-FFF2-40B4-BE49-F238E27FC236}">
                <a16:creationId xmlns:a16="http://schemas.microsoft.com/office/drawing/2014/main" id="{ACA6F648-C169-417C-B077-0056D7E48E74}"/>
              </a:ext>
            </a:extLst>
          </p:cNvPr>
          <p:cNvPicPr>
            <a:picLocks noChangeAspect="1"/>
          </p:cNvPicPr>
          <p:nvPr/>
        </p:nvPicPr>
        <p:blipFill>
          <a:blip r:embed="rId2"/>
          <a:stretch>
            <a:fillRect/>
          </a:stretch>
        </p:blipFill>
        <p:spPr>
          <a:xfrm>
            <a:off x="3429000" y="1295400"/>
            <a:ext cx="4645555" cy="5029636"/>
          </a:xfrm>
          <a:prstGeom prst="rect">
            <a:avLst/>
          </a:prstGeom>
        </p:spPr>
      </p:pic>
    </p:spTree>
    <p:extLst>
      <p:ext uri="{BB962C8B-B14F-4D97-AF65-F5344CB8AC3E}">
        <p14:creationId xmlns:p14="http://schemas.microsoft.com/office/powerpoint/2010/main" val="315744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B1E96-421E-4FB8-8AE5-3C2B359605B2}"/>
              </a:ext>
            </a:extLst>
          </p:cNvPr>
          <p:cNvSpPr>
            <a:spLocks noGrp="1"/>
          </p:cNvSpPr>
          <p:nvPr>
            <p:ph type="title"/>
          </p:nvPr>
        </p:nvSpPr>
        <p:spPr>
          <a:xfrm>
            <a:off x="533400" y="473075"/>
            <a:ext cx="8153400" cy="517525"/>
          </a:xfrm>
        </p:spPr>
        <p:txBody>
          <a:bodyPr>
            <a:normAutofit fontScale="90000"/>
          </a:bodyPr>
          <a:lstStyle/>
          <a:p>
            <a:r>
              <a:rPr lang="en-US" dirty="0"/>
              <a:t>Proprietary Funds - Presentation</a:t>
            </a:r>
          </a:p>
        </p:txBody>
      </p:sp>
      <p:pic>
        <p:nvPicPr>
          <p:cNvPr id="4" name="Content Placeholder 3">
            <a:extLst>
              <a:ext uri="{FF2B5EF4-FFF2-40B4-BE49-F238E27FC236}">
                <a16:creationId xmlns:a16="http://schemas.microsoft.com/office/drawing/2014/main" id="{9A8AE729-F4F0-4927-91B6-626558499AC6}"/>
              </a:ext>
            </a:extLst>
          </p:cNvPr>
          <p:cNvPicPr>
            <a:picLocks noGrp="1" noChangeAspect="1"/>
          </p:cNvPicPr>
          <p:nvPr>
            <p:ph idx="1"/>
          </p:nvPr>
        </p:nvPicPr>
        <p:blipFill>
          <a:blip r:embed="rId2"/>
          <a:stretch>
            <a:fillRect/>
          </a:stretch>
        </p:blipFill>
        <p:spPr>
          <a:xfrm>
            <a:off x="4038600" y="1371600"/>
            <a:ext cx="3754101" cy="5332938"/>
          </a:xfrm>
          <a:prstGeom prst="rect">
            <a:avLst/>
          </a:prstGeom>
        </p:spPr>
      </p:pic>
      <p:cxnSp>
        <p:nvCxnSpPr>
          <p:cNvPr id="5" name="Straight Arrow Connector 4">
            <a:extLst>
              <a:ext uri="{FF2B5EF4-FFF2-40B4-BE49-F238E27FC236}">
                <a16:creationId xmlns:a16="http://schemas.microsoft.com/office/drawing/2014/main" id="{C008AE09-00AD-4480-8760-84C4633C54AD}"/>
              </a:ext>
            </a:extLst>
          </p:cNvPr>
          <p:cNvCxnSpPr/>
          <p:nvPr/>
        </p:nvCxnSpPr>
        <p:spPr>
          <a:xfrm flipH="1">
            <a:off x="8153400" y="228600"/>
            <a:ext cx="8382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726FB0E-EB25-47F5-BFB1-4967037D74EE}"/>
              </a:ext>
            </a:extLst>
          </p:cNvPr>
          <p:cNvSpPr txBox="1"/>
          <p:nvPr/>
        </p:nvSpPr>
        <p:spPr>
          <a:xfrm>
            <a:off x="457200" y="1600200"/>
            <a:ext cx="2819400" cy="1477328"/>
          </a:xfrm>
          <a:prstGeom prst="rect">
            <a:avLst/>
          </a:prstGeom>
          <a:noFill/>
        </p:spPr>
        <p:txBody>
          <a:bodyPr wrap="square" rtlCol="0">
            <a:spAutoFit/>
          </a:bodyPr>
          <a:lstStyle/>
          <a:p>
            <a:r>
              <a:rPr lang="en-US" dirty="0"/>
              <a:t>There will be a separate column for all major enterprise funds and a total for all non-major enterprise fund (if any). </a:t>
            </a:r>
          </a:p>
        </p:txBody>
      </p:sp>
    </p:spTree>
    <p:extLst>
      <p:ext uri="{BB962C8B-B14F-4D97-AF65-F5344CB8AC3E}">
        <p14:creationId xmlns:p14="http://schemas.microsoft.com/office/powerpoint/2010/main" val="48082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C2DE-0036-4847-94D2-A2CBDE6BB51F}"/>
              </a:ext>
            </a:extLst>
          </p:cNvPr>
          <p:cNvSpPr>
            <a:spLocks noGrp="1"/>
          </p:cNvSpPr>
          <p:nvPr>
            <p:ph type="title"/>
          </p:nvPr>
        </p:nvSpPr>
        <p:spPr>
          <a:xfrm>
            <a:off x="533400" y="473075"/>
            <a:ext cx="8153400" cy="669925"/>
          </a:xfrm>
        </p:spPr>
        <p:txBody>
          <a:bodyPr/>
          <a:lstStyle/>
          <a:p>
            <a:r>
              <a:rPr lang="en-US" dirty="0"/>
              <a:t>Primary Govt Funds</a:t>
            </a:r>
          </a:p>
        </p:txBody>
      </p:sp>
      <p:pic>
        <p:nvPicPr>
          <p:cNvPr id="9" name="Content Placeholder 8">
            <a:extLst>
              <a:ext uri="{FF2B5EF4-FFF2-40B4-BE49-F238E27FC236}">
                <a16:creationId xmlns:a16="http://schemas.microsoft.com/office/drawing/2014/main" id="{0B1CD196-6EFB-4BB1-A3BD-7EED83481A41}"/>
              </a:ext>
            </a:extLst>
          </p:cNvPr>
          <p:cNvPicPr>
            <a:picLocks noGrp="1" noChangeAspect="1"/>
          </p:cNvPicPr>
          <p:nvPr>
            <p:ph idx="1"/>
          </p:nvPr>
        </p:nvPicPr>
        <p:blipFill>
          <a:blip r:embed="rId2"/>
          <a:stretch>
            <a:fillRect/>
          </a:stretch>
        </p:blipFill>
        <p:spPr>
          <a:xfrm>
            <a:off x="335926" y="1828800"/>
            <a:ext cx="8472148" cy="3200400"/>
          </a:xfrm>
          <a:prstGeom prst="rect">
            <a:avLst/>
          </a:prstGeom>
        </p:spPr>
      </p:pic>
    </p:spTree>
    <p:extLst>
      <p:ext uri="{BB962C8B-B14F-4D97-AF65-F5344CB8AC3E}">
        <p14:creationId xmlns:p14="http://schemas.microsoft.com/office/powerpoint/2010/main" val="232150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B3468-B7F2-46C1-B0B7-0F50BA66FB24}"/>
              </a:ext>
            </a:extLst>
          </p:cNvPr>
          <p:cNvSpPr>
            <a:spLocks noGrp="1"/>
          </p:cNvSpPr>
          <p:nvPr>
            <p:ph type="title"/>
          </p:nvPr>
        </p:nvSpPr>
        <p:spPr>
          <a:xfrm>
            <a:off x="533400" y="473075"/>
            <a:ext cx="8077200" cy="1279525"/>
          </a:xfrm>
        </p:spPr>
        <p:txBody>
          <a:bodyPr>
            <a:normAutofit/>
          </a:bodyPr>
          <a:lstStyle/>
          <a:p>
            <a:r>
              <a:rPr lang="en-US" dirty="0"/>
              <a:t>Proprietary Funds </a:t>
            </a:r>
            <a:br>
              <a:rPr lang="en-US" dirty="0"/>
            </a:br>
            <a:r>
              <a:rPr lang="en-US" sz="1800" dirty="0"/>
              <a:t>Meant to be self- supporting and cover the cost of providing services</a:t>
            </a:r>
            <a:endParaRPr lang="en-US" dirty="0"/>
          </a:p>
        </p:txBody>
      </p:sp>
      <p:pic>
        <p:nvPicPr>
          <p:cNvPr id="4" name="Content Placeholder 3">
            <a:extLst>
              <a:ext uri="{FF2B5EF4-FFF2-40B4-BE49-F238E27FC236}">
                <a16:creationId xmlns:a16="http://schemas.microsoft.com/office/drawing/2014/main" id="{BEA1FAC4-F3AB-419E-8E8D-12460DD8E545}"/>
              </a:ext>
            </a:extLst>
          </p:cNvPr>
          <p:cNvPicPr>
            <a:picLocks noGrp="1" noChangeAspect="1"/>
          </p:cNvPicPr>
          <p:nvPr>
            <p:ph idx="1"/>
          </p:nvPr>
        </p:nvPicPr>
        <p:blipFill>
          <a:blip r:embed="rId2"/>
          <a:stretch>
            <a:fillRect/>
          </a:stretch>
        </p:blipFill>
        <p:spPr>
          <a:xfrm>
            <a:off x="381000" y="2212495"/>
            <a:ext cx="8382000" cy="3241740"/>
          </a:xfrm>
          <a:prstGeom prst="rect">
            <a:avLst/>
          </a:prstGeom>
        </p:spPr>
      </p:pic>
    </p:spTree>
    <p:extLst>
      <p:ext uri="{BB962C8B-B14F-4D97-AF65-F5344CB8AC3E}">
        <p14:creationId xmlns:p14="http://schemas.microsoft.com/office/powerpoint/2010/main" val="22655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4B92109-BAF2-4320-ABE4-73F93AFC692C}"/>
              </a:ext>
            </a:extLst>
          </p:cNvPr>
          <p:cNvSpPr>
            <a:spLocks noGrp="1" noChangeArrowheads="1"/>
          </p:cNvSpPr>
          <p:nvPr>
            <p:ph type="title"/>
          </p:nvPr>
        </p:nvSpPr>
        <p:spPr/>
        <p:txBody>
          <a:bodyPr/>
          <a:lstStyle/>
          <a:p>
            <a:pPr eaLnBrk="1" hangingPunct="1"/>
            <a:r>
              <a:rPr lang="en-US" altLang="en-US"/>
              <a:t>Use of Enterprise Fund</a:t>
            </a:r>
          </a:p>
        </p:txBody>
      </p:sp>
      <p:sp>
        <p:nvSpPr>
          <p:cNvPr id="22531" name="Rectangle 3">
            <a:extLst>
              <a:ext uri="{FF2B5EF4-FFF2-40B4-BE49-F238E27FC236}">
                <a16:creationId xmlns:a16="http://schemas.microsoft.com/office/drawing/2014/main" id="{33341F1D-8A67-464D-8DB8-F7B8F2C9D1C4}"/>
              </a:ext>
            </a:extLst>
          </p:cNvPr>
          <p:cNvSpPr>
            <a:spLocks noGrp="1" noChangeArrowheads="1"/>
          </p:cNvSpPr>
          <p:nvPr>
            <p:ph idx="1"/>
          </p:nvPr>
        </p:nvSpPr>
        <p:spPr>
          <a:xfrm>
            <a:off x="609600" y="1828800"/>
            <a:ext cx="7924800" cy="4419600"/>
          </a:xfrm>
        </p:spPr>
        <p:txBody>
          <a:bodyPr>
            <a:normAutofit fontScale="92500" lnSpcReduction="10000"/>
          </a:bodyPr>
          <a:lstStyle/>
          <a:p>
            <a:pPr eaLnBrk="1" hangingPunct="1"/>
            <a:r>
              <a:rPr lang="en-US" altLang="en-US" sz="2200" dirty="0"/>
              <a:t>Permitted if: </a:t>
            </a:r>
          </a:p>
          <a:p>
            <a:pPr lvl="1" algn="just" eaLnBrk="1" hangingPunct="1"/>
            <a:r>
              <a:rPr lang="en-US" altLang="en-US" sz="2200" dirty="0"/>
              <a:t>None of the three mandatory requirements are met, but management would like to see the activity’s “net cost” after depreciation expense </a:t>
            </a:r>
          </a:p>
          <a:p>
            <a:pPr lvl="1" algn="just" eaLnBrk="1" hangingPunct="1"/>
            <a:r>
              <a:rPr lang="en-US" altLang="en-US" sz="2200" dirty="0"/>
              <a:t>Implication—some services charging fees (recreational facilities or civic centers) can be handled in either a governmental or proprietary type funds – depending on the wishes of the government</a:t>
            </a:r>
          </a:p>
          <a:p>
            <a:pPr lvl="1" eaLnBrk="1" hangingPunct="1"/>
            <a:r>
              <a:rPr lang="en-US" altLang="en-US" sz="1900" dirty="0"/>
              <a:t>Examples</a:t>
            </a:r>
          </a:p>
          <a:p>
            <a:pPr lvl="2"/>
            <a:r>
              <a:rPr lang="en-US" altLang="en-US" sz="1900" dirty="0"/>
              <a:t>Water utilities</a:t>
            </a:r>
          </a:p>
          <a:p>
            <a:pPr lvl="2"/>
            <a:r>
              <a:rPr lang="en-US" altLang="en-US" sz="1900" dirty="0"/>
              <a:t>Gas or electric utilities</a:t>
            </a:r>
          </a:p>
          <a:p>
            <a:pPr lvl="2"/>
            <a:r>
              <a:rPr lang="en-US" altLang="en-US" sz="1900" dirty="0"/>
              <a:t>Airports</a:t>
            </a:r>
          </a:p>
          <a:p>
            <a:pPr lvl="2"/>
            <a:r>
              <a:rPr lang="en-US" altLang="en-US" sz="1900" dirty="0"/>
              <a:t>Bus systems</a:t>
            </a:r>
          </a:p>
          <a:p>
            <a:pPr lvl="2"/>
            <a:r>
              <a:rPr lang="en-US" altLang="en-US" sz="1900" dirty="0"/>
              <a:t>Swimming pools, golf courses, libraries</a:t>
            </a:r>
          </a:p>
          <a:p>
            <a:pPr lvl="2"/>
            <a:r>
              <a:rPr lang="en-US" altLang="en-US" sz="1900" dirty="0"/>
              <a:t>Lotteries</a:t>
            </a:r>
          </a:p>
          <a:p>
            <a:pPr lvl="2"/>
            <a:r>
              <a:rPr lang="en-US" altLang="en-US" sz="1900" dirty="0"/>
              <a:t>Hospitals, parking garage, toll roads, public housing</a:t>
            </a:r>
          </a:p>
          <a:p>
            <a:pPr lvl="2"/>
            <a:r>
              <a:rPr lang="en-US" altLang="en-US" sz="1900" dirty="0"/>
              <a:t>Sports stadiums</a:t>
            </a:r>
          </a:p>
          <a:p>
            <a:pPr lvl="1" eaLnBrk="1" hangingPunct="1"/>
            <a:endParaRPr lang="en-US" altLang="en-US" sz="1700" dirty="0"/>
          </a:p>
          <a:p>
            <a:pPr eaLnBrk="1" hangingPunct="1"/>
            <a:endParaRPr lang="en-US" altLang="en-US"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86F150E-0EAC-46DE-BEE0-1107CFFE580A}"/>
              </a:ext>
            </a:extLst>
          </p:cNvPr>
          <p:cNvSpPr>
            <a:spLocks noGrp="1" noChangeArrowheads="1"/>
          </p:cNvSpPr>
          <p:nvPr>
            <p:ph type="title"/>
          </p:nvPr>
        </p:nvSpPr>
        <p:spPr/>
        <p:txBody>
          <a:bodyPr/>
          <a:lstStyle/>
          <a:p>
            <a:pPr eaLnBrk="1" hangingPunct="1"/>
            <a:r>
              <a:rPr lang="en-US" altLang="en-US" dirty="0"/>
              <a:t>Use of Internal Service Funds</a:t>
            </a:r>
          </a:p>
        </p:txBody>
      </p:sp>
      <p:sp>
        <p:nvSpPr>
          <p:cNvPr id="14339" name="Rectangle 3">
            <a:extLst>
              <a:ext uri="{FF2B5EF4-FFF2-40B4-BE49-F238E27FC236}">
                <a16:creationId xmlns:a16="http://schemas.microsoft.com/office/drawing/2014/main" id="{0AF12E80-57FC-45FA-AF4F-550C8A2D8D2E}"/>
              </a:ext>
            </a:extLst>
          </p:cNvPr>
          <p:cNvSpPr>
            <a:spLocks noGrp="1" noChangeArrowheads="1"/>
          </p:cNvSpPr>
          <p:nvPr>
            <p:ph idx="1"/>
          </p:nvPr>
        </p:nvSpPr>
        <p:spPr>
          <a:xfrm>
            <a:off x="457200" y="1371600"/>
            <a:ext cx="7762875" cy="5257800"/>
          </a:xfrm>
        </p:spPr>
        <p:txBody>
          <a:bodyPr>
            <a:normAutofit fontScale="92500"/>
          </a:bodyPr>
          <a:lstStyle/>
          <a:p>
            <a:pPr eaLnBrk="1" hangingPunct="1"/>
            <a:r>
              <a:rPr lang="en-US" altLang="en-US" sz="2400" dirty="0"/>
              <a:t>Used for sales of service primarily to other departments </a:t>
            </a:r>
            <a:r>
              <a:rPr lang="en-US" altLang="en-US" sz="2400" u="sng" dirty="0"/>
              <a:t>within</a:t>
            </a:r>
            <a:r>
              <a:rPr lang="en-US" altLang="en-US" sz="2400" dirty="0"/>
              <a:t> the government unit (typically on a cost reimbursement basis)</a:t>
            </a:r>
          </a:p>
          <a:p>
            <a:pPr lvl="1"/>
            <a:r>
              <a:rPr lang="en-US" altLang="en-US" sz="2400" dirty="0"/>
              <a:t>Established by legislative approval but not required by GASB</a:t>
            </a:r>
          </a:p>
          <a:p>
            <a:pPr lvl="1" eaLnBrk="1" hangingPunct="1"/>
            <a:r>
              <a:rPr lang="en-US" altLang="en-US" sz="2400" dirty="0"/>
              <a:t>The purpose is to pool resources for more efficient operations</a:t>
            </a:r>
          </a:p>
          <a:p>
            <a:pPr lvl="1" eaLnBrk="1" hangingPunct="1"/>
            <a:r>
              <a:rPr lang="en-US" altLang="en-US" sz="2400" dirty="0"/>
              <a:t>Do not use the term revenues but rather charges for services </a:t>
            </a:r>
          </a:p>
          <a:p>
            <a:pPr eaLnBrk="1" hangingPunct="1"/>
            <a:r>
              <a:rPr lang="en-US" altLang="en-US" sz="2400" dirty="0"/>
              <a:t>Often it is more efficient to have a single (separate) department responsible for these types of services and charge their costs back to other departments</a:t>
            </a:r>
          </a:p>
          <a:p>
            <a:pPr eaLnBrk="1" hangingPunct="1"/>
            <a:r>
              <a:rPr lang="en-US" altLang="en-US" sz="2200" dirty="0"/>
              <a:t> Examples of internal service fund uses:</a:t>
            </a:r>
          </a:p>
          <a:p>
            <a:pPr lvl="1" eaLnBrk="1" hangingPunct="1"/>
            <a:r>
              <a:rPr lang="en-US" altLang="en-US" sz="2200" dirty="0"/>
              <a:t>Motor pool, </a:t>
            </a:r>
          </a:p>
          <a:p>
            <a:pPr lvl="1" eaLnBrk="1" hangingPunct="1"/>
            <a:r>
              <a:rPr lang="en-US" altLang="en-US" sz="2200" dirty="0"/>
              <a:t>Telecommunications, </a:t>
            </a:r>
          </a:p>
          <a:p>
            <a:pPr lvl="1" eaLnBrk="1" hangingPunct="1"/>
            <a:r>
              <a:rPr lang="en-US" altLang="en-US" sz="2200" dirty="0"/>
              <a:t>Maintenance, </a:t>
            </a:r>
          </a:p>
          <a:p>
            <a:pPr lvl="1" eaLnBrk="1" hangingPunct="1"/>
            <a:r>
              <a:rPr lang="en-US" altLang="en-US" sz="2200" dirty="0"/>
              <a:t>Purchasing /supplies/central stores,</a:t>
            </a:r>
          </a:p>
          <a:p>
            <a:pPr lvl="1" eaLnBrk="1" hangingPunct="1"/>
            <a:r>
              <a:rPr lang="en-US" altLang="en-US" sz="2200" dirty="0"/>
              <a:t>Insurance/risk management</a:t>
            </a:r>
          </a:p>
          <a:p>
            <a:pPr lvl="1" eaLnBrk="1" hangingPunct="1"/>
            <a:r>
              <a:rPr lang="en-US" altLang="en-US" sz="2200" dirty="0"/>
              <a:t>Computer service department</a:t>
            </a:r>
          </a:p>
          <a:p>
            <a:pPr lvl="1" eaLnBrk="1" hangingPunct="1"/>
            <a:endParaRPr lang="en-US"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2AD1B26-49C6-4935-A8AA-699D054EFA77}"/>
              </a:ext>
            </a:extLst>
          </p:cNvPr>
          <p:cNvSpPr>
            <a:spLocks noGrp="1" noChangeArrowheads="1"/>
          </p:cNvSpPr>
          <p:nvPr>
            <p:ph type="title"/>
          </p:nvPr>
        </p:nvSpPr>
        <p:spPr>
          <a:xfrm>
            <a:off x="457200" y="457200"/>
            <a:ext cx="8229600" cy="1143000"/>
          </a:xfrm>
        </p:spPr>
        <p:txBody>
          <a:bodyPr/>
          <a:lstStyle/>
          <a:p>
            <a:pPr eaLnBrk="1" hangingPunct="1"/>
            <a:r>
              <a:rPr lang="en-US" altLang="en-US"/>
              <a:t>Review of Proprietary Type Funds</a:t>
            </a:r>
          </a:p>
        </p:txBody>
      </p:sp>
      <p:sp>
        <p:nvSpPr>
          <p:cNvPr id="8195" name="Rectangle 3">
            <a:extLst>
              <a:ext uri="{FF2B5EF4-FFF2-40B4-BE49-F238E27FC236}">
                <a16:creationId xmlns:a16="http://schemas.microsoft.com/office/drawing/2014/main" id="{078CD044-2050-437F-8579-EDF6446AF991}"/>
              </a:ext>
            </a:extLst>
          </p:cNvPr>
          <p:cNvSpPr>
            <a:spLocks noGrp="1" noChangeArrowheads="1"/>
          </p:cNvSpPr>
          <p:nvPr>
            <p:ph idx="1"/>
          </p:nvPr>
        </p:nvSpPr>
        <p:spPr>
          <a:xfrm>
            <a:off x="457200" y="1752600"/>
            <a:ext cx="8001000" cy="4038600"/>
          </a:xfrm>
        </p:spPr>
        <p:txBody>
          <a:bodyPr>
            <a:normAutofit fontScale="92500" lnSpcReduction="10000"/>
          </a:bodyPr>
          <a:lstStyle/>
          <a:p>
            <a:pPr eaLnBrk="1" hangingPunct="1">
              <a:lnSpc>
                <a:spcPct val="90000"/>
              </a:lnSpc>
            </a:pPr>
            <a:r>
              <a:rPr lang="en-US" altLang="en-US" sz="2200" dirty="0"/>
              <a:t>Accrual basis means there is a matching of revenues and expenses, including depreciation </a:t>
            </a:r>
          </a:p>
          <a:p>
            <a:pPr lvl="1" eaLnBrk="1" hangingPunct="1">
              <a:lnSpc>
                <a:spcPct val="90000"/>
              </a:lnSpc>
            </a:pPr>
            <a:r>
              <a:rPr lang="en-US" altLang="en-US" sz="2200" dirty="0"/>
              <a:t>Emphasis is on income measurement</a:t>
            </a:r>
            <a:r>
              <a:rPr lang="en-US" altLang="en-US" dirty="0"/>
              <a:t> </a:t>
            </a:r>
          </a:p>
          <a:p>
            <a:pPr eaLnBrk="1" hangingPunct="1">
              <a:lnSpc>
                <a:spcPct val="90000"/>
              </a:lnSpc>
            </a:pPr>
            <a:r>
              <a:rPr lang="en-US" altLang="en-US" sz="2200" dirty="0"/>
              <a:t>Typically do not record budgets or encumbrances</a:t>
            </a:r>
          </a:p>
          <a:p>
            <a:pPr eaLnBrk="1" hangingPunct="1">
              <a:lnSpc>
                <a:spcPct val="90000"/>
              </a:lnSpc>
            </a:pPr>
            <a:r>
              <a:rPr lang="en-US" altLang="en-US" sz="2200" dirty="0"/>
              <a:t>Uses the allowance method.  Bad debt expense is not used. Amounts are directly debited to charges </a:t>
            </a:r>
            <a:r>
              <a:rPr lang="en-US" altLang="en-US" sz="2200"/>
              <a:t>for sales (COGS). </a:t>
            </a:r>
            <a:endParaRPr lang="en-US" altLang="en-US" sz="2200" dirty="0"/>
          </a:p>
          <a:p>
            <a:pPr eaLnBrk="1" hangingPunct="1">
              <a:lnSpc>
                <a:spcPct val="90000"/>
              </a:lnSpc>
            </a:pPr>
            <a:r>
              <a:rPr lang="en-US" altLang="en-US" sz="2200" dirty="0"/>
              <a:t>Report related capital asset acquisition and debt service activities within the proprietary funds</a:t>
            </a:r>
          </a:p>
          <a:p>
            <a:pPr lvl="2" eaLnBrk="1" hangingPunct="1">
              <a:lnSpc>
                <a:spcPct val="90000"/>
              </a:lnSpc>
            </a:pPr>
            <a:r>
              <a:rPr lang="en-US" altLang="en-US" sz="2000" dirty="0"/>
              <a:t>Construction of enterprise fund capital assets are reported in the proprietary fund, not in a capital project fund</a:t>
            </a:r>
          </a:p>
          <a:p>
            <a:pPr lvl="2" eaLnBrk="1" hangingPunct="1">
              <a:lnSpc>
                <a:spcPct val="90000"/>
              </a:lnSpc>
            </a:pPr>
            <a:r>
              <a:rPr lang="en-US" altLang="en-US" sz="2000" dirty="0"/>
              <a:t>Payments for interest and principal are made from the proprietary fund, not a debt service fund</a:t>
            </a:r>
          </a:p>
          <a:p>
            <a:pPr lvl="2" eaLnBrk="1" hangingPunct="1">
              <a:lnSpc>
                <a:spcPct val="90000"/>
              </a:lnSpc>
            </a:pPr>
            <a:r>
              <a:rPr lang="en-US" altLang="en-US" sz="2000" dirty="0"/>
              <a:t>Both the capital assets and long-term liabilities are found in the government-wide financial statements</a:t>
            </a:r>
          </a:p>
          <a:p>
            <a:pPr marL="685800" lvl="2" indent="0" eaLnBrk="1" hangingPunct="1">
              <a:lnSpc>
                <a:spcPct val="90000"/>
              </a:lnSpc>
              <a:buNone/>
            </a:pPr>
            <a:endParaRPr lang="en-US" altLang="en-US" sz="2000" dirty="0"/>
          </a:p>
          <a:p>
            <a:pPr eaLnBrk="1" hangingPunct="1">
              <a:lnSpc>
                <a:spcPct val="90000"/>
              </a:lnSpc>
            </a:pPr>
            <a:endParaRPr lang="en-US" alt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TotalTime>
  <Words>1306</Words>
  <Application>Microsoft Office PowerPoint</Application>
  <PresentationFormat>On-screen Show (4:3)</PresentationFormat>
  <Paragraphs>130</Paragraphs>
  <Slides>20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Book Antiqua</vt:lpstr>
      <vt:lpstr>Calibri</vt:lpstr>
      <vt:lpstr>Calibri Light</vt:lpstr>
      <vt:lpstr>Times New Roman</vt:lpstr>
      <vt:lpstr>Wingdings</vt:lpstr>
      <vt:lpstr>Office Theme</vt:lpstr>
      <vt:lpstr>Essentials of Accounting for Governmental and  Not-for-Profit Organizations</vt:lpstr>
      <vt:lpstr>Chapter 6 - Objectives</vt:lpstr>
      <vt:lpstr>Proprietary Fund Presentation</vt:lpstr>
      <vt:lpstr>Proprietary Funds - Presentation</vt:lpstr>
      <vt:lpstr>Primary Govt Funds</vt:lpstr>
      <vt:lpstr>Proprietary Funds  Meant to be self- supporting and cover the cost of providing services</vt:lpstr>
      <vt:lpstr>Use of Enterprise Fund</vt:lpstr>
      <vt:lpstr>Use of Internal Service Funds</vt:lpstr>
      <vt:lpstr>Review of Proprietary Type Funds</vt:lpstr>
      <vt:lpstr>Proprietary Fund Closing Entries</vt:lpstr>
      <vt:lpstr>PowerPoint Presentation</vt:lpstr>
      <vt:lpstr>PowerPoint Presentation</vt:lpstr>
      <vt:lpstr>PowerPoint Presentation</vt:lpstr>
      <vt:lpstr>Bonds in Enterprise Funds</vt:lpstr>
      <vt:lpstr>Self-Insurance and Risk Management</vt:lpstr>
      <vt:lpstr>Solid Waste Landfills Enterprise Fund</vt:lpstr>
      <vt:lpstr>Solid Waste Landfills – Governmental Activities</vt:lpstr>
      <vt:lpstr>Four Categories of Cash Flows</vt:lpstr>
      <vt:lpstr>Comparison of Cash Flow Statements</vt:lpstr>
      <vt:lpstr>PowerPoint Presentation</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Accounting for Governmental and Not-for-Profit Organizations</dc:title>
  <dc:creator>Paul Copley</dc:creator>
  <cp:lastModifiedBy>Lynch, Christy</cp:lastModifiedBy>
  <cp:revision>58</cp:revision>
  <dcterms:created xsi:type="dcterms:W3CDTF">2007-09-15T17:17:15Z</dcterms:created>
  <dcterms:modified xsi:type="dcterms:W3CDTF">2021-10-25T13:15:18Z</dcterms:modified>
</cp:coreProperties>
</file>