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64" r:id="rId6"/>
    <p:sldId id="261" r:id="rId7"/>
    <p:sldId id="262" r:id="rId8"/>
    <p:sldId id="265" r:id="rId9"/>
    <p:sldId id="266" r:id="rId10"/>
    <p:sldId id="268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4D485D5A-E61B-47B1-90F8-E4BBFEA182AD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2473" tIns="46237" rIns="92473" bIns="4623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A87D5F77-37D8-411E-970B-865426886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9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0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01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15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73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29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4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5F77-37D8-411E-970B-8654268863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2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A367E98-C76E-461D-A3E5-A31B457E96A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B2B110-DF71-4807-AC5E-9A92DB6DC5F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textflow.mheducation.com/figures/0077522923/table85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http://textflow.mheducation.com/figures/0077522923/table86.jpg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362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Flexible budgets </a:t>
            </a:r>
          </a:p>
          <a:p>
            <a:r>
              <a:rPr lang="en-US" dirty="0"/>
              <a:t>Restate</a:t>
            </a:r>
          </a:p>
          <a:p>
            <a:r>
              <a:rPr lang="en-US" dirty="0"/>
              <a:t> the original budget calculations using</a:t>
            </a:r>
          </a:p>
          <a:p>
            <a:r>
              <a:rPr lang="en-US" dirty="0"/>
              <a:t>actual, current volumes.</a:t>
            </a:r>
          </a:p>
          <a:p>
            <a:r>
              <a:rPr lang="en-US" dirty="0"/>
              <a:t>This restatement is then used</a:t>
            </a:r>
          </a:p>
          <a:p>
            <a:r>
              <a:rPr lang="en-US" dirty="0"/>
              <a:t> to isolate </a:t>
            </a:r>
          </a:p>
          <a:p>
            <a:r>
              <a:rPr lang="en-US" dirty="0"/>
              <a:t>the reasons for the differences between </a:t>
            </a:r>
          </a:p>
          <a:p>
            <a:r>
              <a:rPr lang="en-US" dirty="0"/>
              <a:t>the original Budget and actual results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Flexible Budgets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9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4319" y="1981201"/>
            <a:ext cx="8711482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96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9A69DE3-AF09-41F4-8C4C-AF206C7A6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29" y="1828800"/>
            <a:ext cx="873894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03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Flexible Budgets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Rarely do budgeted volumes equal actual results.</a:t>
            </a:r>
          </a:p>
          <a:p>
            <a:pPr algn="just"/>
            <a:r>
              <a:rPr lang="en-US" dirty="0"/>
              <a:t>Therefore restating the budget calculations in terms of the actual volume (Flexible Budget) can show what should have taken place based on actual results.</a:t>
            </a:r>
          </a:p>
          <a:p>
            <a:pPr algn="just"/>
            <a:r>
              <a:rPr lang="en-US" dirty="0"/>
              <a:t>Comparing the Flexible budget to the original budget yields an activity variance which captures differences related to volume (or activity) changes.</a:t>
            </a:r>
          </a:p>
          <a:p>
            <a:pPr algn="just"/>
            <a:r>
              <a:rPr lang="en-US" dirty="0"/>
              <a:t>Comparing the Flexible budget to actual results (the income statement) yields variances related to revenue and spending differences. </a:t>
            </a:r>
          </a:p>
        </p:txBody>
      </p:sp>
    </p:spTree>
    <p:extLst>
      <p:ext uri="{BB962C8B-B14F-4D97-AF65-F5344CB8AC3E}">
        <p14:creationId xmlns:p14="http://schemas.microsoft.com/office/powerpoint/2010/main" val="370740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Budget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6C82C6-6AA7-4A8B-9DDE-69D50BE27B4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737360"/>
            <a:ext cx="8375181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9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/>
              <a:t>Budget Report – </a:t>
            </a:r>
            <a:br>
              <a:rPr lang="en-US" sz="2400" dirty="0"/>
            </a:br>
            <a:r>
              <a:rPr lang="en-US" sz="2400" dirty="0"/>
              <a:t>Comparing Budget to Actual (</a:t>
            </a:r>
            <a:r>
              <a:rPr lang="en-US" sz="2400" dirty="0" err="1"/>
              <a:t>Inc</a:t>
            </a:r>
            <a:r>
              <a:rPr lang="en-US" sz="2400" dirty="0"/>
              <a:t> </a:t>
            </a:r>
            <a:r>
              <a:rPr lang="en-US" sz="2400" dirty="0" err="1"/>
              <a:t>Stmt</a:t>
            </a:r>
            <a:r>
              <a:rPr lang="en-US" sz="2400" dirty="0"/>
              <a:t>) 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D59009A-1096-4EB7-BEFB-A721A805063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737360"/>
            <a:ext cx="837518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9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the Flexible Budget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59C40B-722D-451C-8864-BA74E6B0061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737360"/>
            <a:ext cx="837518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434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Comparing the Flexible budget to original budget– </a:t>
            </a:r>
            <a:br>
              <a:rPr lang="en-US" sz="2400" dirty="0"/>
            </a:br>
            <a:r>
              <a:rPr lang="en-US" sz="2400" dirty="0"/>
              <a:t>What can be explained by the changes in volume?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6F71C24-FFA8-4527-9AB6-D8F3A129ECD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737360"/>
            <a:ext cx="837518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3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Comparing the Flexible Budget to Actual (</a:t>
            </a:r>
            <a:r>
              <a:rPr lang="en-US" sz="2400" dirty="0" err="1"/>
              <a:t>Inc</a:t>
            </a:r>
            <a:r>
              <a:rPr lang="en-US" sz="2400" dirty="0"/>
              <a:t> </a:t>
            </a:r>
            <a:r>
              <a:rPr lang="en-US" sz="2400" dirty="0" err="1"/>
              <a:t>Stmt</a:t>
            </a:r>
            <a:r>
              <a:rPr lang="en-US" sz="2400" dirty="0"/>
              <a:t>) –</a:t>
            </a:r>
            <a:br>
              <a:rPr lang="en-US" sz="2400" dirty="0"/>
            </a:br>
            <a:r>
              <a:rPr lang="en-US" sz="2400" dirty="0"/>
              <a:t>What are the revenue and spending variances?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9F33B38-7419-4437-98E3-77CF746ADAC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737360"/>
            <a:ext cx="837518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8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Favorable or Unfavorable Variance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1200" dirty="0"/>
              <a:t>The Flexible budget represents what “should have been” based upon the actual activity (number of clients). </a:t>
            </a:r>
          </a:p>
          <a:p>
            <a:pPr algn="just"/>
            <a:r>
              <a:rPr lang="en-US" sz="1200" dirty="0"/>
              <a:t>Comparing Flexible Budget to Income Statement</a:t>
            </a:r>
          </a:p>
          <a:p>
            <a:pPr lvl="1" algn="just"/>
            <a:r>
              <a:rPr lang="en-US" sz="1200" dirty="0"/>
              <a:t>When comparing the income statement to the flexible budget for revenues, look at </a:t>
            </a:r>
            <a:r>
              <a:rPr lang="en-US" sz="1200" b="1" dirty="0"/>
              <a:t>what should have been </a:t>
            </a:r>
            <a:r>
              <a:rPr lang="en-US" sz="1200" dirty="0"/>
              <a:t>to determine if the revenue/spending variance is favorable or unfavorable</a:t>
            </a:r>
          </a:p>
          <a:p>
            <a:pPr lvl="1" algn="just"/>
            <a:r>
              <a:rPr lang="en-US" sz="1200" dirty="0"/>
              <a:t>When comparing the income statement to the flexible budget for expenses, look at </a:t>
            </a:r>
            <a:r>
              <a:rPr lang="en-US" sz="1200" b="1" dirty="0"/>
              <a:t>what should have been </a:t>
            </a:r>
            <a:r>
              <a:rPr lang="en-US" sz="1200" dirty="0"/>
              <a:t>to determine if the revenue/spending variance is favorable or unfavorable</a:t>
            </a:r>
          </a:p>
          <a:p>
            <a:pPr algn="just"/>
            <a:r>
              <a:rPr lang="en-US" sz="1200" dirty="0"/>
              <a:t>Comparing Flexible Budget to Original Budget</a:t>
            </a:r>
          </a:p>
          <a:p>
            <a:pPr lvl="1" algn="just"/>
            <a:r>
              <a:rPr lang="en-US" sz="1200" dirty="0"/>
              <a:t>When comparing the original budget to the flexible budget, look at the volumes originally predicted.  If the actual activity level was</a:t>
            </a:r>
            <a:r>
              <a:rPr lang="en-US" sz="1200" b="1" dirty="0"/>
              <a:t> less than originally planned</a:t>
            </a:r>
            <a:r>
              <a:rPr lang="en-US" sz="1200" dirty="0"/>
              <a:t>, the </a:t>
            </a:r>
            <a:r>
              <a:rPr lang="en-US" sz="1200" b="1" dirty="0"/>
              <a:t>revenue variance </a:t>
            </a:r>
            <a:r>
              <a:rPr lang="en-US" sz="1200" dirty="0"/>
              <a:t>will be </a:t>
            </a:r>
            <a:r>
              <a:rPr lang="en-US" sz="1200" b="1" dirty="0"/>
              <a:t>unfavorable</a:t>
            </a:r>
            <a:r>
              <a:rPr lang="en-US" sz="1200" dirty="0"/>
              <a:t> and is explained by the change in volume.  (The activity variance isolates the portion of the total variance associated with change in volume).  </a:t>
            </a:r>
          </a:p>
          <a:p>
            <a:pPr lvl="1" algn="just"/>
            <a:r>
              <a:rPr lang="en-US" sz="1200" dirty="0"/>
              <a:t>When comparing the original budget to the flexible budget, look at the volumes originally predicted.  If the actual activity level was </a:t>
            </a:r>
            <a:r>
              <a:rPr lang="en-US" sz="1200" b="1" dirty="0"/>
              <a:t>less than originally planned, </a:t>
            </a:r>
            <a:r>
              <a:rPr lang="en-US" sz="1200" dirty="0"/>
              <a:t>the </a:t>
            </a:r>
            <a:r>
              <a:rPr lang="en-US" sz="1200" b="1" dirty="0"/>
              <a:t>spending variance </a:t>
            </a:r>
            <a:r>
              <a:rPr lang="en-US" sz="1200" dirty="0"/>
              <a:t>will be </a:t>
            </a:r>
            <a:r>
              <a:rPr lang="en-US" sz="1200" b="1" dirty="0"/>
              <a:t>favorable</a:t>
            </a:r>
            <a:r>
              <a:rPr lang="en-US" sz="1200" dirty="0"/>
              <a:t> and is explained by the change in volume.  (The activity variance isolates the portion of the total variance associated with change in volume).  </a:t>
            </a:r>
          </a:p>
          <a:p>
            <a:pPr lvl="1" algn="just"/>
            <a:r>
              <a:rPr lang="en-US" sz="1200" dirty="0"/>
              <a:t>When comparing the original budget to the flexible budget, look at the volumes originally predicted.  If the actual activity level was</a:t>
            </a:r>
            <a:r>
              <a:rPr lang="en-US" sz="1200" b="1" dirty="0"/>
              <a:t> less than originally planned</a:t>
            </a:r>
            <a:r>
              <a:rPr lang="en-US" sz="1200" dirty="0"/>
              <a:t>, the </a:t>
            </a:r>
            <a:r>
              <a:rPr lang="en-US" sz="1200" b="1" dirty="0"/>
              <a:t>revenue variance </a:t>
            </a:r>
            <a:r>
              <a:rPr lang="en-US" sz="1200" dirty="0"/>
              <a:t>will be </a:t>
            </a:r>
            <a:r>
              <a:rPr lang="en-US" sz="1200" b="1" dirty="0"/>
              <a:t>unfavorable</a:t>
            </a:r>
            <a:r>
              <a:rPr lang="en-US" sz="1200" dirty="0"/>
              <a:t> and is explained by the change in volume.  (The activity variance isolates the portion of the total variance associated with change in volume).  </a:t>
            </a:r>
          </a:p>
          <a:p>
            <a:pPr lvl="1" algn="just"/>
            <a:r>
              <a:rPr lang="en-US" sz="1200" dirty="0"/>
              <a:t>When comparing the original budget to the flexible budget, look at the volumes originally predicted.  If the actual activity level was </a:t>
            </a:r>
            <a:r>
              <a:rPr lang="en-US" sz="1200" b="1" dirty="0"/>
              <a:t>less than originally planned, </a:t>
            </a:r>
            <a:r>
              <a:rPr lang="en-US" sz="1200" dirty="0"/>
              <a:t>the </a:t>
            </a:r>
            <a:r>
              <a:rPr lang="en-US" sz="1200" b="1" dirty="0"/>
              <a:t>spending variance </a:t>
            </a:r>
            <a:r>
              <a:rPr lang="en-US" sz="1200" dirty="0"/>
              <a:t>will be </a:t>
            </a:r>
            <a:r>
              <a:rPr lang="en-US" sz="1200" b="1" dirty="0"/>
              <a:t>favorable</a:t>
            </a:r>
            <a:r>
              <a:rPr lang="en-US" sz="1200" dirty="0"/>
              <a:t> and is explained by the change in volume.  (The activity variance isolates the portion of the total variance associated with change in volume).  </a:t>
            </a:r>
          </a:p>
          <a:p>
            <a:r>
              <a:rPr lang="en-US" sz="1200" dirty="0"/>
              <a:t>The total variance between the original budget and income statement is explained by the activity variance and the revenue/spending variance.  The Flex Budget is a useful tool to provide adequate measures of the variances. </a:t>
            </a:r>
          </a:p>
        </p:txBody>
      </p:sp>
    </p:spTree>
    <p:extLst>
      <p:ext uri="{BB962C8B-B14F-4D97-AF65-F5344CB8AC3E}">
        <p14:creationId xmlns:p14="http://schemas.microsoft.com/office/powerpoint/2010/main" val="3974325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Class Assignments</a:t>
            </a:r>
          </a:p>
        </p:txBody>
      </p:sp>
      <p:pic>
        <p:nvPicPr>
          <p:cNvPr id="1026" name="id_0077522923_001_037808" descr="table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516770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d_0077522923_001_037876" descr="table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200400"/>
            <a:ext cx="3330702" cy="302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524000"/>
            <a:ext cx="4724400" cy="2062103"/>
          </a:xfrm>
          <a:prstGeom prst="rect">
            <a:avLst/>
          </a:prstGeom>
          <a:solidFill>
            <a:srgbClr val="F2F0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Flexible Budget </a:t>
            </a:r>
            <a:endParaRPr lang="en-US" altLang="en-US" sz="3200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Prepare a flexible budget for a large automatic carwash facility. The following table provides data concerning the company’s costs</a:t>
            </a:r>
            <a:r>
              <a:rPr lang="en-US" altLang="en-US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.  The company expects to wash 9,000 cars per month at $4.90 per car.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63F8FF-5BAC-4677-B14B-04D54553F9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5400" y="2438400"/>
            <a:ext cx="3742266" cy="5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43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513</TotalTime>
  <Words>602</Words>
  <Application>Microsoft Office PowerPoint</Application>
  <PresentationFormat>On-screen Show (4:3)</PresentationFormat>
  <Paragraphs>40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Georgia</vt:lpstr>
      <vt:lpstr>Wingdings</vt:lpstr>
      <vt:lpstr>Wingdings 2</vt:lpstr>
      <vt:lpstr>Civic</vt:lpstr>
      <vt:lpstr>Flexible Budgets </vt:lpstr>
      <vt:lpstr>Purpose of Flexible Budgets</vt:lpstr>
      <vt:lpstr>Original Budget</vt:lpstr>
      <vt:lpstr>Budget Report –  Comparing Budget to Actual (Inc Stmt) Results</vt:lpstr>
      <vt:lpstr>Adding the Flexible Budget</vt:lpstr>
      <vt:lpstr>Comparing the Flexible budget to original budget–  What can be explained by the changes in volume?</vt:lpstr>
      <vt:lpstr>Comparing the Flexible Budget to Actual (Inc Stmt) – What are the revenue and spending variances?</vt:lpstr>
      <vt:lpstr>Favorable or Unfavorable Variance Analysis</vt:lpstr>
      <vt:lpstr>In Class Assignments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Budgets</dc:title>
  <dc:creator>Prof Chauvin</dc:creator>
  <cp:lastModifiedBy>Lynch, Christy</cp:lastModifiedBy>
  <cp:revision>78</cp:revision>
  <cp:lastPrinted>2021-06-30T12:17:34Z</cp:lastPrinted>
  <dcterms:created xsi:type="dcterms:W3CDTF">2014-06-26T19:27:01Z</dcterms:created>
  <dcterms:modified xsi:type="dcterms:W3CDTF">2021-12-12T23:56:46Z</dcterms:modified>
</cp:coreProperties>
</file>