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6" r:id="rId1"/>
    <p:sldMasterId id="2147483939" r:id="rId2"/>
    <p:sldMasterId id="2147483953" r:id="rId3"/>
    <p:sldMasterId id="2147483956" r:id="rId4"/>
    <p:sldMasterId id="2147483959" r:id="rId5"/>
    <p:sldMasterId id="2147483962" r:id="rId6"/>
    <p:sldMasterId id="2147483967" r:id="rId7"/>
  </p:sldMasterIdLst>
  <p:notesMasterIdLst>
    <p:notesMasterId r:id="rId51"/>
  </p:notesMasterIdLst>
  <p:sldIdLst>
    <p:sldId id="436" r:id="rId8"/>
    <p:sldId id="298" r:id="rId9"/>
    <p:sldId id="353" r:id="rId10"/>
    <p:sldId id="437" r:id="rId11"/>
    <p:sldId id="354" r:id="rId12"/>
    <p:sldId id="359" r:id="rId13"/>
    <p:sldId id="441" r:id="rId14"/>
    <p:sldId id="439" r:id="rId15"/>
    <p:sldId id="440" r:id="rId16"/>
    <p:sldId id="443" r:id="rId17"/>
    <p:sldId id="356" r:id="rId18"/>
    <p:sldId id="357" r:id="rId19"/>
    <p:sldId id="358" r:id="rId20"/>
    <p:sldId id="445" r:id="rId21"/>
    <p:sldId id="447" r:id="rId22"/>
    <p:sldId id="377" r:id="rId23"/>
    <p:sldId id="448" r:id="rId24"/>
    <p:sldId id="449" r:id="rId25"/>
    <p:sldId id="451" r:id="rId26"/>
    <p:sldId id="450" r:id="rId27"/>
    <p:sldId id="454" r:id="rId28"/>
    <p:sldId id="455" r:id="rId29"/>
    <p:sldId id="456" r:id="rId30"/>
    <p:sldId id="457" r:id="rId31"/>
    <p:sldId id="362" r:id="rId32"/>
    <p:sldId id="458" r:id="rId33"/>
    <p:sldId id="459" r:id="rId34"/>
    <p:sldId id="380" r:id="rId35"/>
    <p:sldId id="452" r:id="rId36"/>
    <p:sldId id="453" r:id="rId37"/>
    <p:sldId id="465" r:id="rId38"/>
    <p:sldId id="466" r:id="rId39"/>
    <p:sldId id="467" r:id="rId40"/>
    <p:sldId id="468" r:id="rId41"/>
    <p:sldId id="471" r:id="rId42"/>
    <p:sldId id="472" r:id="rId43"/>
    <p:sldId id="473" r:id="rId44"/>
    <p:sldId id="474" r:id="rId45"/>
    <p:sldId id="475" r:id="rId46"/>
    <p:sldId id="480" r:id="rId47"/>
    <p:sldId id="481" r:id="rId48"/>
    <p:sldId id="486" r:id="rId49"/>
    <p:sldId id="487" r:id="rId50"/>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0A2B7"/>
    <a:srgbClr val="7D8FAA"/>
    <a:srgbClr val="EEF8FC"/>
    <a:srgbClr val="E3F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5" autoAdjust="0"/>
    <p:restoredTop sz="96224" autoAdjust="0"/>
  </p:normalViewPr>
  <p:slideViewPr>
    <p:cSldViewPr>
      <p:cViewPr varScale="1">
        <p:scale>
          <a:sx n="103" d="100"/>
          <a:sy n="103" d="100"/>
        </p:scale>
        <p:origin x="1698" y="102"/>
      </p:cViewPr>
      <p:guideLst>
        <p:guide orient="horz" pos="2160"/>
        <p:guide pos="2880"/>
      </p:guideLst>
    </p:cSldViewPr>
  </p:slideViewPr>
  <p:outlineViewPr>
    <p:cViewPr>
      <p:scale>
        <a:sx n="33" d="100"/>
        <a:sy n="33" d="100"/>
      </p:scale>
      <p:origin x="0" y="-67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3E00D2-8529-4D28-AC18-5C62C9EBCB7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B3FCC487-64BD-4550-9CC9-3C6C008FE88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875F89-0D68-4D84-A197-A84F68D3071E}" type="datetimeFigureOut">
              <a:rPr lang="en-US"/>
              <a:pPr>
                <a:defRPr/>
              </a:pPr>
              <a:t>2/12/2022</a:t>
            </a:fld>
            <a:endParaRPr lang="en-US"/>
          </a:p>
        </p:txBody>
      </p:sp>
      <p:sp>
        <p:nvSpPr>
          <p:cNvPr id="4" name="Slide Image Placeholder 3">
            <a:extLst>
              <a:ext uri="{FF2B5EF4-FFF2-40B4-BE49-F238E27FC236}">
                <a16:creationId xmlns:a16="http://schemas.microsoft.com/office/drawing/2014/main" id="{BFC4B7F5-B7EC-4BD5-9ABE-F7EFFD7DDA6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a:extLst>
              <a:ext uri="{FF2B5EF4-FFF2-40B4-BE49-F238E27FC236}">
                <a16:creationId xmlns:a16="http://schemas.microsoft.com/office/drawing/2014/main" id="{3B17DBB5-2492-471D-ACDD-B5F83EE92E4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Footer Placeholder 5">
            <a:extLst>
              <a:ext uri="{FF2B5EF4-FFF2-40B4-BE49-F238E27FC236}">
                <a16:creationId xmlns:a16="http://schemas.microsoft.com/office/drawing/2014/main" id="{C29FDCF6-59E8-4AFB-BAE1-DE8E05FC427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Calibri" panose="020F050202020403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6E78BF1A-8141-4344-996B-2B47AA9E0A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271FEB-9CD3-4EE7-AACB-54E989A70BCE}" type="slidenum">
              <a:rPr lang="en-US"/>
              <a:pPr>
                <a:defRPr/>
              </a:pPr>
              <a:t>‹#›</a:t>
            </a:fld>
            <a:endParaRPr lang="en-US"/>
          </a:p>
        </p:txBody>
      </p:sp>
    </p:spTree>
    <p:extLst>
      <p:ext uri="{BB962C8B-B14F-4D97-AF65-F5344CB8AC3E}">
        <p14:creationId xmlns:p14="http://schemas.microsoft.com/office/powerpoint/2010/main" val="3584037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S PGothic" panose="020B0600070205080204"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73E54-D085-4E2E-B9A5-A53D7E51940E}" type="slidenum">
              <a:rPr lang="en-US" smtClean="0"/>
              <a:t>1</a:t>
            </a:fld>
            <a:endParaRPr lang="en-US" dirty="0"/>
          </a:p>
        </p:txBody>
      </p:sp>
    </p:spTree>
    <p:extLst>
      <p:ext uri="{BB962C8B-B14F-4D97-AF65-F5344CB8AC3E}">
        <p14:creationId xmlns:p14="http://schemas.microsoft.com/office/powerpoint/2010/main" val="267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12756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59860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B2228DF-273B-4794-A5AF-C096FE78FE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53AEBA-6C60-402B-8748-7E54C032B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D8F3411-6EB7-45A5-98E7-846AF2FB21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3C367F6-5944-4687-9E5E-3EBE19FE6C7C}"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256941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p:nvPr>
        </p:nvSpPr>
        <p:spPr>
          <a:xfrm>
            <a:off x="1905000" y="6248400"/>
            <a:ext cx="6248400" cy="4572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936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96672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527444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22144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759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465826"/>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13"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2864091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149278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4495800"/>
          </a:xfrm>
          <a:prstGeom prst="rect">
            <a:avLst/>
          </a:prstGeom>
        </p:spPr>
        <p:txBody>
          <a:bodyPr/>
          <a:lstStyle>
            <a:lvl1pPr marL="457200" indent="-457200" algn="l">
              <a:lnSpc>
                <a:spcPct val="100000"/>
              </a:lnSpc>
              <a:spcBef>
                <a:spcPts val="624"/>
              </a:spcBef>
              <a:buClr>
                <a:schemeClr val="accent2"/>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chemeClr val="accent2"/>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6" name="Content Placeholder 5"/>
          <p:cNvSpPr>
            <a:spLocks noGrp="1"/>
          </p:cNvSpPr>
          <p:nvPr>
            <p:ph sz="quarter" idx="11"/>
          </p:nvPr>
        </p:nvSpPr>
        <p:spPr>
          <a:xfrm>
            <a:off x="295835" y="6438900"/>
            <a:ext cx="1066800" cy="257950"/>
          </a:xfrm>
          <a:prstGeom prst="rect">
            <a:avLst/>
          </a:prstGeom>
        </p:spPr>
        <p:txBody>
          <a:bodyPr/>
          <a:lstStyle>
            <a:lvl1pPr marL="0" indent="0">
              <a:buNone/>
              <a:defRPr sz="1200"/>
            </a:lvl1pPr>
          </a:lstStyle>
          <a:p>
            <a:pPr lvl="0"/>
            <a:endParaRPr lang="en-US" dirty="0"/>
          </a:p>
        </p:txBody>
      </p:sp>
    </p:spTree>
    <p:extLst>
      <p:ext uri="{BB962C8B-B14F-4D97-AF65-F5344CB8AC3E}">
        <p14:creationId xmlns:p14="http://schemas.microsoft.com/office/powerpoint/2010/main" val="3712075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7" name="Contents">
            <a:extLst>
              <a:ext uri="{FF2B5EF4-FFF2-40B4-BE49-F238E27FC236}">
                <a16:creationId xmlns:a16="http://schemas.microsoft.com/office/drawing/2014/main" id="{58915091-4A42-4875-A059-BBDD6BF07A27}"/>
              </a:ext>
            </a:extLst>
          </p:cNvPr>
          <p:cNvSpPr>
            <a:spLocks noGrp="1"/>
          </p:cNvSpPr>
          <p:nvPr>
            <p:ph sz="quarter" idx="12" hasCustomPrompt="1"/>
          </p:nvPr>
        </p:nvSpPr>
        <p:spPr>
          <a:xfrm>
            <a:off x="304800" y="25908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8" name="Contents">
            <a:extLst>
              <a:ext uri="{FF2B5EF4-FFF2-40B4-BE49-F238E27FC236}">
                <a16:creationId xmlns:a16="http://schemas.microsoft.com/office/drawing/2014/main" id="{DD869B20-6187-44DD-851F-F57626EC470A}"/>
              </a:ext>
            </a:extLst>
          </p:cNvPr>
          <p:cNvSpPr>
            <a:spLocks noGrp="1"/>
          </p:cNvSpPr>
          <p:nvPr>
            <p:ph sz="quarter" idx="13" hasCustomPrompt="1"/>
          </p:nvPr>
        </p:nvSpPr>
        <p:spPr>
          <a:xfrm>
            <a:off x="304800" y="3429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9" name="Contents">
            <a:extLst>
              <a:ext uri="{FF2B5EF4-FFF2-40B4-BE49-F238E27FC236}">
                <a16:creationId xmlns:a16="http://schemas.microsoft.com/office/drawing/2014/main" id="{3CE635A8-496B-4B1E-80AC-81D28A59E921}"/>
              </a:ext>
            </a:extLst>
          </p:cNvPr>
          <p:cNvSpPr>
            <a:spLocks noGrp="1"/>
          </p:cNvSpPr>
          <p:nvPr>
            <p:ph sz="quarter" idx="14" hasCustomPrompt="1"/>
          </p:nvPr>
        </p:nvSpPr>
        <p:spPr>
          <a:xfrm>
            <a:off x="304800" y="4267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0" name="Contents">
            <a:extLst>
              <a:ext uri="{FF2B5EF4-FFF2-40B4-BE49-F238E27FC236}">
                <a16:creationId xmlns:a16="http://schemas.microsoft.com/office/drawing/2014/main" id="{0304BEA9-2F94-4766-820C-5B7D571F8859}"/>
              </a:ext>
            </a:extLst>
          </p:cNvPr>
          <p:cNvSpPr>
            <a:spLocks noGrp="1"/>
          </p:cNvSpPr>
          <p:nvPr>
            <p:ph sz="quarter" idx="15" hasCustomPrompt="1"/>
          </p:nvPr>
        </p:nvSpPr>
        <p:spPr>
          <a:xfrm>
            <a:off x="304800" y="5105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4" name="Contents">
            <a:extLst>
              <a:ext uri="{FF2B5EF4-FFF2-40B4-BE49-F238E27FC236}">
                <a16:creationId xmlns:a16="http://schemas.microsoft.com/office/drawing/2014/main" id="{2D63A0E9-1EC4-4B06-9710-8B8E696F3C43}"/>
              </a:ext>
            </a:extLst>
          </p:cNvPr>
          <p:cNvSpPr>
            <a:spLocks noGrp="1"/>
          </p:cNvSpPr>
          <p:nvPr>
            <p:ph sz="quarter" idx="16" hasCustomPrompt="1"/>
          </p:nvPr>
        </p:nvSpPr>
        <p:spPr>
          <a:xfrm>
            <a:off x="304800" y="54864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5" name="Contents">
            <a:extLst>
              <a:ext uri="{FF2B5EF4-FFF2-40B4-BE49-F238E27FC236}">
                <a16:creationId xmlns:a16="http://schemas.microsoft.com/office/drawing/2014/main" id="{58F0E0E1-4D7E-4510-A7A1-8F8900AF2A41}"/>
              </a:ext>
            </a:extLst>
          </p:cNvPr>
          <p:cNvSpPr>
            <a:spLocks noGrp="1"/>
          </p:cNvSpPr>
          <p:nvPr>
            <p:ph sz="quarter" idx="17" hasCustomPrompt="1"/>
          </p:nvPr>
        </p:nvSpPr>
        <p:spPr>
          <a:xfrm>
            <a:off x="304800" y="57912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7" name="Contents">
            <a:extLst>
              <a:ext uri="{FF2B5EF4-FFF2-40B4-BE49-F238E27FC236}">
                <a16:creationId xmlns:a16="http://schemas.microsoft.com/office/drawing/2014/main" id="{1A2BA70E-A1B5-40D1-808C-ABD9ABA861E6}"/>
              </a:ext>
            </a:extLst>
          </p:cNvPr>
          <p:cNvSpPr>
            <a:spLocks noGrp="1"/>
          </p:cNvSpPr>
          <p:nvPr>
            <p:ph sz="quarter" idx="19" hasCustomPrompt="1"/>
          </p:nvPr>
        </p:nvSpPr>
        <p:spPr>
          <a:xfrm>
            <a:off x="609600" y="60960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16" name="Contents">
            <a:extLst>
              <a:ext uri="{FF2B5EF4-FFF2-40B4-BE49-F238E27FC236}">
                <a16:creationId xmlns:a16="http://schemas.microsoft.com/office/drawing/2014/main" id="{0F83190F-4A7A-4F8A-A4E2-DD1417037E6C}"/>
              </a:ext>
            </a:extLst>
          </p:cNvPr>
          <p:cNvSpPr>
            <a:spLocks noGrp="1"/>
          </p:cNvSpPr>
          <p:nvPr>
            <p:ph sz="quarter" idx="18" hasCustomPrompt="1"/>
          </p:nvPr>
        </p:nvSpPr>
        <p:spPr>
          <a:xfrm>
            <a:off x="457200" y="5943600"/>
            <a:ext cx="8534400" cy="7620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B11116"/>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a:t>Click to add text or image</a:t>
            </a:r>
          </a:p>
          <a:p>
            <a:pPr lvl="1"/>
            <a:endParaRPr lang="en-US"/>
          </a:p>
          <a:p>
            <a:pPr lvl="2"/>
            <a:endParaRPr lang="en-US"/>
          </a:p>
          <a:p>
            <a:pPr lvl="1"/>
            <a:endParaRPr lang="en-US"/>
          </a:p>
          <a:p>
            <a:pPr lvl="1"/>
            <a:endParaRPr lang="en-US" dirty="0"/>
          </a:p>
        </p:txBody>
      </p:sp>
      <p:sp>
        <p:nvSpPr>
          <p:cNvPr id="4" name="Content Placeholder 3">
            <a:extLst>
              <a:ext uri="{FF2B5EF4-FFF2-40B4-BE49-F238E27FC236}">
                <a16:creationId xmlns:a16="http://schemas.microsoft.com/office/drawing/2014/main" id="{71F2E380-7978-466D-A49F-2CA4E1D2675D}"/>
              </a:ext>
            </a:extLst>
          </p:cNvPr>
          <p:cNvSpPr>
            <a:spLocks noGrp="1"/>
          </p:cNvSpPr>
          <p:nvPr>
            <p:ph sz="quarter" idx="20" hasCustomPrompt="1"/>
          </p:nvPr>
        </p:nvSpPr>
        <p:spPr>
          <a:xfrm>
            <a:off x="295743" y="6438900"/>
            <a:ext cx="1169987" cy="257175"/>
          </a:xfrm>
          <a:prstGeom prst="rect">
            <a:avLst/>
          </a:prstGeom>
        </p:spPr>
        <p:txBody>
          <a:bodyPr/>
          <a:lstStyle>
            <a:lvl1pPr>
              <a:defRPr lang="en-US" sz="1200" smtClean="0"/>
            </a:lvl1pPr>
            <a:lvl2pPr>
              <a:defRPr lang="en-US" smtClean="0"/>
            </a:lvl2pPr>
            <a:lvl3pPr>
              <a:defRPr lang="en-US" smtClean="0"/>
            </a:lvl3pPr>
            <a:lvl4pPr>
              <a:defRPr lang="en-US" smtClean="0"/>
            </a:lvl4pPr>
            <a:lvl5pPr>
              <a:defRPr lang="en-US"/>
            </a:lvl5pPr>
          </a:lstStyle>
          <a:p>
            <a:pPr marL="0" lvl="0" indent="0">
              <a:buNone/>
            </a:pPr>
            <a:r>
              <a:rPr lang="en-US" dirty="0"/>
              <a:t>Object</a:t>
            </a:r>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21165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lus 1 column">
    <p:spTree>
      <p:nvGrpSpPr>
        <p:cNvPr id="1" name=""/>
        <p:cNvGrpSpPr/>
        <p:nvPr/>
      </p:nvGrpSpPr>
      <p:grpSpPr>
        <a:xfrm>
          <a:off x="0" y="0"/>
          <a:ext cx="0" cy="0"/>
          <a:chOff x="0" y="0"/>
          <a:chExt cx="0" cy="0"/>
        </a:xfrm>
      </p:grpSpPr>
      <p:sp>
        <p:nvSpPr>
          <p:cNvPr id="2" name="Title 1"/>
          <p:cNvSpPr>
            <a:spLocks noGrp="1"/>
          </p:cNvSpPr>
          <p:nvPr>
            <p:ph type="title"/>
          </p:nvPr>
        </p:nvSpPr>
        <p:spPr>
          <a:xfrm>
            <a:off x="277078" y="457200"/>
            <a:ext cx="8543926" cy="975360"/>
          </a:xfrm>
          <a:prstGeom prst="rect">
            <a:avLst/>
          </a:prstGeom>
        </p:spPr>
        <p:txBody>
          <a:bodyPr>
            <a:normAutofit/>
          </a:bodyPr>
          <a:lstStyle>
            <a:lvl1pPr>
              <a:defRPr sz="3600" b="0" i="0">
                <a:solidFill>
                  <a:srgbClr val="196E78"/>
                </a:solidFill>
                <a:latin typeface="+mn-lt"/>
                <a:ea typeface="Calibri" charset="0"/>
                <a:cs typeface="Calibri" charset="0"/>
              </a:defRPr>
            </a:lvl1pPr>
          </a:lstStyle>
          <a:p>
            <a:endParaRPr lang="en-US" dirty="0"/>
          </a:p>
        </p:txBody>
      </p:sp>
      <p:sp>
        <p:nvSpPr>
          <p:cNvPr id="13" name="Contents"/>
          <p:cNvSpPr>
            <a:spLocks noGrp="1"/>
          </p:cNvSpPr>
          <p:nvPr>
            <p:ph sz="quarter" idx="10" hasCustomPrompt="1"/>
          </p:nvPr>
        </p:nvSpPr>
        <p:spPr>
          <a:xfrm>
            <a:off x="304800" y="1752600"/>
            <a:ext cx="8534400" cy="533400"/>
          </a:xfrm>
          <a:prstGeom prst="rect">
            <a:avLst/>
          </a:prstGeom>
        </p:spPr>
        <p:txBody>
          <a:bodyPr/>
          <a:lstStyle>
            <a:lvl1pPr marL="457200" indent="-457200" algn="l">
              <a:lnSpc>
                <a:spcPct val="100000"/>
              </a:lnSpc>
              <a:spcBef>
                <a:spcPts val="624"/>
              </a:spcBef>
              <a:buClr>
                <a:srgbClr val="B11116"/>
              </a:buClr>
              <a:buFont typeface="Arial" panose="020B0604020202020204" pitchFamily="34" charset="0"/>
              <a:buChar char="•"/>
              <a:tabLst/>
              <a:defRPr sz="2800" b="0" i="0" baseline="0">
                <a:latin typeface="+mn-lt"/>
                <a:ea typeface="Calibri" charset="0"/>
                <a:cs typeface="Calibri" charset="0"/>
              </a:defRPr>
            </a:lvl1pPr>
            <a:lvl2pPr marL="914400" indent="-457200">
              <a:lnSpc>
                <a:spcPct val="100000"/>
              </a:lnSpc>
              <a:spcBef>
                <a:spcPts val="624"/>
              </a:spcBef>
              <a:buClr>
                <a:srgbClr val="C00000"/>
              </a:buClr>
              <a:buSzPct val="80000"/>
              <a:buFont typeface="Courier New" panose="02070309020205020404" pitchFamily="49" charset="0"/>
              <a:buChar char="o"/>
              <a:defRPr sz="2600" b="0" i="0">
                <a:latin typeface="+mn-lt"/>
                <a:ea typeface="Calibri" panose="020F0502020204030204" pitchFamily="34" charset="0"/>
                <a:cs typeface="Calibri" panose="020F0502020204030204" pitchFamily="34" charset="0"/>
              </a:defRPr>
            </a:lvl2pPr>
            <a:lvl3pPr>
              <a:lnSpc>
                <a:spcPct val="100000"/>
              </a:lnSpc>
              <a:spcBef>
                <a:spcPts val="624"/>
              </a:spcBef>
              <a:defRPr sz="2400" b="0" i="0">
                <a:latin typeface="+mn-lt"/>
                <a:ea typeface="Source Sans Pro" charset="0"/>
                <a:cs typeface="Source Sans Pro" charset="0"/>
              </a:defRPr>
            </a:lvl3pPr>
            <a:lvl4pPr>
              <a:defRPr sz="2489" b="0" i="0">
                <a:latin typeface="Source Sans Pro" charset="0"/>
                <a:ea typeface="Source Sans Pro" charset="0"/>
                <a:cs typeface="Source Sans Pro" charset="0"/>
              </a:defRPr>
            </a:lvl4pPr>
            <a:lvl5pPr>
              <a:defRPr sz="2489" b="0" i="0">
                <a:latin typeface="Source Sans Pro" charset="0"/>
                <a:ea typeface="Source Sans Pro" charset="0"/>
                <a:cs typeface="Source Sans Pro" charset="0"/>
              </a:defRPr>
            </a:lvl5pPr>
          </a:lstStyle>
          <a:p>
            <a:pPr lvl="0"/>
            <a:r>
              <a:rPr lang="en-US" dirty="0"/>
              <a:t>Click to add text or image</a:t>
            </a:r>
          </a:p>
          <a:p>
            <a:pPr lvl="1"/>
            <a:endParaRPr lang="en-US" dirty="0"/>
          </a:p>
          <a:p>
            <a:pPr lvl="2"/>
            <a:endParaRPr lang="en-US" dirty="0"/>
          </a:p>
          <a:p>
            <a:pPr lvl="1"/>
            <a:endParaRPr lang="en-US" dirty="0"/>
          </a:p>
          <a:p>
            <a:pPr lvl="1"/>
            <a:endParaRPr lang="en-US" dirty="0"/>
          </a:p>
        </p:txBody>
      </p: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©2018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4" name="Content Placeholder 3">
            <a:extLst>
              <a:ext uri="{FF2B5EF4-FFF2-40B4-BE49-F238E27FC236}">
                <a16:creationId xmlns:a16="http://schemas.microsoft.com/office/drawing/2014/main" id="{9C5F9957-1560-4A8E-98D3-0418F97BCE24}"/>
              </a:ext>
            </a:extLst>
          </p:cNvPr>
          <p:cNvSpPr>
            <a:spLocks noGrp="1"/>
          </p:cNvSpPr>
          <p:nvPr>
            <p:ph sz="quarter" idx="11"/>
          </p:nvPr>
        </p:nvSpPr>
        <p:spPr>
          <a:xfrm>
            <a:off x="295275" y="3886200"/>
            <a:ext cx="8526463" cy="1981200"/>
          </a:xfrm>
          <a:prstGeom prst="rect">
            <a:avLst/>
          </a:prstGeom>
        </p:spPr>
        <p:txBody>
          <a:bodyPr/>
          <a:lstStyle>
            <a:lvl1pPr marL="457200" indent="-457200">
              <a:buClr>
                <a:schemeClr val="accent2"/>
              </a:buClr>
              <a:defRPr/>
            </a:lvl1pPr>
            <a:lvl2pPr marL="914400" indent="-457200">
              <a:buClr>
                <a:schemeClr val="accent2"/>
              </a:buClr>
              <a:buSzPct val="80000"/>
              <a:buFont typeface="Courier New" panose="02070309020205020404" pitchFamily="49" charset="0"/>
              <a:buChar char="o"/>
              <a:defRPr/>
            </a:lvl2pPr>
            <a:lvl3pPr marL="1371600" indent="-457200">
              <a:buClr>
                <a:schemeClr val="accent2"/>
              </a:buClr>
              <a:buSzPct val="800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467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plus image, figure title, caption, and source">
    <p:spTree>
      <p:nvGrpSpPr>
        <p:cNvPr id="1" name=""/>
        <p:cNvGrpSpPr/>
        <p:nvPr/>
      </p:nvGrpSpPr>
      <p:grpSpPr>
        <a:xfrm>
          <a:off x="0" y="0"/>
          <a:ext cx="0" cy="0"/>
          <a:chOff x="0" y="0"/>
          <a:chExt cx="0" cy="0"/>
        </a:xfrm>
      </p:grpSpPr>
      <p:sp>
        <p:nvSpPr>
          <p:cNvPr id="6" name="Picture Placeholder 4"/>
          <p:cNvSpPr>
            <a:spLocks noGrp="1"/>
          </p:cNvSpPr>
          <p:nvPr>
            <p:ph sz="quarter" idx="16" hasCustomPrompt="1"/>
          </p:nvPr>
        </p:nvSpPr>
        <p:spPr>
          <a:xfrm>
            <a:off x="2965214" y="2362201"/>
            <a:ext cx="3058189" cy="1363133"/>
          </a:xfrm>
          <a:prstGeom prst="rect">
            <a:avLst/>
          </a:prstGeom>
        </p:spPr>
        <p:txBody>
          <a:bodyPr/>
          <a:lstStyle>
            <a:lvl1pPr marL="0" indent="0">
              <a:buNone/>
              <a:defRPr sz="2489" b="0" i="0">
                <a:latin typeface="+mn-lt"/>
                <a:ea typeface="Calibri" charset="0"/>
                <a:cs typeface="Calibri" charset="0"/>
              </a:defRPr>
            </a:lvl1pPr>
          </a:lstStyle>
          <a:p>
            <a:pPr lvl="0"/>
            <a:r>
              <a:rPr lang="en-US" dirty="0"/>
              <a:t>Click to add image</a:t>
            </a:r>
          </a:p>
        </p:txBody>
      </p:sp>
      <p:sp>
        <p:nvSpPr>
          <p:cNvPr id="7" name="Figure title"/>
          <p:cNvSpPr>
            <a:spLocks noGrp="1"/>
          </p:cNvSpPr>
          <p:nvPr>
            <p:ph sz="quarter" idx="15" hasCustomPrompt="1"/>
          </p:nvPr>
        </p:nvSpPr>
        <p:spPr>
          <a:xfrm>
            <a:off x="380060" y="1692275"/>
            <a:ext cx="8534400" cy="425450"/>
          </a:xfrm>
          <a:prstGeom prst="rect">
            <a:avLst/>
          </a:prstGeom>
        </p:spPr>
        <p:txBody>
          <a:bodyPr/>
          <a:lstStyle>
            <a:lvl1pPr marL="0" indent="0" algn="ctr">
              <a:spcBef>
                <a:spcPts val="889"/>
              </a:spcBef>
              <a:buClr>
                <a:srgbClr val="B11116"/>
              </a:buClr>
              <a:buFont typeface="Arial" panose="020B0604020202020204" pitchFamily="34" charset="0"/>
              <a:buNone/>
              <a:defRPr sz="1778" b="0" i="0" baseline="0">
                <a:solidFill>
                  <a:schemeClr val="tx1"/>
                </a:solidFill>
                <a:latin typeface="+mn-lt"/>
                <a:ea typeface="Calibri" charset="0"/>
                <a:cs typeface="Calibri" charset="0"/>
              </a:defRPr>
            </a:lvl1pPr>
            <a:lvl2pPr marL="714031" indent="-400761">
              <a:spcBef>
                <a:spcPts val="889"/>
              </a:spcBef>
              <a:buFont typeface="+mj-lt"/>
              <a:buAutoNum type="alphaLcPeriod"/>
              <a:tabLst/>
              <a:defRPr sz="2489" b="0" i="0" baseline="0">
                <a:solidFill>
                  <a:schemeClr val="tx1"/>
                </a:solidFill>
                <a:latin typeface="Source Sans Pro" charset="0"/>
                <a:ea typeface="Source Sans Pro" charset="0"/>
                <a:cs typeface="Source Sans Pro" charset="0"/>
              </a:defRPr>
            </a:lvl2pPr>
          </a:lstStyle>
          <a:p>
            <a:pPr lvl="0"/>
            <a:r>
              <a:rPr lang="en-US" sz="1778" dirty="0"/>
              <a:t>Click to add figure title</a:t>
            </a:r>
          </a:p>
          <a:p>
            <a:pPr lvl="0"/>
            <a:endParaRPr lang="en-US" dirty="0"/>
          </a:p>
        </p:txBody>
      </p:sp>
      <p:sp>
        <p:nvSpPr>
          <p:cNvPr id="8" name="TextBox 7"/>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©2020 John Wiley &amp; Sons, Inc.</a:t>
            </a:r>
          </a:p>
        </p:txBody>
      </p:sp>
      <p:sp>
        <p:nvSpPr>
          <p:cNvPr id="9"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
        <p:nvSpPr>
          <p:cNvPr id="3" name="Table Placeholder 2"/>
          <p:cNvSpPr>
            <a:spLocks noGrp="1"/>
          </p:cNvSpPr>
          <p:nvPr>
            <p:ph type="tbl" sz="quarter" idx="17"/>
          </p:nvPr>
        </p:nvSpPr>
        <p:spPr>
          <a:xfrm>
            <a:off x="6728178" y="2497138"/>
            <a:ext cx="2106789" cy="1320800"/>
          </a:xfrm>
          <a:prstGeom prst="rect">
            <a:avLst/>
          </a:prstGeom>
        </p:spPr>
        <p:txBody>
          <a:bodyPr/>
          <a:lstStyle>
            <a:lvl1pPr marL="0" indent="0">
              <a:buNone/>
              <a:defRPr/>
            </a:lvl1pPr>
          </a:lstStyle>
          <a:p>
            <a:endParaRPr lang="en-US" dirty="0"/>
          </a:p>
        </p:txBody>
      </p:sp>
      <p:sp>
        <p:nvSpPr>
          <p:cNvPr id="4" name="Title 3"/>
          <p:cNvSpPr>
            <a:spLocks noGrp="1"/>
          </p:cNvSpPr>
          <p:nvPr>
            <p:ph type="title"/>
          </p:nvPr>
        </p:nvSpPr>
        <p:spPr>
          <a:xfrm>
            <a:off x="281354" y="457200"/>
            <a:ext cx="8534400" cy="1141412"/>
          </a:xfrm>
        </p:spPr>
        <p:txBody>
          <a:bodyPr>
            <a:normAutofit/>
          </a:bodyPr>
          <a:lstStyle>
            <a:lvl1pPr>
              <a:defRPr sz="3600"/>
            </a:lvl1pPr>
          </a:lstStyle>
          <a:p>
            <a:r>
              <a:rPr lang="en-US" dirty="0"/>
              <a:t>Click to edit Master title style</a:t>
            </a:r>
          </a:p>
        </p:txBody>
      </p:sp>
      <p:sp>
        <p:nvSpPr>
          <p:cNvPr id="11" name="Content Placeholder 10"/>
          <p:cNvSpPr>
            <a:spLocks noGrp="1"/>
          </p:cNvSpPr>
          <p:nvPr>
            <p:ph sz="quarter" idx="18"/>
          </p:nvPr>
        </p:nvSpPr>
        <p:spPr>
          <a:xfrm>
            <a:off x="579968" y="4183063"/>
            <a:ext cx="8334022" cy="1041400"/>
          </a:xfrm>
          <a:prstGeom prst="rect">
            <a:avLst/>
          </a:prstGeom>
        </p:spPr>
        <p:txBody>
          <a:bodyPr/>
          <a:lstStyle>
            <a:lvl1pPr>
              <a:lnSpc>
                <a:spcPct val="100000"/>
              </a:lnSpc>
              <a:spcBef>
                <a:spcPts val="624"/>
              </a:spcBef>
              <a:buClr>
                <a:srgbClr val="B11116"/>
              </a:buClr>
              <a:defRPr/>
            </a:lvl1pPr>
          </a:lstStyle>
          <a:p>
            <a:pPr lvl="0"/>
            <a:endParaRPr lang="en-US" dirty="0"/>
          </a:p>
        </p:txBody>
      </p:sp>
      <p:sp>
        <p:nvSpPr>
          <p:cNvPr id="5" name="Picture Placeholder 4"/>
          <p:cNvSpPr>
            <a:spLocks noGrp="1"/>
          </p:cNvSpPr>
          <p:nvPr>
            <p:ph type="pic" sz="quarter" idx="19"/>
          </p:nvPr>
        </p:nvSpPr>
        <p:spPr>
          <a:xfrm>
            <a:off x="300567" y="2298700"/>
            <a:ext cx="2548467" cy="1265238"/>
          </a:xfrm>
          <a:prstGeom prst="rect">
            <a:avLst/>
          </a:prstGeom>
        </p:spPr>
        <p:txBody>
          <a:bodyPr/>
          <a:lstStyle/>
          <a:p>
            <a:endParaRPr lang="en-US" dirty="0"/>
          </a:p>
        </p:txBody>
      </p:sp>
      <p:sp>
        <p:nvSpPr>
          <p:cNvPr id="12" name="Picture Placeholder 11"/>
          <p:cNvSpPr>
            <a:spLocks noGrp="1"/>
          </p:cNvSpPr>
          <p:nvPr>
            <p:ph type="pic" sz="quarter" idx="20"/>
          </p:nvPr>
        </p:nvSpPr>
        <p:spPr>
          <a:xfrm>
            <a:off x="478368" y="3657601"/>
            <a:ext cx="1854200" cy="631825"/>
          </a:xfrm>
          <a:prstGeom prst="rect">
            <a:avLst/>
          </a:prstGeom>
        </p:spPr>
        <p:txBody>
          <a:bodyPr/>
          <a:lstStyle/>
          <a:p>
            <a:endParaRPr lang="en-US" dirty="0"/>
          </a:p>
        </p:txBody>
      </p:sp>
      <p:sp>
        <p:nvSpPr>
          <p:cNvPr id="10" name="Content Placeholder 9"/>
          <p:cNvSpPr>
            <a:spLocks noGrp="1"/>
          </p:cNvSpPr>
          <p:nvPr>
            <p:ph sz="quarter" idx="21"/>
          </p:nvPr>
        </p:nvSpPr>
        <p:spPr>
          <a:xfrm>
            <a:off x="579968" y="5407025"/>
            <a:ext cx="3810000" cy="685800"/>
          </a:xfrm>
          <a:prstGeom prst="rect">
            <a:avLst/>
          </a:prstGeom>
        </p:spPr>
        <p:txBody>
          <a:bodyPr/>
          <a:lstStyle/>
          <a:p>
            <a:pPr lvl="0"/>
            <a:endParaRPr lang="en-US" dirty="0"/>
          </a:p>
        </p:txBody>
      </p:sp>
      <p:sp>
        <p:nvSpPr>
          <p:cNvPr id="13" name="Content Placeholder 12">
            <a:extLst>
              <a:ext uri="{FF2B5EF4-FFF2-40B4-BE49-F238E27FC236}">
                <a16:creationId xmlns:a16="http://schemas.microsoft.com/office/drawing/2014/main" id="{7B87F3B8-4D51-42A0-884F-DBA69811E018}"/>
              </a:ext>
            </a:extLst>
          </p:cNvPr>
          <p:cNvSpPr>
            <a:spLocks noGrp="1"/>
          </p:cNvSpPr>
          <p:nvPr>
            <p:ph sz="quarter" idx="22"/>
          </p:nvPr>
        </p:nvSpPr>
        <p:spPr>
          <a:xfrm>
            <a:off x="5867400" y="5407025"/>
            <a:ext cx="2895600" cy="68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7"/>
          <p:cNvSpPr>
            <a:spLocks noGrp="1"/>
          </p:cNvSpPr>
          <p:nvPr>
            <p:ph sz="quarter" idx="23"/>
          </p:nvPr>
        </p:nvSpPr>
        <p:spPr>
          <a:xfrm>
            <a:off x="291353" y="6438900"/>
            <a:ext cx="914400" cy="257175"/>
          </a:xfrm>
          <a:prstGeom prst="rect">
            <a:avLst/>
          </a:prstGeom>
        </p:spPr>
        <p:txBody>
          <a:bodyPr/>
          <a:lstStyle>
            <a:lvl1pPr marL="0" indent="0">
              <a:buNone/>
              <a:defRPr sz="1200"/>
            </a:lvl1pPr>
          </a:lstStyle>
          <a:p>
            <a:pPr lvl="0"/>
            <a:endParaRPr lang="en-US" dirty="0"/>
          </a:p>
        </p:txBody>
      </p:sp>
      <p:sp>
        <p:nvSpPr>
          <p:cNvPr id="14" name="Picture Placeholder 11">
            <a:extLst>
              <a:ext uri="{FF2B5EF4-FFF2-40B4-BE49-F238E27FC236}">
                <a16:creationId xmlns:a16="http://schemas.microsoft.com/office/drawing/2014/main" id="{FBA3E100-6354-4F60-B216-877F69A22A66}"/>
              </a:ext>
            </a:extLst>
          </p:cNvPr>
          <p:cNvSpPr>
            <a:spLocks noGrp="1"/>
          </p:cNvSpPr>
          <p:nvPr>
            <p:ph type="pic" sz="quarter" idx="24"/>
          </p:nvPr>
        </p:nvSpPr>
        <p:spPr>
          <a:xfrm>
            <a:off x="630768" y="3810001"/>
            <a:ext cx="1854200" cy="631825"/>
          </a:xfrm>
          <a:prstGeom prst="rect">
            <a:avLst/>
          </a:prstGeom>
        </p:spPr>
        <p:txBody>
          <a:bodyPr/>
          <a:lstStyle/>
          <a:p>
            <a:endParaRPr lang="en-US" dirty="0"/>
          </a:p>
        </p:txBody>
      </p:sp>
    </p:spTree>
    <p:extLst>
      <p:ext uri="{BB962C8B-B14F-4D97-AF65-F5344CB8AC3E}">
        <p14:creationId xmlns:p14="http://schemas.microsoft.com/office/powerpoint/2010/main" val="330594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7620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5240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219032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t>‹#›</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81142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9905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02767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
        <p:nvSpPr>
          <p:cNvPr id="7" name="Content Placeholder 6"/>
          <p:cNvSpPr>
            <a:spLocks noGrp="1"/>
          </p:cNvSpPr>
          <p:nvPr>
            <p:ph sz="quarter" idx="16" hasCustomPrompt="1"/>
          </p:nvPr>
        </p:nvSpPr>
        <p:spPr>
          <a:xfrm>
            <a:off x="304800" y="1752600"/>
            <a:ext cx="8534400" cy="460375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3374202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1270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416943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9905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1238750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11429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71154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3624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marL="0" algn="ctr" defTabSz="914400" rtl="0" eaLnBrk="1" latinLnBrk="0" hangingPunct="1">
              <a:defRPr lang="en-US" sz="1200" b="0" i="0" kern="1200" smtClean="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1790668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6037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Tree>
    <p:extLst>
      <p:ext uri="{BB962C8B-B14F-4D97-AF65-F5344CB8AC3E}">
        <p14:creationId xmlns:p14="http://schemas.microsoft.com/office/powerpoint/2010/main" val="2658343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990600"/>
          </a:xfrm>
          <a:prstGeom prst="rect">
            <a:avLst/>
          </a:prstGeom>
        </p:spPr>
        <p:txBody>
          <a:bodyPr/>
          <a:lstStyle>
            <a:lvl1pPr>
              <a:defRPr sz="4000" b="0"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a:xfrm>
            <a:off x="6457950" y="6356350"/>
            <a:ext cx="2381250" cy="365125"/>
          </a:xfrm>
          <a:prstGeom prst="rect">
            <a:avLst/>
          </a:prstGeom>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r>
              <a:rPr lang="en-US" dirty="0"/>
              <a:t>Copyright ©2018 John Wiley &amp; Sons, Inc. </a:t>
            </a:r>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1623267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lus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04750B-87C8-BA49-9BD3-C465B46973BB}"/>
              </a:ext>
            </a:extLst>
          </p:cNvPr>
          <p:cNvSpPr>
            <a:spLocks noGrp="1"/>
          </p:cNvSpPr>
          <p:nvPr>
            <p:ph type="title" hasCustomPrompt="1"/>
          </p:nvPr>
        </p:nvSpPr>
        <p:spPr>
          <a:xfrm>
            <a:off x="332508" y="745068"/>
            <a:ext cx="8470670" cy="849312"/>
          </a:xfrm>
          <a:prstGeom prst="rect">
            <a:avLst/>
          </a:prstGeom>
        </p:spPr>
        <p:txBody>
          <a:bodyPr/>
          <a:lstStyle/>
          <a:p>
            <a:r>
              <a:rPr lang="en-US" dirty="0"/>
              <a:t>Click to add title</a:t>
            </a:r>
          </a:p>
        </p:txBody>
      </p:sp>
      <p:sp>
        <p:nvSpPr>
          <p:cNvPr id="6" name="Content Placeholder">
            <a:extLst>
              <a:ext uri="{FF2B5EF4-FFF2-40B4-BE49-F238E27FC236}">
                <a16:creationId xmlns:a16="http://schemas.microsoft.com/office/drawing/2014/main" id="{32AC4F3A-7D5E-944E-BEF6-CD50CC99DF69}"/>
              </a:ext>
            </a:extLst>
          </p:cNvPr>
          <p:cNvSpPr>
            <a:spLocks noGrp="1"/>
          </p:cNvSpPr>
          <p:nvPr>
            <p:ph sz="quarter" idx="12" hasCustomPrompt="1"/>
          </p:nvPr>
        </p:nvSpPr>
        <p:spPr>
          <a:xfrm>
            <a:off x="332508" y="1594379"/>
            <a:ext cx="8470180" cy="4611158"/>
          </a:xfrm>
          <a:prstGeom prst="rect">
            <a:avLst/>
          </a:prstGeo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 or image</a:t>
            </a:r>
          </a:p>
        </p:txBody>
      </p:sp>
      <p:sp>
        <p:nvSpPr>
          <p:cNvPr id="3" name="Slide Number Placeholder">
            <a:extLst>
              <a:ext uri="{FF2B5EF4-FFF2-40B4-BE49-F238E27FC236}">
                <a16:creationId xmlns:a16="http://schemas.microsoft.com/office/drawing/2014/main" id="{866F2D1A-EA5C-184A-BE9A-2DC2ECFCA0F5}"/>
              </a:ext>
            </a:extLst>
          </p:cNvPr>
          <p:cNvSpPr>
            <a:spLocks noGrp="1"/>
          </p:cNvSpPr>
          <p:nvPr>
            <p:ph type="sldNum" sz="quarter" idx="10"/>
          </p:nvPr>
        </p:nvSpPr>
        <p:spPr>
          <a:xfrm>
            <a:off x="6457950" y="6356351"/>
            <a:ext cx="2345228" cy="365125"/>
          </a:xfrm>
          <a:prstGeom prst="rect">
            <a:avLst/>
          </a:prstGeom>
        </p:spPr>
        <p:txBody>
          <a:bodyPr/>
          <a:lstStyle/>
          <a:p>
            <a:fld id="{D06C706D-0964-7842-B7B8-C5D733700528}" type="slidenum">
              <a:rPr lang="en-US" smtClean="0"/>
              <a:t>‹#›</a:t>
            </a:fld>
            <a:endParaRPr lang="en-US" dirty="0"/>
          </a:p>
        </p:txBody>
      </p:sp>
      <p:sp>
        <p:nvSpPr>
          <p:cNvPr id="4" name="Footer Placeholder">
            <a:extLst>
              <a:ext uri="{FF2B5EF4-FFF2-40B4-BE49-F238E27FC236}">
                <a16:creationId xmlns:a16="http://schemas.microsoft.com/office/drawing/2014/main" id="{1881AF98-9E5D-F047-9DF1-095D423DA87D}"/>
              </a:ext>
            </a:extLst>
          </p:cNvPr>
          <p:cNvSpPr>
            <a:spLocks noGrp="1"/>
          </p:cNvSpPr>
          <p:nvPr>
            <p:ph type="ftr" sz="quarter" idx="11"/>
          </p:nvPr>
        </p:nvSpPr>
        <p:spPr>
          <a:xfrm>
            <a:off x="3028950" y="6356351"/>
            <a:ext cx="3086100" cy="365125"/>
          </a:xfrm>
          <a:prstGeom prst="rect">
            <a:avLst/>
          </a:prstGeom>
        </p:spPr>
        <p:txBody>
          <a:bodyPr/>
          <a:lstStyle/>
          <a:p>
            <a:r>
              <a:rPr lang="en-US"/>
              <a:t>Copyright ©2018 John Wiley &amp; Sons, Inc. </a:t>
            </a:r>
            <a:endParaRPr lang="en-US" dirty="0"/>
          </a:p>
        </p:txBody>
      </p:sp>
    </p:spTree>
    <p:extLst>
      <p:ext uri="{BB962C8B-B14F-4D97-AF65-F5344CB8AC3E}">
        <p14:creationId xmlns:p14="http://schemas.microsoft.com/office/powerpoint/2010/main" val="2348290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565150"/>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t>‹#›</a:t>
            </a:fld>
            <a:endParaRPr lang="en-US"/>
          </a:p>
        </p:txBody>
      </p:sp>
      <p:sp>
        <p:nvSpPr>
          <p:cNvPr id="3" name="Footer Placeholder 2"/>
          <p:cNvSpPr>
            <a:spLocks noGrp="1"/>
          </p:cNvSpPr>
          <p:nvPr>
            <p:ph type="ftr" sz="quarter" idx="10"/>
          </p:nvPr>
        </p:nvSpPr>
        <p:spPr/>
        <p:txBody>
          <a:bodyPr/>
          <a:lstStyle/>
          <a:p>
            <a:r>
              <a:rPr lang="en-US" dirty="0"/>
              <a:t>Copyright ©2018 John Wiley &amp; Sons, Inc. </a:t>
            </a:r>
          </a:p>
        </p:txBody>
      </p:sp>
    </p:spTree>
    <p:extLst>
      <p:ext uri="{BB962C8B-B14F-4D97-AF65-F5344CB8AC3E}">
        <p14:creationId xmlns:p14="http://schemas.microsoft.com/office/powerpoint/2010/main" val="557149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t>‹#›</a:t>
            </a:fld>
            <a:endParaRPr lang="en-US"/>
          </a:p>
        </p:txBody>
      </p:sp>
      <p:sp>
        <p:nvSpPr>
          <p:cNvPr id="5" name="Footer Placeholder 4"/>
          <p:cNvSpPr>
            <a:spLocks noGrp="1"/>
          </p:cNvSpPr>
          <p:nvPr>
            <p:ph type="ftr" sz="quarter" idx="11"/>
          </p:nvPr>
        </p:nvSpPr>
        <p:spPr/>
        <p:txBody>
          <a:bodyPr/>
          <a:lstStyle/>
          <a:p>
            <a:r>
              <a:rPr lang="en-US" dirty="0"/>
              <a:t>Copyright ©2018 John Wiley &amp; Sons, Inc. </a:t>
            </a:r>
          </a:p>
        </p:txBody>
      </p:sp>
    </p:spTree>
    <p:extLst>
      <p:ext uri="{BB962C8B-B14F-4D97-AF65-F5344CB8AC3E}">
        <p14:creationId xmlns:p14="http://schemas.microsoft.com/office/powerpoint/2010/main" val="28544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755648"/>
            <a:ext cx="8839200" cy="6096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rgbClr val="007787"/>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267200"/>
            <a:ext cx="8839200" cy="24384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4" name="Content Placeholder 3"/>
          <p:cNvSpPr>
            <a:spLocks noGrp="1"/>
          </p:cNvSpPr>
          <p:nvPr>
            <p:ph sz="quarter" idx="23" hasCustomPrompt="1"/>
          </p:nvPr>
        </p:nvSpPr>
        <p:spPr>
          <a:xfrm>
            <a:off x="1568918" y="6248400"/>
            <a:ext cx="6584482" cy="457200"/>
          </a:xfrm>
          <a:prstGeom prst="rect">
            <a:avLst/>
          </a:prstGeom>
        </p:spPr>
        <p:txBody>
          <a:bodyPr/>
          <a:lstStyle>
            <a:lvl1pPr marL="0" indent="0">
              <a:buNone/>
              <a:defRPr/>
            </a:lvl1pPr>
          </a:lstStyle>
          <a:p>
            <a:pPr lvl="0"/>
            <a:r>
              <a:rPr lang="en-US" dirty="0"/>
              <a:t>Copyright ©2019 John Wiley &amp; Sons, Inc.</a:t>
            </a:r>
          </a:p>
        </p:txBody>
      </p:sp>
      <p:sp>
        <p:nvSpPr>
          <p:cNvPr id="6" name="Content Placeholder 5"/>
          <p:cNvSpPr>
            <a:spLocks noGrp="1"/>
          </p:cNvSpPr>
          <p:nvPr>
            <p:ph sz="quarter" idx="24"/>
          </p:nvPr>
        </p:nvSpPr>
        <p:spPr>
          <a:xfrm>
            <a:off x="152400" y="6092825"/>
            <a:ext cx="8839200" cy="27305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370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83276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60375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34424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24603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Tree>
    <p:extLst>
      <p:ext uri="{BB962C8B-B14F-4D97-AF65-F5344CB8AC3E}">
        <p14:creationId xmlns:p14="http://schemas.microsoft.com/office/powerpoint/2010/main" val="409983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990600"/>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799500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6194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71" r:id="rId3"/>
    <p:sldLayoutId id="2147483975" r:id="rId4"/>
  </p:sldLayoutIdLst>
  <p:hf hd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420420428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74" r:id="rId13"/>
    <p:sldLayoutId id="2147483973" r:id="rId14"/>
    <p:sldLayoutId id="2147483952" r:id="rId15"/>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©2015 John Wiley &amp; Sons, Inc. </a:t>
            </a:r>
          </a:p>
        </p:txBody>
      </p:sp>
    </p:spTree>
    <p:extLst>
      <p:ext uri="{BB962C8B-B14F-4D97-AF65-F5344CB8AC3E}">
        <p14:creationId xmlns:p14="http://schemas.microsoft.com/office/powerpoint/2010/main" val="1664903694"/>
      </p:ext>
    </p:extLst>
  </p:cSld>
  <p:clrMap bg1="lt1" tx1="dk1" bg2="lt2" tx2="dk2" accent1="accent1" accent2="accent2" accent3="accent3" accent4="accent4" accent5="accent5" accent6="accent6" hlink="hlink" folHlink="folHlink"/>
  <p:sldLayoutIdLst>
    <p:sldLayoutId id="2147483954" r:id="rId1"/>
    <p:sldLayoutId id="2147483955" r:id="rId2"/>
  </p:sldLayoutIdLst>
  <p:hf hdr="0" dt="0"/>
  <p:txStyles>
    <p:titleStyle>
      <a:lvl1pPr algn="l" defTabSz="914400" rtl="0" eaLnBrk="1" latinLnBrk="0" hangingPunct="1">
        <a:lnSpc>
          <a:spcPct val="90000"/>
        </a:lnSpc>
        <a:spcBef>
          <a:spcPct val="0"/>
        </a:spcBef>
        <a:buNone/>
        <a:defRPr sz="4000" b="0"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604463431"/>
      </p:ext>
    </p:extLst>
  </p:cSld>
  <p:clrMap bg1="lt1" tx1="dk1" bg2="lt2" tx2="dk2" accent1="accent1" accent2="accent2" accent3="accent3" accent4="accent4" accent5="accent5" accent6="accent6" hlink="hlink" folHlink="folHlink"/>
  <p:sldLayoutIdLst>
    <p:sldLayoutId id="2147483957" r:id="rId1"/>
    <p:sldLayoutId id="2147483958"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799"/>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Tree>
    <p:extLst>
      <p:ext uri="{BB962C8B-B14F-4D97-AF65-F5344CB8AC3E}">
        <p14:creationId xmlns:p14="http://schemas.microsoft.com/office/powerpoint/2010/main" val="3686380510"/>
      </p:ext>
    </p:extLst>
  </p:cSld>
  <p:clrMap bg1="lt1" tx1="dk1" bg2="lt2" tx2="dk2" accent1="accent1" accent2="accent2" accent3="accent3" accent4="accent4" accent5="accent5" accent6="accent6" hlink="hlink" folHlink="folHlink"/>
  <p:sldLayoutIdLst>
    <p:sldLayoutId id="2147483960" r:id="rId1"/>
    <p:sldLayoutId id="2147483961" r:id="rId2"/>
  </p:sldLayoutIdLst>
  <p:hf hdr="0" dt="0"/>
  <p:txStyles>
    <p:titleStyle>
      <a:lvl1pPr algn="l" defTabSz="914400" rtl="0" eaLnBrk="1" latinLnBrk="0" hangingPunct="1">
        <a:lnSpc>
          <a:spcPct val="90000"/>
        </a:lnSpc>
        <a:spcBef>
          <a:spcPct val="0"/>
        </a:spcBef>
        <a:buNone/>
        <a:defRPr sz="4000" b="0"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9906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rgbClr val="007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941320" y="6419851"/>
            <a:ext cx="3278293" cy="276999"/>
          </a:xfrm>
          <a:prstGeom prst="rect">
            <a:avLst/>
          </a:prstGeom>
          <a:noFill/>
        </p:spPr>
        <p:txBody>
          <a:bodyPr wrap="square" rtlCol="0">
            <a:spAutoFit/>
          </a:bodyPr>
          <a:lstStyle/>
          <a:p>
            <a:pPr marL="0" indent="0" algn="ctr" defTabSz="914400" rtl="0" eaLnBrk="1" latinLnBrk="0" hangingPunct="1">
              <a:buNone/>
            </a:pPr>
            <a:r>
              <a:rPr lang="en-US" sz="1200" b="0" i="0" kern="1200" dirty="0">
                <a:solidFill>
                  <a:schemeClr val="tx1">
                    <a:tint val="75000"/>
                  </a:schemeClr>
                </a:solidFill>
                <a:latin typeface="Times New Roman" charset="0"/>
                <a:ea typeface="Times New Roman" charset="0"/>
                <a:cs typeface="Times New Roman" charset="0"/>
              </a:rPr>
              <a:t>Copyright ©2015 John Wiley &amp; Sons, Inc.</a:t>
            </a:r>
          </a:p>
        </p:txBody>
      </p:sp>
      <p:sp>
        <p:nvSpPr>
          <p:cNvPr id="12" name="Slide Number Placeholder 5"/>
          <p:cNvSpPr txBox="1">
            <a:spLocks/>
          </p:cNvSpPr>
          <p:nvPr userDrawn="1"/>
        </p:nvSpPr>
        <p:spPr>
          <a:xfrm>
            <a:off x="8275657" y="6438773"/>
            <a:ext cx="559780" cy="258077"/>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algn="ctr" defTabSz="914400" rtl="0" eaLnBrk="1" latinLnBrk="0" hangingPunct="1">
              <a:defRPr/>
            </a:pPr>
            <a:fld id="{6F94BB01-2447-4377-8194-F82F4D072C18}" type="slidenum">
              <a:rPr lang="en-US" sz="1200" b="0" i="0" kern="1200" smtClean="0">
                <a:solidFill>
                  <a:schemeClr val="tx1">
                    <a:tint val="75000"/>
                  </a:schemeClr>
                </a:solidFill>
                <a:latin typeface="Times New Roman" charset="0"/>
                <a:ea typeface="Times New Roman" charset="0"/>
                <a:cs typeface="Times New Roman" charset="0"/>
              </a:rPr>
              <a:pPr marL="0" algn="ctr" defTabSz="914400" rtl="0" eaLnBrk="1" latinLnBrk="0" hangingPunct="1">
                <a:defRPr/>
              </a:pPr>
              <a:t>‹#›</a:t>
            </a:fld>
            <a:endParaRPr lang="en-US" sz="1200" b="0" i="0" kern="1200" dirty="0">
              <a:solidFill>
                <a:schemeClr val="tx1">
                  <a:tint val="75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32070019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Lst>
  <p:hf hdr="0" dt="0"/>
  <p:txStyles>
    <p:titleStyle>
      <a:lvl1pPr algn="l" defTabSz="914400" rtl="0" eaLnBrk="1" latinLnBrk="0" hangingPunct="1">
        <a:lnSpc>
          <a:spcPct val="90000"/>
        </a:lnSpc>
        <a:spcBef>
          <a:spcPct val="0"/>
        </a:spcBef>
        <a:buNone/>
        <a:defRPr sz="4000" b="0" i="0" kern="1200">
          <a:solidFill>
            <a:srgbClr val="007787"/>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r>
              <a:rPr lang="en-US" dirty="0"/>
              <a:t>Copyright ©2018 John Wiley &amp; Sons, Inc. </a:t>
            </a:r>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964483"/>
      </p:ext>
    </p:extLst>
  </p:cSld>
  <p:clrMap bg1="lt1" tx1="dk1" bg2="lt2" tx2="dk2" accent1="accent1" accent2="accent2" accent3="accent3" accent4="accent4" accent5="accent5" accent6="accent6" hlink="hlink" folHlink="folHlink"/>
  <p:sldLayoutIdLst>
    <p:sldLayoutId id="2147483968" r:id="rId1"/>
    <p:sldLayoutId id="2147483969" r:id="rId2"/>
  </p:sldLayoutIdLst>
  <p:hf hd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chor="ctr"/>
          <a:lstStyle/>
          <a:p>
            <a:r>
              <a:rPr lang="en-US" sz="4800" dirty="0">
                <a:latin typeface="Times New Roman" panose="02020603050405020304" pitchFamily="18" charset="0"/>
                <a:cs typeface="Times New Roman" panose="02020603050405020304" pitchFamily="18" charset="0"/>
              </a:rPr>
              <a:t>Survey of Accounting</a:t>
            </a:r>
          </a:p>
        </p:txBody>
      </p:sp>
      <p:sp>
        <p:nvSpPr>
          <p:cNvPr id="4" name="Author"/>
          <p:cNvSpPr>
            <a:spLocks noGrp="1"/>
          </p:cNvSpPr>
          <p:nvPr>
            <p:ph sz="quarter" idx="21"/>
          </p:nvPr>
        </p:nvSpPr>
        <p:spPr>
          <a:prstGeom prst="rect">
            <a:avLst/>
          </a:prstGeom>
        </p:spPr>
        <p:txBody>
          <a:bodyPr/>
          <a:lstStyle/>
          <a:p>
            <a:r>
              <a:rPr lang="en-US" dirty="0">
                <a:latin typeface="Times New Roman" panose="02020603050405020304" pitchFamily="18" charset="0"/>
                <a:cs typeface="Times New Roman" panose="02020603050405020304" pitchFamily="18" charset="0"/>
              </a:rPr>
              <a:t>Second Edition</a:t>
            </a:r>
          </a:p>
        </p:txBody>
      </p:sp>
      <p:sp>
        <p:nvSpPr>
          <p:cNvPr id="3" name="Edition"/>
          <p:cNvSpPr>
            <a:spLocks noGrp="1"/>
          </p:cNvSpPr>
          <p:nvPr>
            <p:ph sz="quarter" idx="22"/>
          </p:nvPr>
        </p:nvSpPr>
        <p:spPr>
          <a:prstGeom prst="rect">
            <a:avLst/>
          </a:prstGeom>
        </p:spPr>
        <p:txBody>
          <a:bodyPr/>
          <a:lstStyle/>
          <a:p>
            <a:r>
              <a:rPr lang="en-US" b="1" dirty="0">
                <a:solidFill>
                  <a:srgbClr val="990000"/>
                </a:solidFill>
                <a:latin typeface="Times New Roman" panose="02020603050405020304" pitchFamily="18" charset="0"/>
                <a:cs typeface="Times New Roman" panose="02020603050405020304" pitchFamily="18" charset="0"/>
              </a:rPr>
              <a:t>Kimmel </a:t>
            </a:r>
            <a:r>
              <a:rPr lang="en-US" altLang="en-US" b="1" dirty="0">
                <a:solidFill>
                  <a:srgbClr val="99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b="1" dirty="0" err="1">
                <a:solidFill>
                  <a:srgbClr val="990000"/>
                </a:solidFill>
                <a:latin typeface="Times New Roman" panose="02020603050405020304" pitchFamily="18" charset="0"/>
                <a:cs typeface="Times New Roman" panose="02020603050405020304" pitchFamily="18" charset="0"/>
              </a:rPr>
              <a:t>Weygandt</a:t>
            </a:r>
            <a:endParaRPr lang="en-US" b="1" dirty="0">
              <a:solidFill>
                <a:srgbClr val="990000"/>
              </a:solidFill>
              <a:latin typeface="Times New Roman" panose="02020603050405020304" pitchFamily="18" charset="0"/>
              <a:cs typeface="Times New Roman" panose="02020603050405020304" pitchFamily="18" charset="0"/>
            </a:endParaRPr>
          </a:p>
        </p:txBody>
      </p:sp>
      <p:sp>
        <p:nvSpPr>
          <p:cNvPr id="5" name="CN"/>
          <p:cNvSpPr>
            <a:spLocks noGrp="1"/>
          </p:cNvSpPr>
          <p:nvPr>
            <p:ph sz="quarter" idx="19"/>
          </p:nvPr>
        </p:nvSpPr>
        <p:spPr>
          <a:xfrm>
            <a:off x="152400" y="3657600"/>
            <a:ext cx="8839200" cy="533400"/>
          </a:xfrm>
        </p:spPr>
        <p:txBody>
          <a:bodyPr anchor="ctr"/>
          <a:lstStyle/>
          <a:p>
            <a:r>
              <a:rPr lang="en-US" dirty="0">
                <a:latin typeface="Times New Roman" panose="02020603050405020304" pitchFamily="18" charset="0"/>
                <a:cs typeface="Times New Roman" panose="02020603050405020304" pitchFamily="18" charset="0"/>
              </a:rPr>
              <a:t>Chapter 4</a:t>
            </a:r>
          </a:p>
        </p:txBody>
      </p:sp>
      <p:sp>
        <p:nvSpPr>
          <p:cNvPr id="6" name="CT"/>
          <p:cNvSpPr>
            <a:spLocks noGrp="1"/>
          </p:cNvSpPr>
          <p:nvPr>
            <p:ph sz="quarter" idx="20"/>
          </p:nvPr>
        </p:nvSpPr>
        <p:spPr>
          <a:xfrm>
            <a:off x="152400" y="4206874"/>
            <a:ext cx="8839200" cy="1978026"/>
          </a:xfrm>
        </p:spPr>
        <p:txBody>
          <a:bodyPr anchor="t"/>
          <a:lstStyle/>
          <a:p>
            <a:pPr>
              <a:spcBef>
                <a:spcPts val="0"/>
              </a:spcBef>
            </a:pPr>
            <a:r>
              <a:rPr lang="en-US" sz="4400" dirty="0">
                <a:latin typeface="Times New Roman" panose="02020603050405020304" pitchFamily="18" charset="0"/>
                <a:cs typeface="Times New Roman" panose="02020603050405020304" pitchFamily="18" charset="0"/>
              </a:rPr>
              <a:t>Accrual Accounting Concepts</a:t>
            </a:r>
          </a:p>
        </p:txBody>
      </p:sp>
      <p:sp>
        <p:nvSpPr>
          <p:cNvPr id="14" name="Content Placeholder 13"/>
          <p:cNvSpPr>
            <a:spLocks noGrp="1"/>
          </p:cNvSpPr>
          <p:nvPr>
            <p:ph sz="quarter" idx="24"/>
          </p:nvPr>
        </p:nvSpPr>
        <p:spPr>
          <a:xfrm>
            <a:off x="152400" y="6156325"/>
            <a:ext cx="8839200" cy="273050"/>
          </a:xfrm>
        </p:spPr>
        <p:txBody>
          <a:bodyPr/>
          <a:lstStyle/>
          <a:p>
            <a:r>
              <a:rPr lang="en-IN" sz="1200" dirty="0">
                <a:solidFill>
                  <a:schemeClr val="bg1"/>
                </a:solidFill>
                <a:latin typeface="Times New Roman" panose="02020603050405020304" pitchFamily="18" charset="0"/>
                <a:cs typeface="Times New Roman" panose="02020603050405020304" pitchFamily="18" charset="0"/>
              </a:rPr>
              <a:t>This slide deck contains animations. Please disable animations if they cause issues with your device.</a:t>
            </a:r>
          </a:p>
        </p:txBody>
      </p:sp>
      <p:sp>
        <p:nvSpPr>
          <p:cNvPr id="10" name="Content Placeholder 9"/>
          <p:cNvSpPr>
            <a:spLocks noGrp="1"/>
          </p:cNvSpPr>
          <p:nvPr>
            <p:ph sz="quarter" idx="23"/>
          </p:nvPr>
        </p:nvSpPr>
        <p:spPr>
          <a:xfrm>
            <a:off x="1291735" y="6340626"/>
            <a:ext cx="6584482" cy="457200"/>
          </a:xfrm>
          <a:prstGeom prst="rect">
            <a:avLst/>
          </a:prstGeom>
        </p:spPr>
        <p:txBody>
          <a:bodyPr anchor="ctr"/>
          <a:lstStyle/>
          <a:p>
            <a:pPr algn="ct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Copyright ©2020 John Wiley &amp; Sons, Inc.</a:t>
            </a:r>
          </a:p>
        </p:txBody>
      </p:sp>
    </p:spTree>
    <p:extLst>
      <p:ext uri="{BB962C8B-B14F-4D97-AF65-F5344CB8AC3E}">
        <p14:creationId xmlns:p14="http://schemas.microsoft.com/office/powerpoint/2010/main" val="1261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714522" cy="975360"/>
          </a:xfrm>
        </p:spPr>
        <p:txBody>
          <a:bodyPr anchor="t">
            <a:noAutofit/>
          </a:bodyPr>
          <a:lstStyle/>
          <a:p>
            <a:r>
              <a:rPr lang="en-US" b="1" dirty="0">
                <a:latin typeface="Times New Roman" panose="02020603050405020304" pitchFamily="18" charset="0"/>
                <a:cs typeface="Times New Roman" panose="02020603050405020304" pitchFamily="18" charset="0"/>
              </a:rPr>
              <a:t>Accrual versus Cash Basis Accounting</a:t>
            </a:r>
            <a:br>
              <a:rPr lang="en-US" sz="34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Cash-Basis Accounting</a:t>
            </a:r>
            <a:endParaRPr lang="en-US" sz="34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3550" lvl="2" indent="-463550">
              <a:buClr>
                <a:srgbClr val="990000"/>
              </a:buClr>
              <a:buSzPct val="100000"/>
            </a:pPr>
            <a:r>
              <a:rPr lang="en-US" altLang="en-US" sz="2600" b="1" dirty="0">
                <a:latin typeface="Times New Roman" panose="02020603050405020304" pitchFamily="18" charset="0"/>
                <a:cs typeface="Times New Roman" panose="02020603050405020304" pitchFamily="18" charset="0"/>
              </a:rPr>
              <a:t>Revenues</a:t>
            </a:r>
            <a:r>
              <a:rPr lang="en-US" altLang="en-US" sz="2600" dirty="0">
                <a:latin typeface="Times New Roman" panose="02020603050405020304" pitchFamily="18" charset="0"/>
                <a:cs typeface="Times New Roman" panose="02020603050405020304" pitchFamily="18" charset="0"/>
              </a:rPr>
              <a:t> recognized when </a:t>
            </a:r>
            <a:r>
              <a:rPr lang="en-US" altLang="en-US" sz="2600" b="1" dirty="0">
                <a:latin typeface="Times New Roman" panose="02020603050405020304" pitchFamily="18" charset="0"/>
                <a:cs typeface="Times New Roman" panose="02020603050405020304" pitchFamily="18" charset="0"/>
              </a:rPr>
              <a:t>cash is received</a:t>
            </a:r>
            <a:r>
              <a:rPr lang="en-US" altLang="en-US" sz="2600" dirty="0">
                <a:latin typeface="Times New Roman" panose="02020603050405020304" pitchFamily="18" charset="0"/>
                <a:cs typeface="Times New Roman" panose="02020603050405020304" pitchFamily="18" charset="0"/>
              </a:rPr>
              <a:t>.</a:t>
            </a:r>
          </a:p>
          <a:p>
            <a:pPr marL="463550" lvl="2" indent="-463550">
              <a:buClr>
                <a:srgbClr val="990000"/>
              </a:buClr>
              <a:buSzPct val="100000"/>
            </a:pPr>
            <a:r>
              <a:rPr lang="en-US" altLang="en-US" sz="2600" b="1" dirty="0">
                <a:latin typeface="Times New Roman" panose="02020603050405020304" pitchFamily="18" charset="0"/>
                <a:cs typeface="Times New Roman" panose="02020603050405020304" pitchFamily="18" charset="0"/>
              </a:rPr>
              <a:t>Expenses</a:t>
            </a:r>
            <a:r>
              <a:rPr lang="en-US" altLang="en-US" sz="2600" dirty="0">
                <a:latin typeface="Times New Roman" panose="02020603050405020304" pitchFamily="18" charset="0"/>
                <a:cs typeface="Times New Roman" panose="02020603050405020304" pitchFamily="18" charset="0"/>
              </a:rPr>
              <a:t> recognized when </a:t>
            </a:r>
            <a:r>
              <a:rPr lang="en-US" altLang="en-US" sz="2600" b="1" dirty="0">
                <a:latin typeface="Times New Roman" panose="02020603050405020304" pitchFamily="18" charset="0"/>
                <a:cs typeface="Times New Roman" panose="02020603050405020304" pitchFamily="18" charset="0"/>
              </a:rPr>
              <a:t>cash is paid</a:t>
            </a:r>
            <a:r>
              <a:rPr lang="en-US" altLang="en-US" sz="2600" dirty="0">
                <a:latin typeface="Times New Roman" panose="02020603050405020304" pitchFamily="18" charset="0"/>
                <a:cs typeface="Times New Roman" panose="02020603050405020304" pitchFamily="18" charset="0"/>
              </a:rPr>
              <a:t>.</a:t>
            </a:r>
          </a:p>
          <a:p>
            <a:pPr marL="463550" lvl="2" indent="-463550">
              <a:buClr>
                <a:srgbClr val="990000"/>
              </a:buClr>
              <a:buSzPct val="100000"/>
            </a:pPr>
            <a:r>
              <a:rPr lang="en-US" altLang="en-US" sz="2600" dirty="0">
                <a:latin typeface="Times New Roman" panose="02020603050405020304" pitchFamily="18" charset="0"/>
                <a:cs typeface="Times New Roman" panose="02020603050405020304" pitchFamily="18" charset="0"/>
              </a:rPr>
              <a:t>Cash-basis accounting is </a:t>
            </a:r>
            <a:r>
              <a:rPr lang="en-US" altLang="en-US" sz="2600" b="1" dirty="0">
                <a:latin typeface="Times New Roman" panose="02020603050405020304" pitchFamily="18" charset="0"/>
                <a:cs typeface="Times New Roman" panose="02020603050405020304" pitchFamily="18" charset="0"/>
              </a:rPr>
              <a:t>not in accordance with generally accepted accounting principles (GAAP)</a:t>
            </a:r>
            <a:r>
              <a:rPr lang="en-US" altLang="en-US" sz="2600" dirty="0">
                <a:latin typeface="Times New Roman" panose="02020603050405020304" pitchFamily="18" charset="0"/>
                <a:cs typeface="Times New Roman" panose="02020603050405020304" pitchFamily="18" charset="0"/>
              </a:rPr>
              <a: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18942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noAutofit/>
          </a:bodyPr>
          <a:lstStyle/>
          <a:p>
            <a:r>
              <a:rPr lang="en-US" b="1" dirty="0">
                <a:latin typeface="Times New Roman" panose="02020603050405020304" pitchFamily="18" charset="0"/>
                <a:cs typeface="Times New Roman" panose="02020603050405020304" pitchFamily="18" charset="0"/>
              </a:rPr>
              <a:t>The Need for Adjustments</a:t>
            </a:r>
            <a:br>
              <a:rPr lang="en-US" b="1" dirty="0">
                <a:latin typeface="Times New Roman" panose="02020603050405020304" pitchFamily="18" charset="0"/>
                <a:cs typeface="Times New Roman" panose="02020603050405020304" pitchFamily="18" charset="0"/>
              </a:rPr>
            </a:br>
            <a:r>
              <a:rPr lang="en-US" sz="3200" b="1" dirty="0" err="1">
                <a:latin typeface="Times New Roman" panose="02020603050405020304" pitchFamily="18" charset="0"/>
                <a:cs typeface="Times New Roman" panose="02020603050405020304" pitchFamily="18" charset="0"/>
              </a:rPr>
              <a:t>Adjustments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57200" lvl="2" indent="-457200">
              <a:buClr>
                <a:srgbClr val="990000"/>
              </a:buClr>
              <a:buSzPct val="100000"/>
            </a:pPr>
            <a:r>
              <a:rPr lang="en-US" altLang="en-US" sz="2600" dirty="0">
                <a:latin typeface="Times New Roman" panose="02020603050405020304" pitchFamily="18" charset="0"/>
                <a:cs typeface="Times New Roman" panose="02020603050405020304" pitchFamily="18" charset="0"/>
              </a:rPr>
              <a:t>Ensure that the </a:t>
            </a:r>
            <a:r>
              <a:rPr lang="en-US" altLang="en-US" sz="2600" b="1" dirty="0">
                <a:latin typeface="Times New Roman" panose="02020603050405020304" pitchFamily="18" charset="0"/>
                <a:cs typeface="Times New Roman" panose="02020603050405020304" pitchFamily="18" charset="0"/>
              </a:rPr>
              <a:t>revenue recognition </a:t>
            </a:r>
            <a:r>
              <a:rPr lang="en-US" altLang="en-US" sz="2600" dirty="0">
                <a:latin typeface="Times New Roman" panose="02020603050405020304" pitchFamily="18" charset="0"/>
                <a:cs typeface="Times New Roman" panose="02020603050405020304" pitchFamily="18" charset="0"/>
              </a:rPr>
              <a:t>and </a:t>
            </a:r>
            <a:r>
              <a:rPr lang="en-US" altLang="en-US" sz="2600" b="1" dirty="0">
                <a:latin typeface="Times New Roman" panose="02020603050405020304" pitchFamily="18" charset="0"/>
                <a:cs typeface="Times New Roman" panose="02020603050405020304" pitchFamily="18" charset="0"/>
              </a:rPr>
              <a:t>expense</a:t>
            </a:r>
            <a:r>
              <a:rPr lang="en-US" altLang="en-US" sz="2600" dirty="0">
                <a:latin typeface="Times New Roman" panose="02020603050405020304" pitchFamily="18" charset="0"/>
                <a:cs typeface="Times New Roman" panose="02020603050405020304" pitchFamily="18" charset="0"/>
              </a:rPr>
              <a:t> </a:t>
            </a:r>
            <a:r>
              <a:rPr lang="en-US" altLang="en-US" sz="2600" b="1" dirty="0">
                <a:latin typeface="Times New Roman" panose="02020603050405020304" pitchFamily="18" charset="0"/>
                <a:cs typeface="Times New Roman" panose="02020603050405020304" pitchFamily="18" charset="0"/>
              </a:rPr>
              <a:t>recognition</a:t>
            </a:r>
            <a:r>
              <a:rPr lang="en-US" altLang="en-US" sz="2600" dirty="0">
                <a:latin typeface="Times New Roman" panose="02020603050405020304" pitchFamily="18" charset="0"/>
                <a:cs typeface="Times New Roman" panose="02020603050405020304" pitchFamily="18" charset="0"/>
              </a:rPr>
              <a:t> principles are followed.</a:t>
            </a:r>
          </a:p>
          <a:p>
            <a:pPr marL="457200" lvl="2" indent="-457200">
              <a:buClr>
                <a:srgbClr val="990000"/>
              </a:buClr>
              <a:buSzPct val="100000"/>
            </a:pPr>
            <a:r>
              <a:rPr lang="en-US" altLang="en-US" sz="2600" b="1" dirty="0">
                <a:latin typeface="Times New Roman" panose="02020603050405020304" pitchFamily="18" charset="0"/>
                <a:cs typeface="Times New Roman" panose="02020603050405020304" pitchFamily="18" charset="0"/>
              </a:rPr>
              <a:t>Required</a:t>
            </a:r>
            <a:r>
              <a:rPr lang="en-US" altLang="en-US" sz="2600" dirty="0">
                <a:latin typeface="Times New Roman" panose="02020603050405020304" pitchFamily="18" charset="0"/>
                <a:cs typeface="Times New Roman" panose="02020603050405020304" pitchFamily="18" charset="0"/>
              </a:rPr>
              <a:t> every time a company prepares financial statements.</a:t>
            </a:r>
          </a:p>
          <a:p>
            <a:pPr marL="457200" lvl="2" indent="-457200">
              <a:buClr>
                <a:srgbClr val="990000"/>
              </a:buClr>
              <a:buSzPct val="100000"/>
            </a:pPr>
            <a:r>
              <a:rPr lang="en-US" altLang="en-US" sz="2600" dirty="0">
                <a:latin typeface="Times New Roman" panose="02020603050405020304" pitchFamily="18" charset="0"/>
                <a:cs typeface="Times New Roman" panose="02020603050405020304" pitchFamily="18" charset="0"/>
              </a:rPr>
              <a:t>Will include </a:t>
            </a:r>
            <a:r>
              <a:rPr lang="en-US" altLang="en-US" sz="2600" b="1" dirty="0">
                <a:latin typeface="Times New Roman" panose="02020603050405020304" pitchFamily="18" charset="0"/>
                <a:cs typeface="Times New Roman" panose="02020603050405020304" pitchFamily="18" charset="0"/>
              </a:rPr>
              <a:t>one income statement account and one balance sheet account</a:t>
            </a:r>
            <a:r>
              <a:rPr lang="en-US" altLang="en-US" sz="2600" dirty="0">
                <a:latin typeface="Times New Roman" panose="02020603050405020304" pitchFamily="18" charset="0"/>
                <a:cs typeface="Times New Roman" panose="02020603050405020304" pitchFamily="18" charset="0"/>
              </a:rPr>
              <a:t>.</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86844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534400" cy="1198626"/>
          </a:xfrm>
        </p:spPr>
        <p:txBody>
          <a:bodyPr anchor="t">
            <a:normAutofit/>
          </a:bodyPr>
          <a:lstStyle/>
          <a:p>
            <a:r>
              <a:rPr lang="en-US" b="1" dirty="0">
                <a:latin typeface="Times New Roman" panose="02020603050405020304" pitchFamily="18" charset="0"/>
                <a:cs typeface="Times New Roman" panose="02020603050405020304" pitchFamily="18" charset="0"/>
              </a:rPr>
              <a:t>The Need for Adjustments</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304800" y="1752600"/>
            <a:ext cx="8534400" cy="4343399"/>
          </a:xfrm>
        </p:spPr>
        <p:txBody>
          <a:bodyPr/>
          <a:lstStyle/>
          <a:p>
            <a:pPr marL="0" lvl="1" indent="0">
              <a:lnSpc>
                <a:spcPct val="100000"/>
              </a:lnSpc>
              <a:spcBef>
                <a:spcPts val="624"/>
              </a:spcBef>
              <a:buClr>
                <a:schemeClr val="tx1"/>
              </a:buClr>
              <a:buNone/>
            </a:pPr>
            <a:r>
              <a:rPr lang="en-US" altLang="en-US" sz="2600" dirty="0">
                <a:latin typeface="Times New Roman" pitchFamily="18" charset="0"/>
                <a:cs typeface="Times New Roman" pitchFamily="18" charset="0"/>
              </a:rPr>
              <a:t>Adjustments are made to ensure that:</a:t>
            </a:r>
          </a:p>
          <a:p>
            <a:pPr marL="914400" lvl="1" indent="-457200">
              <a:lnSpc>
                <a:spcPct val="100000"/>
              </a:lnSpc>
              <a:spcBef>
                <a:spcPts val="624"/>
              </a:spcBef>
              <a:buClr>
                <a:schemeClr val="accent2"/>
              </a:buClr>
              <a:buFont typeface="Wingdings" pitchFamily="2" charset="2"/>
              <a:buAutoNum type="alphaLcPeriod"/>
            </a:pPr>
            <a:r>
              <a:rPr lang="en-US" altLang="en-US" sz="2600" dirty="0">
                <a:latin typeface="Times New Roman" pitchFamily="18" charset="0"/>
                <a:cs typeface="Times New Roman" pitchFamily="18" charset="0"/>
              </a:rPr>
              <a:t>expenses are recognized in the period in which they are incurred.</a:t>
            </a:r>
          </a:p>
          <a:p>
            <a:pPr marL="914400" lvl="1" indent="-457200">
              <a:lnSpc>
                <a:spcPct val="100000"/>
              </a:lnSpc>
              <a:spcBef>
                <a:spcPts val="624"/>
              </a:spcBef>
              <a:buClr>
                <a:schemeClr val="accent2"/>
              </a:buClr>
              <a:buFont typeface="Wingdings" pitchFamily="2" charset="2"/>
              <a:buAutoNum type="alphaLcPeriod"/>
            </a:pPr>
            <a:r>
              <a:rPr lang="en-US" altLang="en-US" sz="2600" dirty="0">
                <a:latin typeface="Times New Roman" pitchFamily="18" charset="0"/>
                <a:cs typeface="Times New Roman" pitchFamily="18" charset="0"/>
              </a:rPr>
              <a:t>revenues are recorded in the period in which services are performed.</a:t>
            </a:r>
          </a:p>
          <a:p>
            <a:pPr marL="914400" lvl="1" indent="-457200">
              <a:lnSpc>
                <a:spcPct val="100000"/>
              </a:lnSpc>
              <a:spcBef>
                <a:spcPts val="624"/>
              </a:spcBef>
              <a:buClr>
                <a:schemeClr val="accent2"/>
              </a:buClr>
              <a:buFont typeface="Wingdings" pitchFamily="2" charset="2"/>
              <a:buAutoNum type="alphaLcPeriod"/>
            </a:pPr>
            <a:r>
              <a:rPr lang="en-US" altLang="en-US" sz="2600" dirty="0">
                <a:latin typeface="Times New Roman" pitchFamily="18" charset="0"/>
                <a:cs typeface="Times New Roman" pitchFamily="18" charset="0"/>
              </a:rPr>
              <a:t>balance sheet and income statement accounts have correct balances at the end of an accounting period.</a:t>
            </a:r>
          </a:p>
        </p:txBody>
      </p:sp>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13355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381000" y="457200"/>
            <a:ext cx="8440004" cy="457200"/>
          </a:xfrm>
        </p:spPr>
        <p:txBody>
          <a:bodyPr anchor="t">
            <a:normAutofit fontScale="90000"/>
          </a:bodyPr>
          <a:lstStyle/>
          <a:p>
            <a:r>
              <a:rPr lang="en-US" sz="3200" b="1" dirty="0">
                <a:latin typeface="Times New Roman" panose="02020603050405020304" pitchFamily="18" charset="0"/>
                <a:cs typeface="Times New Roman" panose="02020603050405020304" pitchFamily="18" charset="0"/>
              </a:rPr>
              <a:t>Categories of Adjustments</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914400"/>
            <a:ext cx="8534400" cy="5181600"/>
          </a:xfrm>
        </p:spPr>
        <p:txBody>
          <a:bodyPr/>
          <a:lstStyle/>
          <a:p>
            <a:pPr>
              <a:buClrTx/>
              <a:buSzTx/>
              <a:buFontTx/>
              <a:buNone/>
            </a:pPr>
            <a:r>
              <a:rPr lang="en-US" altLang="en-US" sz="2200" b="1" dirty="0">
                <a:latin typeface="Times New Roman" panose="02020603050405020304" pitchFamily="18" charset="0"/>
                <a:cs typeface="Times New Roman" panose="02020603050405020304" pitchFamily="18" charset="0"/>
              </a:rPr>
              <a:t>Deferrals:</a:t>
            </a:r>
          </a:p>
          <a:p>
            <a:pPr marL="463550" indent="-463550">
              <a:buClrTx/>
              <a:buAutoNum type="arabicPeriod"/>
            </a:pPr>
            <a:r>
              <a:rPr lang="en-US" altLang="en-US" sz="2200" b="1" dirty="0">
                <a:solidFill>
                  <a:srgbClr val="990000"/>
                </a:solidFill>
                <a:latin typeface="Times New Roman" panose="02020603050405020304" pitchFamily="18" charset="0"/>
                <a:cs typeface="Times New Roman" panose="02020603050405020304" pitchFamily="18" charset="0"/>
              </a:rPr>
              <a:t>Prepaid expenses (Asset): </a:t>
            </a:r>
            <a:r>
              <a:rPr lang="en-US" altLang="en-US" sz="2200" dirty="0">
                <a:latin typeface="Times New Roman" panose="02020603050405020304" pitchFamily="18" charset="0"/>
                <a:cs typeface="Times New Roman" panose="02020603050405020304" pitchFamily="18" charset="0"/>
              </a:rPr>
              <a:t>Expenses (future benefits) paid in cash before they are used or consumed. Prepaid insurance, rent, etc. Supplies</a:t>
            </a:r>
          </a:p>
          <a:p>
            <a:pPr marL="463550" indent="-463550">
              <a:buClrTx/>
              <a:buAutoNum type="arabicPeriod"/>
            </a:pPr>
            <a:r>
              <a:rPr lang="en-US" altLang="en-US" sz="2200" b="1" dirty="0">
                <a:solidFill>
                  <a:srgbClr val="990000"/>
                </a:solidFill>
                <a:latin typeface="Times New Roman" panose="02020603050405020304" pitchFamily="18" charset="0"/>
                <a:cs typeface="Times New Roman" panose="02020603050405020304" pitchFamily="18" charset="0"/>
              </a:rPr>
              <a:t>Unearned revenues (Liability): </a:t>
            </a:r>
            <a:r>
              <a:rPr lang="en-US" altLang="en-US" sz="2200" dirty="0">
                <a:latin typeface="Times New Roman" panose="02020603050405020304" pitchFamily="18" charset="0"/>
                <a:cs typeface="Times New Roman" panose="02020603050405020304" pitchFamily="18" charset="0"/>
              </a:rPr>
              <a:t>Cash received before services are performed. Company is obligated to perform the service. </a:t>
            </a:r>
          </a:p>
          <a:p>
            <a:pPr marL="463550" indent="-463550">
              <a:buClrTx/>
              <a:buAutoNum type="arabicPeriod"/>
            </a:pPr>
            <a:r>
              <a:rPr lang="en-US" altLang="en-US" sz="2200" b="1" dirty="0">
                <a:solidFill>
                  <a:srgbClr val="990000"/>
                </a:solidFill>
                <a:latin typeface="Times New Roman" panose="02020603050405020304" pitchFamily="18" charset="0"/>
                <a:cs typeface="Times New Roman" panose="02020603050405020304" pitchFamily="18" charset="0"/>
              </a:rPr>
              <a:t>Accumulated Depreciation and Depreciation Expense: </a:t>
            </a:r>
            <a:r>
              <a:rPr lang="en-US" altLang="en-US" sz="2200" dirty="0">
                <a:latin typeface="Times New Roman" panose="02020603050405020304" pitchFamily="18" charset="0"/>
                <a:cs typeface="Times New Roman" panose="02020603050405020304" pitchFamily="18" charset="0"/>
              </a:rPr>
              <a:t>Allocating the cost of assets to future periods as expenses</a:t>
            </a:r>
          </a:p>
          <a:p>
            <a:pPr>
              <a:buClrTx/>
              <a:buSzTx/>
              <a:buNone/>
            </a:pPr>
            <a:r>
              <a:rPr lang="en-US" altLang="en-US" sz="2200" b="1" dirty="0">
                <a:latin typeface="Times New Roman" panose="02020603050405020304" pitchFamily="18" charset="0"/>
                <a:cs typeface="Times New Roman" panose="02020603050405020304" pitchFamily="18" charset="0"/>
              </a:rPr>
              <a:t>Accruals:</a:t>
            </a:r>
          </a:p>
          <a:p>
            <a:pPr marL="463550" indent="-463550">
              <a:buClrTx/>
              <a:buAutoNum type="arabicPeriod"/>
            </a:pPr>
            <a:r>
              <a:rPr lang="en-US" altLang="en-US" sz="2200" b="1" dirty="0">
                <a:solidFill>
                  <a:srgbClr val="990000"/>
                </a:solidFill>
                <a:latin typeface="Times New Roman" panose="02020603050405020304" pitchFamily="18" charset="0"/>
                <a:cs typeface="Times New Roman" panose="02020603050405020304" pitchFamily="18" charset="0"/>
              </a:rPr>
              <a:t>Accrued revenues (Revenue): </a:t>
            </a:r>
            <a:r>
              <a:rPr lang="en-US" altLang="en-US" sz="2200" dirty="0">
                <a:latin typeface="Times New Roman" panose="02020603050405020304" pitchFamily="18" charset="0"/>
                <a:cs typeface="Times New Roman" panose="02020603050405020304" pitchFamily="18" charset="0"/>
              </a:rPr>
              <a:t>Revenues for services performed but not yet received in cash or recorded. Ex, interest on a bank loan pursuant to a loan agreement.</a:t>
            </a:r>
          </a:p>
          <a:p>
            <a:pPr marL="463550" indent="-463550">
              <a:buClrTx/>
              <a:buAutoNum type="arabicPeriod"/>
            </a:pPr>
            <a:r>
              <a:rPr lang="en-US" altLang="en-US" sz="2200" b="1" dirty="0">
                <a:solidFill>
                  <a:srgbClr val="990000"/>
                </a:solidFill>
                <a:latin typeface="Times New Roman" panose="02020603050405020304" pitchFamily="18" charset="0"/>
                <a:cs typeface="Times New Roman" panose="02020603050405020304" pitchFamily="18" charset="0"/>
              </a:rPr>
              <a:t>Accrued expenses (Liability): </a:t>
            </a:r>
            <a:r>
              <a:rPr lang="en-US" altLang="en-US" sz="2200" b="1" dirty="0">
                <a:latin typeface="Times New Roman" panose="02020603050405020304" pitchFamily="18" charset="0"/>
                <a:cs typeface="Times New Roman" panose="02020603050405020304" pitchFamily="18" charset="0"/>
              </a:rPr>
              <a:t>Known </a:t>
            </a:r>
            <a:r>
              <a:rPr lang="en-US" altLang="en-US" sz="2200" dirty="0">
                <a:latin typeface="Times New Roman" panose="02020603050405020304" pitchFamily="18" charset="0"/>
                <a:cs typeface="Times New Roman" panose="02020603050405020304" pitchFamily="18" charset="0"/>
              </a:rPr>
              <a:t>expenses incurred but not yet paid in cash or recorded.  Ex, utilities, salaries, etc.</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5783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Summary of Transactions Before Adjustment</a:t>
            </a:r>
            <a:endParaRPr lang="ru-RU" sz="3200" b="1" dirty="0">
              <a:latin typeface="Times New Roman" panose="02020603050405020304" pitchFamily="18" charset="0"/>
              <a:cs typeface="Times New Roman" panose="02020603050405020304" pitchFamily="18" charset="0"/>
            </a:endParaRPr>
          </a:p>
        </p:txBody>
      </p:sp>
      <p:pic>
        <p:nvPicPr>
          <p:cNvPr id="16" name="Picture Placeholder 15" descr="A balance sheet for Sierra Corporation’s transactions is given. The accounting equation is expressed as follows: assets equal to liabilities plus stockholders’ equity. The cash, supplies, prepaid insurance and equipment amounts are displayed under assets as: Cash plus Supplies plus Prepaid insurance plus Equipment. The notes payable, accounts payable, and unearned service revenue amount are displayed under liabilities column as: Notes payable plus Accounts payable plus Unearned service revenue. The Common Stock account, retained earnings revenues, retained earnings expenses, and retained earnings dividends are displayed under the stockholders' equity column as: Common stock plus Retained earnings revenues minus Retained earnings expenses minus Retained earnings dividends. The final expression of the accounts analysis is expressed as: Cash plus Supplies plus Prepaid insurance plus Equipment equals Notes payable plus Accounts payable plus Unearned service revenue plus Common stock plus Retained earnings revenues minus Retained earnings expenses minus Retained earnings dividends. Eleven transactions are given as follows: Transaction (1) has amounts for cash, and common stock as, 10,000 dollars each, with a plus sign before the amounts. Transaction (2) has amounts for cash, and notes payable as, 5,000 dollars each, with a plus sign before the amounts. Transaction (3) has amounts for cash, and equipment as, 5,000 dollars each, with a minus sign before the amount for cash, and a plus sign before the amount for equipment. Transaction (4) has amounts for cash, and unearned service revenues as, 1,200 dollars each, with a plus sign before the amounts. Transaction (5) has amounts for cash, and retained earnings revenue as, 10,000 dollars each, with a plus sign before the amounts. Transaction (6) has amounts for cash, and retained earnings expenses as, 900 with a minus sign before the amounts. Transaction (7) has amounts for cash, and prepaid insurance as, 600 dollars with a minus sign before the amount for cash, and a plus sign before the amount for prepaid insurance. Transaction (8) has amounts for supplies and accounts payable as, 2,500 dollars with a plus sign before the amounts. Transaction (9) is empty. Transaction (10) has amounts for cash, and retained earnings dividends as, 500 with a minus sign before the amounts. Transaction (11) has amounts for cash, and retained earnings expenses as, 4,000 each, with a minus sign before the amounts. The amounts totaled are as follows: cash is given as 15,200 dollars; supplies is given as 2,500 dollars; prepaid insurance is given as 600 dollars; equipment is given as 5,000 dollars; notes payable is given as 5,000 dollars; accounts payable is given as 2,500 dollars; unearned service revenues is given as 1,200 dollars; common stock is given as 10,000 dollars; retained earnings revenues is given as 10,000 dollars; retained earnings expenses is given as 4,900 dollars; retained earnings dividends is given as 500 dollars. An income statement is displayed to the right of the balance sheet. Following are the labels respective to the transaction numbers: Transaction (5), service revenue; Transaction (6), rent expense; Transaction (11), Sal / Wages expense. A downward curly brace that covers the assets column points the amount 23,300 dollars, and another downward curly brace that covers the liabilities and stockholders’ equity points the amount 23,300 dollars."/>
          <p:cNvPicPr>
            <a:picLocks noGrp="1" noChangeAspect="1"/>
          </p:cNvPicPr>
          <p:nvPr>
            <p:ph type="pic" sz="quarter" idx="19"/>
          </p:nvPr>
        </p:nvPicPr>
        <p:blipFill>
          <a:blip r:embed="rId2"/>
          <a:stretch>
            <a:fillRect/>
          </a:stretch>
        </p:blipFill>
        <p:spPr>
          <a:xfrm>
            <a:off x="228600" y="1524000"/>
            <a:ext cx="8660060" cy="3684090"/>
          </a:xfrm>
          <a:prstGeom prst="rect">
            <a:avLst/>
          </a:prstGeom>
        </p:spPr>
      </p:pic>
      <p:sp>
        <p:nvSpPr>
          <p:cNvPr id="14" name="Content Placeholder 13"/>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22443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2</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Prepare Adjustments for Deferrals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43095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Adjustments for Deferrals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304800" y="1143000"/>
            <a:ext cx="8458200" cy="5105400"/>
          </a:xfrm>
        </p:spPr>
        <p:txBody>
          <a:bodyPr/>
          <a:lstStyle/>
          <a:p>
            <a:pPr marL="0" lvl="2" indent="0">
              <a:buClr>
                <a:srgbClr val="990000"/>
              </a:buClr>
              <a:buSzPct val="100000"/>
              <a:buNone/>
            </a:pPr>
            <a:r>
              <a:rPr lang="en-US" altLang="en-US" sz="2600" b="1" dirty="0">
                <a:latin typeface="Times New Roman" panose="02020603050405020304" pitchFamily="18" charset="0"/>
                <a:cs typeface="Times New Roman" panose="02020603050405020304" pitchFamily="18" charset="0"/>
              </a:rPr>
              <a:t>Two Types of Deferrals</a:t>
            </a:r>
            <a:r>
              <a:rPr lang="en-US" altLang="en-US" sz="2600" dirty="0">
                <a:latin typeface="Times New Roman" panose="02020603050405020304" pitchFamily="18" charset="0"/>
                <a:cs typeface="Times New Roman" panose="02020603050405020304" pitchFamily="18" charset="0"/>
              </a:rPr>
              <a:t>:</a:t>
            </a:r>
          </a:p>
          <a:p>
            <a:pPr marL="457200" lvl="2" indent="-457200">
              <a:buClr>
                <a:srgbClr val="990000"/>
              </a:buClr>
              <a:buSzPct val="100000"/>
            </a:pPr>
            <a:r>
              <a:rPr lang="en-US" altLang="en-US" sz="2600" b="1" dirty="0">
                <a:latin typeface="Times New Roman" panose="02020603050405020304" pitchFamily="18" charset="0"/>
                <a:cs typeface="Times New Roman" panose="02020603050405020304" pitchFamily="18" charset="0"/>
              </a:rPr>
              <a:t>Prepaid expenses – </a:t>
            </a:r>
            <a:r>
              <a:rPr lang="en-US" altLang="en-US" sz="2600" dirty="0">
                <a:latin typeface="Times New Roman" panose="02020603050405020304" pitchFamily="18" charset="0"/>
                <a:cs typeface="Times New Roman" panose="02020603050405020304" pitchFamily="18" charset="0"/>
              </a:rPr>
              <a:t>Cash paid for future benefits (an asset) used up over time such as prepaid insurance or rent as well as </a:t>
            </a:r>
            <a:r>
              <a:rPr lang="en-US" altLang="en-US" sz="2600" b="1" dirty="0">
                <a:latin typeface="Times New Roman" panose="02020603050405020304" pitchFamily="18" charset="0"/>
                <a:cs typeface="Times New Roman" panose="02020603050405020304" pitchFamily="18" charset="0"/>
              </a:rPr>
              <a:t>supplies</a:t>
            </a:r>
          </a:p>
          <a:p>
            <a:pPr marL="0" lvl="2" indent="0">
              <a:buClr>
                <a:srgbClr val="990000"/>
              </a:buClr>
              <a:buSzPct val="100000"/>
              <a:buNone/>
            </a:pPr>
            <a:endParaRPr lang="en-US" altLang="en-US" sz="2600" b="1" dirty="0">
              <a:latin typeface="Times New Roman" panose="02020603050405020304" pitchFamily="18" charset="0"/>
              <a:cs typeface="Times New Roman" panose="02020603050405020304" pitchFamily="18" charset="0"/>
            </a:endParaRPr>
          </a:p>
          <a:p>
            <a:pPr marL="457200" lvl="2" indent="-457200">
              <a:buClr>
                <a:srgbClr val="990000"/>
              </a:buClr>
              <a:buSzPct val="100000"/>
            </a:pPr>
            <a:r>
              <a:rPr lang="en-US" altLang="en-US" sz="2600" b="1" dirty="0">
                <a:latin typeface="Times New Roman" panose="02020603050405020304" pitchFamily="18" charset="0"/>
                <a:cs typeface="Times New Roman" panose="02020603050405020304" pitchFamily="18" charset="0"/>
              </a:rPr>
              <a:t>Unearned revenues – </a:t>
            </a:r>
            <a:r>
              <a:rPr lang="en-US" altLang="en-US" sz="2600" dirty="0">
                <a:latin typeface="Times New Roman" panose="02020603050405020304" pitchFamily="18" charset="0"/>
                <a:cs typeface="Times New Roman" panose="02020603050405020304" pitchFamily="18" charset="0"/>
              </a:rPr>
              <a:t>Cash received for services not yet performed such as concert tickets. </a:t>
            </a:r>
          </a:p>
          <a:p>
            <a:pPr marL="457200" lvl="2" indent="-457200">
              <a:buClr>
                <a:srgbClr val="990000"/>
              </a:buClr>
              <a:buSzPct val="100000"/>
            </a:pPr>
            <a:endParaRPr lang="en-US" altLang="en-US" sz="2600" dirty="0">
              <a:latin typeface="Times New Roman" panose="02020603050405020304" pitchFamily="18" charset="0"/>
              <a:cs typeface="Times New Roman" panose="02020603050405020304" pitchFamily="18" charset="0"/>
            </a:endParaRPr>
          </a:p>
          <a:p>
            <a:pPr marL="457200" lvl="2" indent="-457200">
              <a:buClr>
                <a:srgbClr val="990000"/>
              </a:buClr>
              <a:buSzPct val="100000"/>
            </a:pPr>
            <a:r>
              <a:rPr lang="en-US" altLang="en-US" sz="2600" b="1" dirty="0">
                <a:latin typeface="Times New Roman" panose="02020603050405020304" pitchFamily="18" charset="0"/>
                <a:cs typeface="Times New Roman" panose="02020603050405020304" pitchFamily="18" charset="0"/>
              </a:rPr>
              <a:t>Prepaid expenses and unearned revenue.  </a:t>
            </a:r>
            <a:r>
              <a:rPr lang="en-US" altLang="en-US" sz="2600" dirty="0">
                <a:latin typeface="Times New Roman" panose="02020603050405020304" pitchFamily="18" charset="0"/>
                <a:cs typeface="Times New Roman" panose="02020603050405020304" pitchFamily="18" charset="0"/>
              </a:rPr>
              <a:t>In an exchange between two companies, one would have an asset and the other an unearned revenue. Ex, prepaid insurance. </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25065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Prepaid Expenses</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00200"/>
            <a:ext cx="8534400" cy="746125"/>
          </a:xfrm>
        </p:spPr>
        <p:txBody>
          <a:bodyPr/>
          <a:lstStyle/>
          <a:p>
            <a:pPr algn="l"/>
            <a:r>
              <a:rPr lang="en-US" altLang="en-US" sz="2400" dirty="0">
                <a:latin typeface="Times New Roman" panose="02020603050405020304" pitchFamily="18" charset="0"/>
                <a:cs typeface="Times New Roman" panose="02020603050405020304" pitchFamily="18" charset="0"/>
              </a:rPr>
              <a:t>Prepayments of expenses that are recorded as an asset to show the service or benefit the company will receive in the future.</a:t>
            </a:r>
          </a:p>
        </p:txBody>
      </p:sp>
      <p:pic>
        <p:nvPicPr>
          <p:cNvPr id="10" name="Picture 2" descr="An illustration shows cash payment before expense recorded."/>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926276" y="2526727"/>
            <a:ext cx="7291448"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3429000"/>
            <a:ext cx="8305800" cy="2819399"/>
          </a:xfrm>
        </p:spPr>
        <p:txBody>
          <a:bodyPr/>
          <a:lstStyle/>
          <a:p>
            <a:pPr marL="0" indent="0">
              <a:spcAft>
                <a:spcPct val="20000"/>
              </a:spcAft>
              <a:buSzPct val="80000"/>
              <a:buNone/>
            </a:pPr>
            <a:r>
              <a:rPr lang="en-US" altLang="en-US" sz="2400" b="1" dirty="0">
                <a:latin typeface="Times New Roman" panose="02020603050405020304" pitchFamily="18" charset="0"/>
                <a:cs typeface="Times New Roman" panose="02020603050405020304" pitchFamily="18" charset="0"/>
              </a:rPr>
              <a:t>Prepayments</a:t>
            </a:r>
            <a:r>
              <a:rPr lang="en-US" altLang="en-US" sz="2400" dirty="0">
                <a:latin typeface="Times New Roman" panose="02020603050405020304" pitchFamily="18" charset="0"/>
                <a:cs typeface="Times New Roman" panose="02020603050405020304" pitchFamily="18" charset="0"/>
              </a:rPr>
              <a:t> often occur for these types of transactions:</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Insurance</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Supplies</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Advertising</a:t>
            </a:r>
          </a:p>
          <a:p>
            <a:pPr marL="461963" lvl="1" indent="-461963">
              <a:lnSpc>
                <a:spcPct val="100000"/>
              </a:lnSpc>
              <a:spcBef>
                <a:spcPts val="624"/>
              </a:spcBef>
              <a:buClr>
                <a:srgbClr val="990000"/>
              </a:buClr>
              <a:buSzPct val="1000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Rent</a:t>
            </a:r>
          </a:p>
        </p:txBody>
      </p:sp>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70601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81646" cy="762000"/>
          </a:xfrm>
        </p:spPr>
        <p:txBody>
          <a:bodyPr>
            <a:normAutofit/>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Prepaid Expense </a:t>
            </a:r>
            <a:r>
              <a:rPr lang="en-US" altLang="en-US" b="1" dirty="0" err="1">
                <a:solidFill>
                  <a:schemeClr val="accent1"/>
                </a:solidFill>
                <a:latin typeface="Times New Roman" panose="02020603050405020304" pitchFamily="18" charset="0"/>
                <a:ea typeface="Source Sans Pro" charset="0"/>
                <a:cs typeface="Times New Roman" panose="02020603050405020304" pitchFamily="18" charset="0"/>
              </a:rPr>
              <a:t>Adjusments</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143000"/>
            <a:ext cx="8534400" cy="2895600"/>
          </a:xfrm>
        </p:spPr>
        <p:txBody>
          <a:bodyPr/>
          <a:lstStyle/>
          <a:p>
            <a:pPr marL="457200" lvl="2" indent="-457200">
              <a:lnSpc>
                <a:spcPct val="100000"/>
              </a:lnSpc>
              <a:spcBef>
                <a:spcPts val="624"/>
              </a:spcBef>
              <a:buClr>
                <a:srgbClr val="990000"/>
              </a:buClr>
              <a:buSzPct val="100000"/>
              <a:tabLst>
                <a:tab pos="968375" algn="l"/>
              </a:tabLst>
            </a:pPr>
            <a:r>
              <a:rPr lang="en-US" altLang="en-US" sz="2600" dirty="0">
                <a:latin typeface="Times New Roman" panose="02020603050405020304" pitchFamily="18" charset="0"/>
                <a:cs typeface="Times New Roman" panose="02020603050405020304" pitchFamily="18" charset="0"/>
              </a:rPr>
              <a:t>Expire either with the passage of time or through use.</a:t>
            </a:r>
          </a:p>
          <a:p>
            <a:pPr marL="457200" lvl="2" indent="-457200">
              <a:lnSpc>
                <a:spcPct val="100000"/>
              </a:lnSpc>
              <a:spcBef>
                <a:spcPts val="624"/>
              </a:spcBef>
              <a:buClr>
                <a:srgbClr val="990000"/>
              </a:buClr>
              <a:buSzPct val="100000"/>
              <a:tabLst>
                <a:tab pos="968375" algn="l"/>
              </a:tabLst>
            </a:pPr>
            <a:r>
              <a:rPr lang="en-US" altLang="en-US" sz="2600" dirty="0">
                <a:latin typeface="Times New Roman" panose="02020603050405020304" pitchFamily="18" charset="0"/>
                <a:cs typeface="Times New Roman" panose="02020603050405020304" pitchFamily="18" charset="0"/>
              </a:rPr>
              <a:t>Adjustment results in an increase to an expense account and a decrease to an asset account.</a:t>
            </a:r>
          </a:p>
          <a:p>
            <a:pPr marL="457200" lvl="2" indent="-457200">
              <a:lnSpc>
                <a:spcPct val="100000"/>
              </a:lnSpc>
              <a:spcBef>
                <a:spcPts val="624"/>
              </a:spcBef>
              <a:buClr>
                <a:srgbClr val="990000"/>
              </a:buClr>
              <a:buSzPct val="100000"/>
              <a:tabLst>
                <a:tab pos="968375" algn="l"/>
              </a:tabLst>
            </a:pPr>
            <a:r>
              <a:rPr lang="en-US" altLang="en-US" sz="2600" dirty="0">
                <a:latin typeface="Times New Roman" panose="02020603050405020304" pitchFamily="18" charset="0"/>
                <a:cs typeface="Times New Roman" panose="02020603050405020304" pitchFamily="18" charset="0"/>
              </a:rPr>
              <a:t>Migrates from the balance sheet (prepaid asset) to income statement (expense) </a:t>
            </a:r>
          </a:p>
          <a:p>
            <a:pPr marL="457200" lvl="2" indent="-457200">
              <a:lnSpc>
                <a:spcPct val="100000"/>
              </a:lnSpc>
              <a:spcBef>
                <a:spcPts val="624"/>
              </a:spcBef>
              <a:buClr>
                <a:srgbClr val="990000"/>
              </a:buClr>
              <a:buSzPct val="100000"/>
              <a:tabLst>
                <a:tab pos="968375" algn="l"/>
              </a:tabLst>
            </a:pPr>
            <a:r>
              <a:rPr lang="en-US" altLang="en-US" sz="2600" dirty="0">
                <a:latin typeface="Times New Roman" panose="02020603050405020304" pitchFamily="18" charset="0"/>
                <a:cs typeface="Times New Roman" panose="02020603050405020304" pitchFamily="18" charset="0"/>
              </a:rPr>
              <a:t>One balance sheet account; one income statement account</a:t>
            </a:r>
          </a:p>
        </p:txBody>
      </p:sp>
      <p:pic>
        <p:nvPicPr>
          <p:cNvPr id="8" name="Picture Placeholder 7" descr="An accounting equation for Prepaid expenses is expressed as: Assets equals Liabilities plus Stockholders’ equity. The asset account is displayed under the assets column and revenues minus expenses are displayed under the stockholders’ equity. The equation is expressed as: asset account equals revenues minus expenses. The text decrease is displayed under the asset accounts and the text increase is displayed under the expenses. "/>
          <p:cNvPicPr>
            <a:picLocks noGrp="1" noChangeAspect="1"/>
          </p:cNvPicPr>
          <p:nvPr>
            <p:ph type="pic" sz="quarter" idx="19"/>
          </p:nvPr>
        </p:nvPicPr>
        <p:blipFill>
          <a:blip r:embed="rId2"/>
          <a:stretch>
            <a:fillRect/>
          </a:stretch>
        </p:blipFill>
        <p:spPr>
          <a:xfrm>
            <a:off x="381000" y="4191000"/>
            <a:ext cx="8402013" cy="1880309"/>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73633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81646" cy="533400"/>
          </a:xfrm>
        </p:spPr>
        <p:txBody>
          <a:bodyPr>
            <a:normAutofit fontScale="90000"/>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Prepaid Insurance Adjustment</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066800"/>
            <a:ext cx="8534400" cy="1676400"/>
          </a:xfrm>
        </p:spPr>
        <p:txBody>
          <a:bodyPr/>
          <a:lstStyle/>
          <a:p>
            <a:pPr algn="l">
              <a:spcBef>
                <a:spcPts val="1200"/>
              </a:spcBef>
              <a:buClrTx/>
            </a:pPr>
            <a:r>
              <a:rPr lang="en-US" altLang="en-US" sz="2000" dirty="0">
                <a:latin typeface="Times New Roman" panose="02020603050405020304" pitchFamily="18" charset="0"/>
                <a:cs typeface="Times New Roman" panose="02020603050405020304" pitchFamily="18" charset="0"/>
              </a:rPr>
              <a:t>Illustration:  On October 4, Sierra Corporation paid $600 for a one-year fire insurance policy. Coverage began on October 1. Sierra recorded the payment by increasing Prepaid Insurance. This account shows a balance of $600 in the October 31 trial balance.  Insurance of $50 ($600 ÷ 12) expires each month.</a:t>
            </a:r>
          </a:p>
          <a:p>
            <a:pPr algn="l">
              <a:spcBef>
                <a:spcPts val="1200"/>
              </a:spcBef>
              <a:buClrTx/>
            </a:pPr>
            <a:r>
              <a:rPr lang="en-US" altLang="en-US" sz="2000" dirty="0">
                <a:latin typeface="Times New Roman" panose="02020603050405020304" pitchFamily="18" charset="0"/>
                <a:cs typeface="Times New Roman" panose="02020603050405020304" pitchFamily="18" charset="0"/>
              </a:rPr>
              <a:t>Moves from balance sheet to income statement</a:t>
            </a:r>
          </a:p>
        </p:txBody>
      </p:sp>
      <p:pic>
        <p:nvPicPr>
          <p:cNvPr id="7" name="Picture Placeholder 6" descr="An illustration shows equation analysis and post-adjustment tabular analysis. The equation analysis shows the equation expressed as: Assets equals Liabilities plus Stockholders’ equity, set up as the column headings. Accumulated Depreciation-Equipment is displayed under the assets column, the Liability column is blank, and depreciation expense is displayed under the stockholders equity column. The amount $40 is displayed below the Accumulated Depreciation-Equipment and depreciation expense with negative sign before both the amounts.&#10;&#10;The post-adjustment tabular analysis shows the balance sheet, and an income statement. The equation in the balance sheet is expressed as: Assets equals to Liabilities plus Stockholders’ equity, set up as the column headings. The cash, supplies, prepaid insurance, equipment, and accounts depreciation equipment are listed under the assets column as: cash plus supplies plus prepaid insurance plus equipment minus account depreciation equipment. The notes payable, accounts payable, and unearned service revenue amount is listed under the liabilities column as: notes payable plus accounts payable plus unearned service revenue. The Common Stock account, r e v., e x p., and d i v. are listed under the stockholders' equity column as: Common stock plus Rev minus E x p minus D i v (r e v, e x p, and d i v come under the sub-heading, retained earnings under the stockholders’ equity column). The expression of accounts analysis is given as: cash plus supplies plus accounts receivable plus supplies prepaid insurance plus equipment minus account depreciation equipment equals notes payable plus accounts payable plus unearned service revenue plus common stock plus retained earnings revenue minus retained earnings expenses minus retained earnings dividends. The transaction labeled balance for cash is given as 15,200. The transaction labeled balance for supplies is given as 1,000. The transaction labeled balance for prepaid insurance is given as 550. The transaction labeled balance for equipment is given as 5,000. The transaction labeled balance for accounts depreciation equipment is given as 0. The transaction labeled balance for notes payable is given as 5,000. The transaction labeled balance for accounts payable is given as 2,500. The transaction labeled balance for unearned service revenue is given as 1,200. The transaction labeled balance for common stock is given as 10,000. The transaction labeled balance for r e v is given as 10,000. The transaction labeled balance for e x p is given as 6,450. The transaction labeled balance for retained earnings d i v is given as 500. A transaction numbered (A 3)(red) is displayed for account depreciation equipment and e x p under retained earnings of stockholders’ equity, with the amount 40 (red) and a negative sign before the amount. The sum of all other transactions are given as: $15,200 for cash account; 1,000 amount for supplies account; 550 amount for prepaid insurance; 5,000 amount for equipment; 40 amount for accounts depreciation equipment; 5,000 for notes payable; 2,500 for accounts payable; 1,200 for unearned service revenue; 10,000 for common stock, 10,000 for r e v, $6,490 for E x p, and 500 for d i v. A downward curly brace that covers the cash, accounts receivable, supplies, prepaid insurance, equipment amounts, and accounts depreciation equipment point toward the amount $21,710, and another downward curly brace that covers the notes payable, accounts payable, unearned service revenue, common stock, r e v points, retained earnings expenses, and retained earnings d i v points the amount $21,710. The income statement displays the text, Supplies Expense (red)."/>
          <p:cNvPicPr>
            <a:picLocks noGrp="1" noChangeAspect="1"/>
          </p:cNvPicPr>
          <p:nvPr>
            <p:ph type="pic" sz="quarter" idx="19"/>
          </p:nvPr>
        </p:nvPicPr>
        <p:blipFill>
          <a:blip r:embed="rId2"/>
          <a:stretch>
            <a:fillRect/>
          </a:stretch>
        </p:blipFill>
        <p:spPr>
          <a:xfrm>
            <a:off x="426020" y="3124200"/>
            <a:ext cx="8291961" cy="2861638"/>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37903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p:txBody>
          <a:bodyPr anchor="b">
            <a:normAutofit/>
          </a:bodyPr>
          <a:lstStyle/>
          <a:p>
            <a:r>
              <a:rPr lang="en-US" b="1" dirty="0">
                <a:latin typeface="Times New Roman" panose="02020603050405020304" pitchFamily="18" charset="0"/>
                <a:cs typeface="Times New Roman" panose="02020603050405020304" pitchFamily="18" charset="0"/>
              </a:rPr>
              <a:t>Chapter Outline</a:t>
            </a:r>
            <a:endParaRPr lang="en-CA" altLang="en-US" dirty="0">
              <a:latin typeface="Times New Roman" panose="02020603050405020304" pitchFamily="18" charset="0"/>
              <a:cs typeface="Times New Roman" panose="02020603050405020304" pitchFamily="18" charset="0"/>
            </a:endParaRPr>
          </a:p>
        </p:txBody>
      </p:sp>
      <p:sp>
        <p:nvSpPr>
          <p:cNvPr id="15363" name="Content Placeholder 2">
            <a:extLst>
              <a:ext uri="{FF2B5EF4-FFF2-40B4-BE49-F238E27FC236}">
                <a16:creationId xmlns:a16="http://schemas.microsoft.com/office/drawing/2014/main" id="{851CDBBB-8548-465C-AA07-D0CD634B4BD7}"/>
              </a:ext>
            </a:extLst>
          </p:cNvPr>
          <p:cNvSpPr>
            <a:spLocks noGrp="1"/>
          </p:cNvSpPr>
          <p:nvPr>
            <p:ph sz="quarter" idx="10"/>
          </p:nvPr>
        </p:nvSpPr>
        <p:spPr/>
        <p:txBody>
          <a:bodyPr/>
          <a:lstStyle/>
          <a:p>
            <a:pPr marL="7938" lvl="1" indent="0">
              <a:buNone/>
            </a:pPr>
            <a:r>
              <a:rPr lang="en-US" b="1" dirty="0">
                <a:solidFill>
                  <a:srgbClr val="7F0000"/>
                </a:solidFill>
                <a:latin typeface="Times New Roman" panose="02020603050405020304" pitchFamily="18" charset="0"/>
                <a:cs typeface="Times New Roman" panose="02020603050405020304" pitchFamily="18" charset="0"/>
              </a:rPr>
              <a:t>Learning Objectives</a:t>
            </a:r>
          </a:p>
          <a:p>
            <a:pPr lvl="1" indent="-906463">
              <a:buNone/>
            </a:pPr>
            <a:r>
              <a:rPr lang="en-US" b="1" dirty="0">
                <a:solidFill>
                  <a:srgbClr val="7F0000"/>
                </a:solidFill>
                <a:latin typeface="Times New Roman" panose="02020603050405020304" pitchFamily="18" charset="0"/>
                <a:cs typeface="Times New Roman" panose="02020603050405020304" pitchFamily="18" charset="0"/>
              </a:rPr>
              <a:t>LO 1 	</a:t>
            </a:r>
            <a:r>
              <a:rPr lang="en-US" dirty="0">
                <a:latin typeface="Times New Roman" panose="02020603050405020304" pitchFamily="18" charset="0"/>
                <a:cs typeface="Times New Roman" panose="02020603050405020304" pitchFamily="18" charset="0"/>
              </a:rPr>
              <a:t>Explain the accrual basis of accounting and the reasons for adjustments.</a:t>
            </a:r>
          </a:p>
          <a:p>
            <a:pPr marL="7938" lvl="1" indent="0">
              <a:buNone/>
            </a:pPr>
            <a:r>
              <a:rPr lang="en-US" b="1" dirty="0">
                <a:solidFill>
                  <a:srgbClr val="7F0000"/>
                </a:solidFill>
                <a:latin typeface="Times New Roman" panose="02020603050405020304" pitchFamily="18" charset="0"/>
                <a:cs typeface="Times New Roman" panose="02020603050405020304" pitchFamily="18" charset="0"/>
              </a:rPr>
              <a:t>LO 2</a:t>
            </a:r>
            <a:r>
              <a:rPr lang="en-US" dirty="0">
                <a:latin typeface="Times New Roman" panose="02020603050405020304" pitchFamily="18" charset="0"/>
                <a:cs typeface="Times New Roman" panose="02020603050405020304" pitchFamily="18" charset="0"/>
              </a:rPr>
              <a:t>	Prepare adjustments for deferrals.</a:t>
            </a:r>
          </a:p>
          <a:p>
            <a:pPr marL="7938" lvl="1" indent="0">
              <a:buNone/>
            </a:pPr>
            <a:r>
              <a:rPr lang="en-US" b="1" dirty="0">
                <a:solidFill>
                  <a:srgbClr val="7F0000"/>
                </a:solidFill>
                <a:latin typeface="Times New Roman" panose="02020603050405020304" pitchFamily="18" charset="0"/>
                <a:cs typeface="Times New Roman" panose="02020603050405020304" pitchFamily="18" charset="0"/>
              </a:rPr>
              <a:t>LO 3</a:t>
            </a:r>
            <a:r>
              <a:rPr lang="en-US" dirty="0">
                <a:latin typeface="Times New Roman" panose="02020603050405020304" pitchFamily="18" charset="0"/>
                <a:cs typeface="Times New Roman" panose="02020603050405020304" pitchFamily="18" charset="0"/>
              </a:rPr>
              <a:t>	Prepare adjustments for accruals.</a:t>
            </a:r>
          </a:p>
          <a:p>
            <a:pPr lvl="1" indent="-906463">
              <a:buNone/>
            </a:pPr>
            <a:r>
              <a:rPr lang="en-US" b="1" dirty="0">
                <a:solidFill>
                  <a:srgbClr val="7F0000"/>
                </a:solidFill>
                <a:latin typeface="Times New Roman" panose="02020603050405020304" pitchFamily="18" charset="0"/>
                <a:cs typeface="Times New Roman" panose="02020603050405020304" pitchFamily="18" charset="0"/>
              </a:rPr>
              <a:t>LO 4</a:t>
            </a:r>
            <a:r>
              <a:rPr lang="en-US" dirty="0">
                <a:latin typeface="Times New Roman" panose="02020603050405020304" pitchFamily="18" charset="0"/>
                <a:cs typeface="Times New Roman" panose="02020603050405020304" pitchFamily="18" charset="0"/>
              </a:rPr>
              <a:t>	Prepare financial statements from adjusting amounts.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05446" cy="533400"/>
          </a:xfrm>
        </p:spPr>
        <p:txBody>
          <a:bodyPr>
            <a:normAutofit fontScale="90000"/>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Supplies Adjustment</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04800" y="1066800"/>
            <a:ext cx="8763000" cy="2133600"/>
          </a:xfrm>
        </p:spPr>
        <p:txBody>
          <a:bodyPr/>
          <a:lstStyle/>
          <a:p>
            <a:pPr algn="l">
              <a:spcBef>
                <a:spcPts val="1200"/>
              </a:spcBef>
              <a:buClrTx/>
            </a:pPr>
            <a:r>
              <a:rPr lang="en-US" altLang="en-US" sz="2200" dirty="0">
                <a:latin typeface="Times New Roman" panose="02020603050405020304" pitchFamily="18" charset="0"/>
                <a:cs typeface="Times New Roman" panose="02020603050405020304" pitchFamily="18" charset="0"/>
              </a:rPr>
              <a:t>Illustration:</a:t>
            </a:r>
            <a:r>
              <a:rPr lang="en-US" altLang="en-US" sz="2200" baseline="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Sierra Corporation purchased supplies costing $2,500 on October 5. Sierra recorded the purchase by increasing the asset Supplies. An inventory count at the close of business on October 31 reveals that $1,000 of supplies are still on hand.</a:t>
            </a:r>
          </a:p>
          <a:p>
            <a:pPr algn="l">
              <a:spcBef>
                <a:spcPts val="1200"/>
              </a:spcBef>
              <a:buClrTx/>
            </a:pPr>
            <a:r>
              <a:rPr lang="en-US" altLang="en-US" sz="2200" dirty="0">
                <a:latin typeface="Times New Roman" panose="02020603050405020304" pitchFamily="18" charset="0"/>
                <a:cs typeface="Times New Roman" panose="02020603050405020304" pitchFamily="18" charset="0"/>
              </a:rPr>
              <a:t>Moves from balance sheet to income statement</a:t>
            </a:r>
          </a:p>
          <a:p>
            <a:pPr algn="l">
              <a:spcBef>
                <a:spcPts val="1200"/>
              </a:spcBef>
              <a:buClrTx/>
            </a:pPr>
            <a:endParaRPr lang="en-US" altLang="en-US" sz="2200" dirty="0">
              <a:latin typeface="Times New Roman" panose="02020603050405020304" pitchFamily="18" charset="0"/>
              <a:cs typeface="Times New Roman" panose="02020603050405020304" pitchFamily="18" charset="0"/>
            </a:endParaRPr>
          </a:p>
        </p:txBody>
      </p:sp>
      <p:pic>
        <p:nvPicPr>
          <p:cNvPr id="9" name="Picture Placeholder 8" descr="An illustration shows equation analysis and post-adjustment tabular analysis. The equation analysis shows the equation expressed as: Assets equals Liabilities plus Stockholders’ equity, set up as column headings. Supplies are displayed under the assets column, Liability column is blank and supplies expense is displayed under the stockholders equity column. The amount $1,500 is displayed below supplies and supplies expense with negative sign before both the amounts.&#10;&#10;&#10;The post-adjustment tabular analysis shows the balance sheet, and an income statement. The equation in the balance sheet is expressed as: Assets equals to Liabilities plus Stockholders’ equity, set up as column headings. The cash, supplies, prepaid insurance and equipment amounts are listed under assets column as: cash plus supplies plus prepaid insurance plus equipment. The notes payable, accounts payable, and unearned service revenue amount is listed under liabilities column as: notes payable plus accounts payable plus unearned service revenue. The Common Stock account, r e v., e x p., d i v. are listed under the stockholders' equity column as: Common stock plus R e v minus E x p minus D i v (r e v, e x p, and d i v come under the sub-heading, retained earnings under the stockholders’ equity column). The expression of accounts analysis is given as: cash plus supplies plus prepaid insurance plus equipment equals notes payable plus accounts payable plus unearned service revenue plus common stock plus retained earnings revenue minus retained earnings expenses minus retained earnings dividends. The transaction labeled unadjusted balance for cash is given as 15,200. The transaction for supplies is given as 2,500. The transaction for prepaid insurance is given as 600. The transaction for equipment is given as 5,000. The transaction for notes payable is given as 5,000. The transaction for accounts payable is given as 2,500. The transaction for unearned service revenue is given as 1,200. The transaction for common stock is given as 10,000. The transaction for rev is given as 10,000. The transaction for e x p is given as 4,900. The transaction for retained earnings d i v is given as 500. A transaction numbered (A 1) is displayed for supplies, and retained earnings expenses, with the amount $1,500 (red) and a negative sign before both the amounts. The difference between these two transactions is given as 1000 for supplies  and the sum of all other transactions are given as: $15,200 for cash account; $600 for prepaid insurance; $5,000 for equipment; $5,000 for notes payable; 2,500 for accounts payable; $1,200 for unearned service revenue; $10,000 for common stock, $10,000 for retained earnings revenue, $6,400 for retained earnings expenses, and $500 for retained earnings dividends. A downward curly brace that covers the cash, supplies, prepaid insurance, and equipment amounts point toward the amount $21,800, and another downward curly brace that covers the notes payable, accounts payable, unearned service revenue, common stock, r e v points, retained earnings expenses, and retained earnings div points the amount $21,800. The income statement displays the text, Supplies expense.">
            <a:extLst>
              <a:ext uri="{FF2B5EF4-FFF2-40B4-BE49-F238E27FC236}">
                <a16:creationId xmlns:a16="http://schemas.microsoft.com/office/drawing/2014/main" id="{1751DC12-873E-41BF-870E-90253647A65C}"/>
              </a:ext>
            </a:extLst>
          </p:cNvPr>
          <p:cNvPicPr>
            <a:picLocks noGrp="1" noChangeAspect="1"/>
          </p:cNvPicPr>
          <p:nvPr>
            <p:ph type="pic" sz="quarter" idx="19"/>
          </p:nvPr>
        </p:nvPicPr>
        <p:blipFill>
          <a:blip r:embed="rId2"/>
          <a:stretch>
            <a:fillRect/>
          </a:stretch>
        </p:blipFill>
        <p:spPr>
          <a:xfrm>
            <a:off x="381000" y="3200400"/>
            <a:ext cx="8382000" cy="3248025"/>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76883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Prepaid Expenses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Summary</a:t>
            </a:r>
            <a:endParaRPr lang="ru-RU" b="1" dirty="0">
              <a:latin typeface="Times New Roman" panose="02020603050405020304" pitchFamily="18" charset="0"/>
              <a:cs typeface="Times New Roman" panose="02020603050405020304" pitchFamily="18" charset="0"/>
            </a:endParaRPr>
          </a:p>
        </p:txBody>
      </p:sp>
      <p:pic>
        <p:nvPicPr>
          <p:cNvPr id="9" name="Picture 2" descr="A summary of accounting for prepaid expenses displays four columns titled as Examples, Reason for Adjustment, Accounts Before Adjustment, and Adjustment. The examples are Insurance, supplies, advertising, rent, and depreciation. The Reason for Adjustment is: Prepaid expenses originally recorded in asset accounts have been used. The Accounts before Adjustment are assets overstated, and expenses understated. The Adjustment includes a increase in Expenses and a decrease in Assets (or increase Contra Assets)."/>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62000" y="1828800"/>
            <a:ext cx="7908860" cy="424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329578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Unearned Revenues</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00200"/>
            <a:ext cx="8534400" cy="762000"/>
          </a:xfrm>
        </p:spPr>
        <p:txBody>
          <a:bodyPr/>
          <a:lstStyle/>
          <a:p>
            <a:pPr algn="l"/>
            <a:r>
              <a:rPr lang="en-US" altLang="en-US" sz="2400" dirty="0">
                <a:latin typeface="Times New Roman" panose="02020603050405020304" pitchFamily="18" charset="0"/>
                <a:cs typeface="Times New Roman" panose="02020603050405020304" pitchFamily="18" charset="0"/>
              </a:rPr>
              <a:t>Receipt of cash that is recorded as a liability because the service has not been performed.</a:t>
            </a:r>
          </a:p>
        </p:txBody>
      </p:sp>
      <p:pic>
        <p:nvPicPr>
          <p:cNvPr id="8" name="Picture 2" descr="An illustration shows cash receipt before revenue recorded."/>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935421" y="2450527"/>
            <a:ext cx="7273158"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3200400"/>
            <a:ext cx="8305800" cy="2971801"/>
          </a:xfrm>
        </p:spPr>
        <p:txBody>
          <a:bodyPr/>
          <a:lstStyle/>
          <a:p>
            <a:pPr marL="0" indent="0">
              <a:spcAft>
                <a:spcPct val="20000"/>
              </a:spcAft>
              <a:buSzPct val="80000"/>
              <a:buNone/>
            </a:pPr>
            <a:r>
              <a:rPr lang="en-US" altLang="en-US" sz="2600" b="1" dirty="0">
                <a:latin typeface="Times New Roman" panose="02020603050405020304" pitchFamily="18" charset="0"/>
                <a:cs typeface="Times New Roman" panose="02020603050405020304" pitchFamily="18" charset="0"/>
              </a:rPr>
              <a:t>Unearned revenues </a:t>
            </a:r>
            <a:r>
              <a:rPr lang="en-US" altLang="en-US" sz="2600" dirty="0">
                <a:latin typeface="Times New Roman" panose="02020603050405020304" pitchFamily="18" charset="0"/>
                <a:cs typeface="Times New Roman" panose="02020603050405020304" pitchFamily="18" charset="0"/>
              </a:rPr>
              <a:t>often occur in regard to:</a:t>
            </a:r>
          </a:p>
          <a:p>
            <a:pPr marL="457200" lvl="1" indent="-457200">
              <a:lnSpc>
                <a:spcPct val="100000"/>
              </a:lnSpc>
              <a:spcBef>
                <a:spcPts val="624"/>
              </a:spcBef>
              <a:buClr>
                <a:schemeClr val="accent2"/>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Rent</a:t>
            </a:r>
          </a:p>
          <a:p>
            <a:pPr marL="457200" lvl="1" indent="-457200">
              <a:lnSpc>
                <a:spcPct val="100000"/>
              </a:lnSpc>
              <a:spcBef>
                <a:spcPts val="624"/>
              </a:spcBef>
              <a:buClr>
                <a:schemeClr val="accent2"/>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Airline tickets</a:t>
            </a:r>
          </a:p>
          <a:p>
            <a:pPr marL="457200" lvl="1" indent="-457200">
              <a:lnSpc>
                <a:spcPct val="100000"/>
              </a:lnSpc>
              <a:spcBef>
                <a:spcPts val="624"/>
              </a:spcBef>
              <a:buClr>
                <a:schemeClr val="accent2"/>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Magazine subscriptions</a:t>
            </a:r>
          </a:p>
          <a:p>
            <a:pPr marL="457200" lvl="1" indent="-457200">
              <a:lnSpc>
                <a:spcPct val="100000"/>
              </a:lnSpc>
              <a:spcBef>
                <a:spcPts val="624"/>
              </a:spcBef>
              <a:buClr>
                <a:schemeClr val="accent2"/>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Customer deposits</a:t>
            </a:r>
          </a:p>
          <a:p>
            <a:pPr marL="457200" lvl="1" indent="-457200">
              <a:lnSpc>
                <a:spcPct val="100000"/>
              </a:lnSpc>
              <a:spcBef>
                <a:spcPts val="624"/>
              </a:spcBef>
              <a:buClr>
                <a:schemeClr val="accent2"/>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Concert tickets/NFL games</a:t>
            </a:r>
          </a:p>
        </p:txBody>
      </p:sp>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1080266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05446" cy="457200"/>
          </a:xfrm>
        </p:spPr>
        <p:txBody>
          <a:bodyPr>
            <a:normAutofit fontScale="90000"/>
          </a:bodyPr>
          <a:lstStyle/>
          <a:p>
            <a:r>
              <a:rPr lang="en-US" altLang="en-US" b="1" dirty="0">
                <a:latin typeface="Times New Roman" panose="02020603050405020304" pitchFamily="18" charset="0"/>
                <a:ea typeface="Source Sans Pro" charset="0"/>
                <a:cs typeface="Times New Roman" panose="02020603050405020304" pitchFamily="18" charset="0"/>
              </a:rPr>
              <a:t>A</a:t>
            </a:r>
            <a:r>
              <a:rPr lang="en-US" sz="3200" b="1" dirty="0">
                <a:latin typeface="Times New Roman" panose="02020603050405020304" pitchFamily="18" charset="0"/>
                <a:cs typeface="Times New Roman" panose="02020603050405020304" pitchFamily="18" charset="0"/>
              </a:rPr>
              <a:t>djustment for Unearned Revenues</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457200" y="990601"/>
            <a:ext cx="8457260" cy="2743200"/>
          </a:xfrm>
        </p:spPr>
        <p:txBody>
          <a:bodyPr/>
          <a:lstStyle/>
          <a:p>
            <a:pPr marL="461963" lvl="2" indent="-461963">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Adjustment is made to </a:t>
            </a:r>
            <a:r>
              <a:rPr lang="en-US" altLang="en-US" sz="2400" b="1" dirty="0">
                <a:latin typeface="Times New Roman" panose="02020603050405020304" pitchFamily="18" charset="0"/>
                <a:cs typeface="Times New Roman" panose="02020603050405020304" pitchFamily="18" charset="0"/>
              </a:rPr>
              <a:t>record the revenue </a:t>
            </a:r>
            <a:r>
              <a:rPr lang="en-US" altLang="en-US" sz="2400" dirty="0">
                <a:latin typeface="Times New Roman" panose="02020603050405020304" pitchFamily="18" charset="0"/>
                <a:cs typeface="Times New Roman" panose="02020603050405020304" pitchFamily="18" charset="0"/>
              </a:rPr>
              <a:t>for services performed during the period and to show the liability that remains at the end of the period</a:t>
            </a:r>
          </a:p>
          <a:p>
            <a:pPr marL="461963" lvl="2" indent="-461963">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Results in a </a:t>
            </a:r>
            <a:r>
              <a:rPr lang="en-US" altLang="en-US" sz="2400" b="1" dirty="0">
                <a:latin typeface="Times New Roman" panose="02020603050405020304" pitchFamily="18" charset="0"/>
                <a:cs typeface="Times New Roman" panose="02020603050405020304" pitchFamily="18" charset="0"/>
              </a:rPr>
              <a:t>decrease</a:t>
            </a:r>
            <a:r>
              <a:rPr lang="en-US" altLang="en-US" sz="2400" dirty="0">
                <a:latin typeface="Times New Roman" panose="02020603050405020304" pitchFamily="18" charset="0"/>
                <a:cs typeface="Times New Roman" panose="02020603050405020304" pitchFamily="18" charset="0"/>
              </a:rPr>
              <a:t> to a </a:t>
            </a:r>
            <a:r>
              <a:rPr lang="en-US" altLang="en-US" sz="2400" b="1" dirty="0">
                <a:latin typeface="Times New Roman" panose="02020603050405020304" pitchFamily="18" charset="0"/>
                <a:cs typeface="Times New Roman" panose="02020603050405020304" pitchFamily="18" charset="0"/>
              </a:rPr>
              <a:t>liability</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account</a:t>
            </a:r>
            <a:r>
              <a:rPr lang="en-US" altLang="en-US" sz="2400" dirty="0">
                <a:latin typeface="Times New Roman" panose="02020603050405020304" pitchFamily="18" charset="0"/>
                <a:cs typeface="Times New Roman" panose="02020603050405020304" pitchFamily="18" charset="0"/>
              </a:rPr>
              <a:t> and an </a:t>
            </a:r>
            <a:r>
              <a:rPr lang="en-US" altLang="en-US" sz="2400" b="1" dirty="0">
                <a:latin typeface="Times New Roman" panose="02020603050405020304" pitchFamily="18" charset="0"/>
                <a:cs typeface="Times New Roman" panose="02020603050405020304" pitchFamily="18" charset="0"/>
              </a:rPr>
              <a:t>increase</a:t>
            </a:r>
            <a:r>
              <a:rPr lang="en-US" altLang="en-US" sz="2400" dirty="0">
                <a:latin typeface="Times New Roman" panose="02020603050405020304" pitchFamily="18" charset="0"/>
                <a:cs typeface="Times New Roman" panose="02020603050405020304" pitchFamily="18" charset="0"/>
              </a:rPr>
              <a:t> to a </a:t>
            </a:r>
            <a:r>
              <a:rPr lang="en-US" altLang="en-US" sz="2400" b="1" dirty="0">
                <a:latin typeface="Times New Roman" panose="02020603050405020304" pitchFamily="18" charset="0"/>
                <a:cs typeface="Times New Roman" panose="02020603050405020304" pitchFamily="18" charset="0"/>
              </a:rPr>
              <a:t>revenue</a:t>
            </a:r>
            <a:r>
              <a:rPr lang="en-US" altLang="en-US" sz="2400"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account</a:t>
            </a:r>
          </a:p>
          <a:p>
            <a:pPr marL="461963" lvl="2" indent="-461963">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Migrates from balance sheet to income statement</a:t>
            </a:r>
          </a:p>
        </p:txBody>
      </p:sp>
      <p:pic>
        <p:nvPicPr>
          <p:cNvPr id="8" name="Picture Placeholder 7" descr="An accounting equation for Unearned revenues is expressed as follows: assets equal to liabilities plus stockholders’ equity. The liability account is displayed under liabilities, and revenues minus expenses are displayed under stockholders equity. The equation is expressed as liability account plus revenues minus expenses. The text decrease is displayed under the liability account and the text increase is displayed under the revenues.  "/>
          <p:cNvPicPr>
            <a:picLocks noGrp="1" noChangeAspect="1"/>
          </p:cNvPicPr>
          <p:nvPr>
            <p:ph type="pic" sz="quarter" idx="19"/>
          </p:nvPr>
        </p:nvPicPr>
        <p:blipFill>
          <a:blip r:embed="rId2"/>
          <a:stretch>
            <a:fillRect/>
          </a:stretch>
        </p:blipFill>
        <p:spPr>
          <a:xfrm>
            <a:off x="1600200" y="4038600"/>
            <a:ext cx="6522604" cy="1848412"/>
          </a:xfrm>
          <a:prstGeom prst="rect">
            <a:avLst/>
          </a:prstGeom>
          <a:ln>
            <a:solidFill>
              <a:schemeClr val="tx1"/>
            </a:solidFill>
          </a:ln>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264413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485922" cy="609600"/>
          </a:xfrm>
        </p:spPr>
        <p:txBody>
          <a:bodyPr anchor="t">
            <a:noAutofit/>
          </a:bodyPr>
          <a:lstStyle/>
          <a:p>
            <a:r>
              <a:rPr lang="en-US" b="1" dirty="0">
                <a:latin typeface="Times New Roman" panose="02020603050405020304" pitchFamily="18" charset="0"/>
                <a:cs typeface="Times New Roman" panose="02020603050405020304" pitchFamily="18" charset="0"/>
              </a:rPr>
              <a:t>Unearned Revenues </a:t>
            </a:r>
            <a:r>
              <a:rPr lang="en-US" sz="3200" b="1" dirty="0">
                <a:latin typeface="Times New Roman" panose="02020603050405020304" pitchFamily="18" charset="0"/>
                <a:cs typeface="Times New Roman" panose="02020603050405020304" pitchFamily="18" charset="0"/>
              </a:rPr>
              <a:t>Illustration</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2" indent="0">
              <a:buClr>
                <a:srgbClr val="990000"/>
              </a:buClr>
              <a:buSzPct val="100000"/>
              <a:buNone/>
            </a:pPr>
            <a:r>
              <a:rPr lang="en-US" altLang="en-US" sz="3600" dirty="0">
                <a:latin typeface="Times New Roman" panose="02020603050405020304" pitchFamily="18" charset="0"/>
                <a:cs typeface="Times New Roman" panose="02020603050405020304" pitchFamily="18" charset="0"/>
              </a:rPr>
              <a:t>Sierra Corporation received $1,200 on October 2 from R. Knox for guide services for multi-day trips expected to be completed by December 31. From an evaluation of the service Sierra performed for Knox during October, the company determines that it should recognize $400 of revenue in October.</a:t>
            </a: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97773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98626"/>
          </a:xfrm>
        </p:spPr>
        <p:txBody>
          <a:bodyPr anchor="t">
            <a:normAutofit/>
          </a:bodyPr>
          <a:lstStyle/>
          <a:p>
            <a:r>
              <a:rPr lang="en-US" b="1" dirty="0">
                <a:latin typeface="Times New Roman" panose="02020603050405020304" pitchFamily="18" charset="0"/>
                <a:cs typeface="Times New Roman" panose="02020603050405020304" pitchFamily="18" charset="0"/>
              </a:rPr>
              <a:t>Revenue Recognition</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Five-Step Process</a:t>
            </a:r>
            <a:endParaRPr lang="en-US" b="1" dirty="0">
              <a:latin typeface="Times New Roman" panose="02020603050405020304" pitchFamily="18" charset="0"/>
              <a:cs typeface="Times New Roman" panose="02020603050405020304" pitchFamily="18" charset="0"/>
            </a:endParaRPr>
          </a:p>
        </p:txBody>
      </p:sp>
      <p:pic>
        <p:nvPicPr>
          <p:cNvPr id="10" name="Picture 2" descr="The five steps of revenue recognition are illustrated in sequential order with descriptions of each step.   &#10;Step 1: Identify the contract with customers: A contract is an agreement between two parties that creates enforceable rights or obligations. Sierra has a contract with the Lewis family to provide guide services.&#10;Step 2: Identify the separate performance obligations in the contract: Sierra has only one performance obligation—to provide guide services. If Sierra also agreed to sell the customer camping equipment, a separate performance obligation is recorded for this promise.&#10;Step 3: Determine the transaction price: The transaction price is the amount of consideration that a company expects to receive from a customer in exchange for transferring a good or service. The transaction price for Sierra is $1,500.&#10;Step 4: Allocate the transaction price to the separate performance obligations: Sierra has only one performance obligation, to provide guide services to the Lewis family.&#10;Step 5: Recognize revenue when each performance obligation is satisfied: Sierra recognizes revenue of $1,500 for providing guide services to the Lewis family when it satisfies its performance obligation, the completion of the guide trip."/>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313779" y="1524000"/>
            <a:ext cx="6648936" cy="443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51962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sz="3200" b="1" dirty="0">
                <a:latin typeface="Times New Roman" panose="02020603050405020304" pitchFamily="18" charset="0"/>
                <a:ea typeface="Source Sans Pro" charset="0"/>
                <a:cs typeface="Times New Roman" panose="02020603050405020304" pitchFamily="18" charset="0"/>
              </a:rPr>
              <a:t>Unearned Revenues</a:t>
            </a:r>
            <a:br>
              <a:rPr lang="en-US" altLang="en-US" b="1" dirty="0">
                <a:latin typeface="Times New Roman" panose="02020603050405020304" pitchFamily="18" charset="0"/>
                <a:ea typeface="Source Sans Pro"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Service Revenue Accounts After Adjustment</a:t>
            </a:r>
            <a:endParaRPr lang="ru-RU"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447800"/>
            <a:ext cx="8534400" cy="898525"/>
          </a:xfrm>
        </p:spPr>
        <p:txBody>
          <a:bodyPr/>
          <a:lstStyle/>
          <a:p>
            <a:pPr marL="0" lvl="2" indent="0">
              <a:lnSpc>
                <a:spcPct val="100000"/>
              </a:lnSpc>
              <a:spcBef>
                <a:spcPts val="1200"/>
              </a:spcBef>
              <a:buClr>
                <a:srgbClr val="990000"/>
              </a:buClr>
              <a:buSzPct val="100000"/>
              <a:buNone/>
            </a:pPr>
            <a:r>
              <a:rPr lang="en-US" sz="2400" b="1" dirty="0">
                <a:latin typeface="Times New Roman" panose="02020603050405020304" pitchFamily="18" charset="0"/>
                <a:cs typeface="Times New Roman" panose="02020603050405020304" pitchFamily="18" charset="0"/>
              </a:rPr>
              <a:t>Basic Analysis: </a:t>
            </a:r>
            <a:r>
              <a:rPr lang="en-US" sz="2400" dirty="0">
                <a:latin typeface="Times New Roman" panose="02020603050405020304" pitchFamily="18" charset="0"/>
                <a:cs typeface="Times New Roman" panose="02020603050405020304" pitchFamily="18" charset="0"/>
              </a:rPr>
              <a:t>The liability Unearned Service Revenue is decreased $400; the revenue Service Revenue is increased $400.</a:t>
            </a:r>
            <a:endParaRPr lang="en-US" altLang="en-US" sz="2400" dirty="0">
              <a:latin typeface="Times New Roman" panose="02020603050405020304" pitchFamily="18" charset="0"/>
              <a:cs typeface="Times New Roman" panose="02020603050405020304" pitchFamily="18" charset="0"/>
            </a:endParaRPr>
          </a:p>
        </p:txBody>
      </p:sp>
      <p:pic>
        <p:nvPicPr>
          <p:cNvPr id="8" name="Picture Placeholder 7" descr="An illustration shows equation analysis and post-adjustment tabular analysis. The equation analysis shows the equation expressed as: Assets equals Liabilities plus Stockholders’ equity, set up as the column headings. The assets column is blank, unearned service revenue is displayed under the Liability column, and service revenue is displayed under the stockholders equity column. The amount $400 is displayed below unearned service revenue and service revenue with negative and positive sign before the amounts respectively.&#10;&#10;&#10;The post-adjustment tabular analysis shows the balance sheet, and an income statement. The equation in the balance sheet is expressed as: Assets equals to Liabilities plus Stockholders’ equity, set up as the column headings. The cash, supplies, prepaid insurance, equipment, and accounts depreciation equipment are listed under the assets column as: cash plus supplies plus prepaid insurance plus equipment minus account depreciation equipment. The notes payable, accounts payable, and unearned service revenue amount is listed under the liabilities column as: notes payable plus accounts payable plus unearned service revenue. The Common Stock account, r e v., e x p., and d i v. are listed under the stockholders' equity column as: Common stock plus R e v minus E x p minus D i v (r e v, e x p, and d i v come under the sub-heading, retained earnings under the stockholders’ equity column). The expression of accounts analysis is given as: cash plus supplies plus accounts receivable plus supplies prepaid insurance plus equipment minus account depreciation equipment equals notes payable plus accounts payable plus unearned service revenue plus common stock plus retained earnings revenue minus retained earnings expenses minus retained earnings dividends. The transaction labeled balance for cash is given as 15,200. The transaction labeled balance for supplies is given as 1,000. The transaction labeled balance for prepaid insurance is given as 550. The transaction labeled balance for equipment is given as 5,000. The transaction labeled balance for accounts depreciation equipment is given as 40. The transaction labeled balance for notes payable is given as 5,000. The transaction labeled balance for accounts payable is given as 2,500. The transaction labeled balance for unearned service revenue is given as 1,200. The transaction labeled balance for common stock is given as 10,000. The transaction labeled balance for rev is given as 10,000. The transaction labeled balance for e x p is given as 6,490. The transaction labeled balance for retained earnings d i v is given as 500. A transaction numbered (A 4)(red) is displayed with the amount $400 (red) and a negative sign before the unearned service revenue, and positive sign before retained earnings revenue. The difference between these two transactions is given as $800 for unearned service revenue and the sum of all other transactions are given as: $15,200 for cash account; 1,000 amount for supplies account; 550 amount for prepaid insurance; 5,000 amount for equipment; 40 amount for accounts depreciation equipment; 5,000 for notes payable; 2,500 for accounts payable; 800 for unearned service revenue; 10,000 for common stock, 10,400 for r e v, $6,490 for E x p, and 500 for d i v. A downward curly brace that covers the cash, accounts receivable, supplies, prepaid insurance, equipment amounts, and accounts depreciation equipment point toward the amount $21,710, and another downward curly brace that covers the notes payable, accounts payable, unearned service revenue, common stock, r e v points, retained earnings expenses, and retained earnings d i v points the amount $21,710. The income statement displays the text, Service Revenue (red).&#10;"/>
          <p:cNvPicPr>
            <a:picLocks noGrp="1" noChangeAspect="1"/>
          </p:cNvPicPr>
          <p:nvPr>
            <p:ph type="pic" sz="quarter" idx="19"/>
          </p:nvPr>
        </p:nvPicPr>
        <p:blipFill>
          <a:blip r:embed="rId2"/>
          <a:stretch>
            <a:fillRect/>
          </a:stretch>
        </p:blipFill>
        <p:spPr>
          <a:xfrm>
            <a:off x="602037" y="2582596"/>
            <a:ext cx="7939927" cy="2980004"/>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2747839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Unearned Revenues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Summary</a:t>
            </a:r>
            <a:endParaRPr lang="ru-RU" b="1" dirty="0">
              <a:latin typeface="Times New Roman" panose="02020603050405020304" pitchFamily="18" charset="0"/>
              <a:cs typeface="Times New Roman" panose="02020603050405020304" pitchFamily="18" charset="0"/>
            </a:endParaRPr>
          </a:p>
        </p:txBody>
      </p:sp>
      <p:pic>
        <p:nvPicPr>
          <p:cNvPr id="7" name="Picture 2" descr="A summary of accounting for unearned revenues displays four columns titled as Examples, Reason for Adjustment, Accounts Before Adjustment, and Adjusting Entry. The examples are Rent, magazine subscriptions, and customer deposits for future service. The Reason for Adjustment is that Unearned revenues recorded in liability accounts are now recognized as revenue for services performed. The Accounts before Adjustment are Liabilities overstated, and Revenues understated. The Adjusting entry is a decrease in Liabilities and increase in Revenues"/>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09826" y="1905000"/>
            <a:ext cx="7853437" cy="39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288535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6047522" cy="533400"/>
          </a:xfrm>
        </p:spPr>
        <p:txBody>
          <a:bodyPr anchor="t">
            <a:normAutofit fontScale="90000"/>
          </a:bodyPr>
          <a:lstStyle/>
          <a:p>
            <a:r>
              <a:rPr lang="en-US" b="1" dirty="0">
                <a:latin typeface="Times New Roman" panose="02020603050405020304" pitchFamily="18" charset="0"/>
                <a:cs typeface="Times New Roman" panose="02020603050405020304" pitchFamily="18" charset="0"/>
              </a:rPr>
              <a:t>Depreciation </a:t>
            </a:r>
            <a:r>
              <a:rPr lang="en-US" b="1" dirty="0" err="1">
                <a:latin typeface="Times New Roman" panose="02020603050405020304" pitchFamily="18" charset="0"/>
                <a:cs typeface="Times New Roman" panose="02020603050405020304" pitchFamily="18" charset="0"/>
              </a:rPr>
              <a:t>Adjusment</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a:xfrm>
            <a:off x="228600" y="990600"/>
            <a:ext cx="8610600" cy="5334000"/>
          </a:xfrm>
        </p:spPr>
        <p:txBody>
          <a:bodyPr/>
          <a:lstStyle/>
          <a:p>
            <a:pPr marL="461963" lvl="2" indent="-461963">
              <a:buClr>
                <a:srgbClr val="990000"/>
              </a:buClr>
              <a:buSzPct val="100000"/>
            </a:pPr>
            <a:r>
              <a:rPr lang="en-US" altLang="en-US" b="1" dirty="0">
                <a:latin typeface="Times New Roman" panose="02020603050405020304" pitchFamily="18" charset="0"/>
                <a:cs typeface="Times New Roman" pitchFamily="18" charset="0"/>
              </a:rPr>
              <a:t>Buildings</a:t>
            </a:r>
            <a:r>
              <a:rPr lang="en-US" altLang="en-US" dirty="0">
                <a:latin typeface="Times New Roman" panose="02020603050405020304" pitchFamily="18" charset="0"/>
                <a:cs typeface="Times New Roman" pitchFamily="18" charset="0"/>
              </a:rPr>
              <a:t>, </a:t>
            </a:r>
            <a:r>
              <a:rPr lang="en-US" altLang="en-US" b="1" dirty="0">
                <a:latin typeface="Times New Roman" panose="02020603050405020304" pitchFamily="18" charset="0"/>
                <a:cs typeface="Times New Roman" pitchFamily="18" charset="0"/>
              </a:rPr>
              <a:t>equipment</a:t>
            </a:r>
            <a:r>
              <a:rPr lang="en-US" altLang="en-US" dirty="0">
                <a:latin typeface="Times New Roman" panose="02020603050405020304" pitchFamily="18" charset="0"/>
                <a:cs typeface="Times New Roman" pitchFamily="18" charset="0"/>
              </a:rPr>
              <a:t>, and </a:t>
            </a:r>
            <a:r>
              <a:rPr lang="en-US" altLang="en-US" b="1" dirty="0">
                <a:latin typeface="Times New Roman" panose="02020603050405020304" pitchFamily="18" charset="0"/>
                <a:cs typeface="Times New Roman" pitchFamily="18" charset="0"/>
              </a:rPr>
              <a:t>motor</a:t>
            </a:r>
            <a:r>
              <a:rPr lang="en-US" altLang="en-US" dirty="0">
                <a:latin typeface="Times New Roman" panose="02020603050405020304" pitchFamily="18" charset="0"/>
                <a:cs typeface="Times New Roman" pitchFamily="18" charset="0"/>
              </a:rPr>
              <a:t> </a:t>
            </a:r>
            <a:r>
              <a:rPr lang="en-US" altLang="en-US" b="1" dirty="0">
                <a:latin typeface="Times New Roman" panose="02020603050405020304" pitchFamily="18" charset="0"/>
                <a:cs typeface="Times New Roman" pitchFamily="18" charset="0"/>
              </a:rPr>
              <a:t>vehicles</a:t>
            </a:r>
            <a:r>
              <a:rPr lang="en-US" altLang="en-US" dirty="0">
                <a:latin typeface="Times New Roman" panose="02020603050405020304" pitchFamily="18" charset="0"/>
                <a:cs typeface="Times New Roman" pitchFamily="18" charset="0"/>
              </a:rPr>
              <a:t> (assets that provide service for many years) are </a:t>
            </a:r>
            <a:r>
              <a:rPr lang="en-US" altLang="en-US" b="1" dirty="0">
                <a:latin typeface="Times New Roman" panose="02020603050405020304" pitchFamily="18" charset="0"/>
                <a:cs typeface="Times New Roman" pitchFamily="18" charset="0"/>
              </a:rPr>
              <a:t>recorded</a:t>
            </a:r>
            <a:r>
              <a:rPr lang="en-US" altLang="en-US" dirty="0">
                <a:latin typeface="Times New Roman" panose="02020603050405020304" pitchFamily="18" charset="0"/>
                <a:cs typeface="Times New Roman" pitchFamily="18" charset="0"/>
              </a:rPr>
              <a:t> </a:t>
            </a:r>
            <a:r>
              <a:rPr lang="en-US" altLang="en-US" b="1" dirty="0">
                <a:latin typeface="Times New Roman" panose="02020603050405020304" pitchFamily="18" charset="0"/>
                <a:cs typeface="Times New Roman" pitchFamily="18" charset="0"/>
              </a:rPr>
              <a:t>as</a:t>
            </a:r>
            <a:r>
              <a:rPr lang="en-US" altLang="en-US" dirty="0">
                <a:latin typeface="Times New Roman" panose="02020603050405020304" pitchFamily="18" charset="0"/>
                <a:cs typeface="Times New Roman" pitchFamily="18" charset="0"/>
              </a:rPr>
              <a:t> </a:t>
            </a:r>
            <a:r>
              <a:rPr lang="en-US" altLang="en-US" b="1" dirty="0">
                <a:latin typeface="Times New Roman" panose="02020603050405020304" pitchFamily="18" charset="0"/>
                <a:cs typeface="Times New Roman" pitchFamily="18" charset="0"/>
              </a:rPr>
              <a:t>assets</a:t>
            </a:r>
            <a:r>
              <a:rPr lang="en-US" altLang="en-US" dirty="0">
                <a:latin typeface="Times New Roman" panose="02020603050405020304" pitchFamily="18" charset="0"/>
                <a:cs typeface="Times New Roman" pitchFamily="18" charset="0"/>
              </a:rPr>
              <a:t>, rather than an expense, on the date acquired.</a:t>
            </a:r>
          </a:p>
          <a:p>
            <a:pPr marL="461963" lvl="2" indent="-461963">
              <a:buClr>
                <a:srgbClr val="990000"/>
              </a:buClr>
              <a:buSzPct val="100000"/>
            </a:pPr>
            <a:r>
              <a:rPr lang="en-US" altLang="en-US" b="1" dirty="0">
                <a:latin typeface="Times New Roman" panose="02020603050405020304" pitchFamily="18" charset="0"/>
                <a:cs typeface="Times New Roman" pitchFamily="18" charset="0"/>
              </a:rPr>
              <a:t>Depreciation</a:t>
            </a:r>
            <a:r>
              <a:rPr lang="en-US" altLang="en-US" dirty="0">
                <a:latin typeface="Times New Roman" panose="02020603050405020304" pitchFamily="18" charset="0"/>
                <a:cs typeface="Times New Roman" pitchFamily="18" charset="0"/>
              </a:rPr>
              <a:t> is the process of </a:t>
            </a:r>
            <a:r>
              <a:rPr lang="en-US" altLang="en-US" b="1" dirty="0">
                <a:latin typeface="Times New Roman" panose="02020603050405020304" pitchFamily="18" charset="0"/>
                <a:cs typeface="Times New Roman" pitchFamily="18" charset="0"/>
              </a:rPr>
              <a:t>allocating the cost of an asset to expense </a:t>
            </a:r>
            <a:r>
              <a:rPr lang="en-US" altLang="en-US" dirty="0">
                <a:latin typeface="Times New Roman" panose="02020603050405020304" pitchFamily="18" charset="0"/>
                <a:cs typeface="Times New Roman" pitchFamily="18" charset="0"/>
              </a:rPr>
              <a:t>over its </a:t>
            </a:r>
            <a:r>
              <a:rPr lang="en-US" altLang="en-US" b="1" dirty="0">
                <a:latin typeface="Times New Roman" panose="02020603050405020304" pitchFamily="18" charset="0"/>
                <a:cs typeface="Times New Roman" pitchFamily="18" charset="0"/>
              </a:rPr>
              <a:t>useful life </a:t>
            </a:r>
            <a:r>
              <a:rPr lang="en-US" altLang="en-US" dirty="0">
                <a:latin typeface="Times New Roman" panose="02020603050405020304" pitchFamily="18" charset="0"/>
                <a:cs typeface="Times New Roman" pitchFamily="18" charset="0"/>
              </a:rPr>
              <a:t>to the periods over which they are used in operations to generate revenue/sales</a:t>
            </a:r>
            <a:r>
              <a:rPr lang="en-US" altLang="en-US" b="1" dirty="0">
                <a:latin typeface="Times New Roman" panose="02020603050405020304" pitchFamily="18" charset="0"/>
                <a:cs typeface="Times New Roman" pitchFamily="18" charset="0"/>
              </a:rPr>
              <a:t>.</a:t>
            </a:r>
          </a:p>
          <a:p>
            <a:pPr marL="919163" lvl="3" indent="-461963">
              <a:buClr>
                <a:srgbClr val="990000"/>
              </a:buClr>
              <a:buSzPct val="80000"/>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period of service for which the company plans to use the asset is referred to as the </a:t>
            </a:r>
            <a:r>
              <a:rPr lang="en-US" sz="2000" b="1" dirty="0">
                <a:latin typeface="Times New Roman" panose="02020603050405020304" pitchFamily="18" charset="0"/>
                <a:cs typeface="Times New Roman" panose="02020603050405020304" pitchFamily="18" charset="0"/>
              </a:rPr>
              <a:t>useful life</a:t>
            </a:r>
            <a:r>
              <a:rPr lang="en-US" sz="2000" dirty="0">
                <a:latin typeface="Times New Roman" panose="02020603050405020304" pitchFamily="18" charset="0"/>
                <a:cs typeface="Times New Roman" panose="02020603050405020304" pitchFamily="18" charset="0"/>
              </a:rPr>
              <a:t> of the asset.</a:t>
            </a:r>
            <a:endParaRPr lang="en-US" altLang="en-US" sz="2000" b="1" dirty="0">
              <a:latin typeface="Times New Roman" panose="02020603050405020304" pitchFamily="18" charset="0"/>
              <a:cs typeface="Times New Roman" pitchFamily="18" charset="0"/>
            </a:endParaRPr>
          </a:p>
          <a:p>
            <a:pPr marL="461963" lvl="2" indent="-461963">
              <a:buClr>
                <a:srgbClr val="990000"/>
              </a:buClr>
              <a:buSzPct val="100000"/>
            </a:pPr>
            <a:r>
              <a:rPr lang="en-US" altLang="en-US" dirty="0">
                <a:latin typeface="Times New Roman" panose="02020603050405020304" pitchFamily="18" charset="0"/>
                <a:cs typeface="Times New Roman" pitchFamily="18" charset="0"/>
              </a:rPr>
              <a:t>Depreciation </a:t>
            </a:r>
            <a:r>
              <a:rPr lang="en-US" altLang="en-US" b="1" dirty="0">
                <a:latin typeface="Times New Roman" panose="02020603050405020304" pitchFamily="18" charset="0"/>
                <a:cs typeface="Times New Roman" pitchFamily="18" charset="0"/>
              </a:rPr>
              <a:t>does not attempt </a:t>
            </a:r>
            <a:r>
              <a:rPr lang="en-US" altLang="en-US" dirty="0">
                <a:latin typeface="Times New Roman" panose="02020603050405020304" pitchFamily="18" charset="0"/>
                <a:cs typeface="Times New Roman" pitchFamily="18" charset="0"/>
              </a:rPr>
              <a:t>to report the actual change in the </a:t>
            </a:r>
            <a:r>
              <a:rPr lang="en-US" altLang="en-US" b="1" dirty="0">
                <a:latin typeface="Times New Roman" panose="02020603050405020304" pitchFamily="18" charset="0"/>
                <a:cs typeface="Times New Roman" pitchFamily="18" charset="0"/>
              </a:rPr>
              <a:t>value of the asset.</a:t>
            </a:r>
            <a:endParaRPr lang="en-US" altLang="en-US" dirty="0">
              <a:latin typeface="Times New Roman" panose="02020603050405020304" pitchFamily="18" charset="0"/>
              <a:cs typeface="Times New Roman" pitchFamily="18" charset="0"/>
            </a:endParaRPr>
          </a:p>
          <a:p>
            <a:pPr marL="919163" lvl="3" indent="-461963">
              <a:lnSpc>
                <a:spcPct val="100000"/>
              </a:lnSpc>
              <a:spcBef>
                <a:spcPts val="624"/>
              </a:spcBef>
              <a:buClr>
                <a:schemeClr val="accent2"/>
              </a:buClr>
              <a:buSzPct val="80000"/>
              <a:buFont typeface="Courier New" pitchFamily="49" charset="0"/>
              <a:buChar char="o"/>
            </a:pPr>
            <a:r>
              <a:rPr lang="en-US" sz="2000" b="1" dirty="0">
                <a:latin typeface="Times New Roman" panose="02020603050405020304" pitchFamily="18" charset="0"/>
                <a:cs typeface="Times New Roman" pitchFamily="18" charset="0"/>
              </a:rPr>
              <a:t>Allocation concept</a:t>
            </a:r>
            <a:r>
              <a:rPr lang="en-US" sz="2000" dirty="0">
                <a:latin typeface="Times New Roman" panose="02020603050405020304" pitchFamily="18" charset="0"/>
                <a:cs typeface="Times New Roman" pitchFamily="18" charset="0"/>
              </a:rPr>
              <a:t>, not a valuation concept.</a:t>
            </a:r>
          </a:p>
          <a:p>
            <a:pPr marL="919163" lvl="3" indent="-461963">
              <a:lnSpc>
                <a:spcPct val="100000"/>
              </a:lnSpc>
              <a:spcBef>
                <a:spcPts val="624"/>
              </a:spcBef>
              <a:buClr>
                <a:schemeClr val="accent2"/>
              </a:buClr>
              <a:buSzPct val="80000"/>
              <a:buFont typeface="Courier New" pitchFamily="49" charset="0"/>
              <a:buChar char="o"/>
            </a:pPr>
            <a:r>
              <a:rPr lang="en-US" sz="2000" dirty="0">
                <a:latin typeface="Times New Roman" panose="02020603050405020304" pitchFamily="18" charset="0"/>
                <a:cs typeface="Times New Roman" pitchFamily="18" charset="0"/>
              </a:rPr>
              <a:t>Depreciation is the systematic, rational allocation of the cost of the asset over its useful life and is intended to match the cost of the asset to the time it will be used to general revenue</a:t>
            </a:r>
            <a:r>
              <a:rPr lang="en-US" sz="2400" dirty="0">
                <a:latin typeface="Times New Roman" panose="02020603050405020304" pitchFamily="18" charset="0"/>
                <a:cs typeface="Times New Roman" pitchFamily="18" charset="0"/>
              </a:rPr>
              <a:t>.</a:t>
            </a:r>
          </a:p>
          <a:p>
            <a:pPr marL="919163" lvl="3" indent="-461963">
              <a:lnSpc>
                <a:spcPct val="100000"/>
              </a:lnSpc>
              <a:spcBef>
                <a:spcPts val="624"/>
              </a:spcBef>
              <a:buClr>
                <a:schemeClr val="accent2"/>
              </a:buClr>
              <a:buSzPct val="80000"/>
              <a:buFont typeface="Courier New" pitchFamily="49" charset="0"/>
              <a:buChar char="o"/>
            </a:pPr>
            <a:endParaRPr lang="en-US" altLang="en-US" sz="2400" dirty="0">
              <a:latin typeface="Times New Roman" panose="02020603050405020304" pitchFamily="18" charset="0"/>
              <a:cs typeface="Times New Roman"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292204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Depreciation</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Adjustment for Depreciation</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00200"/>
            <a:ext cx="8534400" cy="838200"/>
          </a:xfrm>
        </p:spPr>
        <p:txBody>
          <a:bodyPr/>
          <a:lstStyle/>
          <a:p>
            <a:pPr algn="l">
              <a:spcBef>
                <a:spcPts val="1200"/>
              </a:spcBef>
              <a:buClrTx/>
            </a:pPr>
            <a:r>
              <a:rPr lang="en-US" altLang="en-US" sz="2400" dirty="0">
                <a:latin typeface="Times New Roman" panose="02020603050405020304" pitchFamily="18" charset="0"/>
                <a:cs typeface="Times New Roman" panose="02020603050405020304" pitchFamily="18" charset="0"/>
              </a:rPr>
              <a:t>Illustration:  For Sierra Corporation, assume that depreciation on the office equipment is $480 a year, or $40 per month.</a:t>
            </a:r>
          </a:p>
        </p:txBody>
      </p:sp>
      <p:pic>
        <p:nvPicPr>
          <p:cNvPr id="9" name="Picture Placeholder 8" descr="An illustration shows equation analysis and post-adjustment tabular analysis. The equation analysis shows the equation expressed as: Assets equals Liabilities plus Stockholders’ equity, set up as the column headings. Accumulated Depreciation-Equipment is displayed under the assets column, the Liability column is blank, and depreciation expense is displayed under the stockholders equity column. The amount $40 is displayed below the Accumulated Depreciation-Equipment and depreciation expense with negative sign before both the amounts.&#10;&#10;The post-adjustment tabular analysis shows the balance sheet, and an income statement. The equation in the balance sheet is expressed as: Assets equals to Liabilities plus Stockholders’ equity, set up as the column headings. The cash, supplies, prepaid insurance, equipment, and accounts depreciation equipment are listed under the assets column as: cash plus supplies plus prepaid insurance plus equipment minus account depreciation equipment. The notes payable, accounts payable, and unearned service revenue amount is listed under the liabilities column as: notes payable plus accounts payable plus unearned service revenue. The Common Stock account, r e v., e x p., and d i v. are listed under the stockholders' equity column as: Common stock plus Rev minus E x p minus D i v (r e v, e x p, and d i v come under the sub-heading, retained earnings under the stockholders’ equity column). The expression of accounts analysis is given as: cash plus supplies plus accounts receivable plus supplies prepaid insurance plus equipment minus account depreciation equipment equals notes payable plus accounts payable plus unearned service revenue plus common stock plus retained earnings revenue minus retained earnings expenses minus retained earnings dividends. The transaction labeled balance for cash is given as 15,200. The transaction labeled balance for supplies is given as 1,000. The transaction labeled balance for prepaid insurance is given as 550. The transaction labeled balance for equipment is given as 5,000. The transaction labeled balance for accounts depreciation equipment is given as 0. The transaction labeled balance for notes payable is given as 5,000. The transaction labeled balance for accounts payable is given as 2,500. The transaction labeled balance for unearned service revenue is given as 1,200. The transaction labeled balance for common stock is given as 10,000. The transaction labeled balance for r e v is given as 10,000. The transaction labeled balance for e x p is given as 6,450. The transaction labeled balance for retained earnings d i v is given as 500. A transaction numbered (A 3)(red) is displayed for account depreciation equipment and e x p under retained earnings of stockholders’ equity, with the amount 40 (red) and a negative sign before the amount. The sum of all other transactions are given as: $15,200 for cash account; 1,000 amount for supplies account; 550 amount for prepaid insurance; 5,000 amount for equipment; 40 amount for accounts depreciation equipment; 5,000 for notes payable; 2,500 for accounts payable; 1,200 for unearned service revenue; 10,000 for common stock, 10,000 for r e v, $6,490 for E x p, and 500 for d i v. A downward curly brace that covers the cash, accounts receivable, supplies, prepaid insurance, equipment amounts, and accounts depreciation equipment point toward the amount $21,710, and another downward curly brace that covers the notes payable, accounts payable, unearned service revenue, common stock, r e v points, retained earnings expenses, and retained earnings d i v points the amount $21,710. The income statement displays the text, Supplies Expense (red)."/>
          <p:cNvPicPr>
            <a:picLocks noGrp="1" noChangeAspect="1"/>
          </p:cNvPicPr>
          <p:nvPr>
            <p:ph type="pic" sz="quarter" idx="19"/>
          </p:nvPr>
        </p:nvPicPr>
        <p:blipFill>
          <a:blip r:embed="rId2"/>
          <a:stretch>
            <a:fillRect/>
          </a:stretch>
        </p:blipFill>
        <p:spPr>
          <a:xfrm>
            <a:off x="433059" y="3002321"/>
            <a:ext cx="8314103" cy="3106368"/>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403050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2278934"/>
          </a:xfrm>
        </p:spPr>
        <p:txBody>
          <a:bodyPr>
            <a:noAutofit/>
          </a:bodyPr>
          <a:lstStyle/>
          <a:p>
            <a:r>
              <a:rPr lang="en-IN" sz="4000" b="1" dirty="0">
                <a:solidFill>
                  <a:srgbClr val="931B21"/>
                </a:solidFill>
                <a:latin typeface="Times New Roman" panose="02020603050405020304" pitchFamily="18" charset="0"/>
                <a:cs typeface="Times New Roman" panose="02020603050405020304" pitchFamily="18" charset="0"/>
              </a:rPr>
              <a:t>Learning Objective 1</a:t>
            </a:r>
            <a:br>
              <a:rPr lang="en-IN" sz="4000" b="1" dirty="0">
                <a:solidFill>
                  <a:srgbClr val="931B21"/>
                </a:solidFill>
                <a:latin typeface="Times New Roman" panose="02020603050405020304" pitchFamily="18" charset="0"/>
                <a:cs typeface="Times New Roman" panose="02020603050405020304" pitchFamily="18" charset="0"/>
              </a:rPr>
            </a:br>
            <a:r>
              <a:rPr lang="en-US" sz="4000" b="1" dirty="0">
                <a:solidFill>
                  <a:schemeClr val="accent1"/>
                </a:solidFill>
                <a:latin typeface="Times New Roman" panose="02020603050405020304" pitchFamily="18" charset="0"/>
                <a:cs typeface="Times New Roman" panose="02020603050405020304" pitchFamily="18" charset="0"/>
              </a:rPr>
              <a:t>Explain the Accrual Basis of Accounting and the Reasons for Adjustments</a:t>
            </a:r>
            <a:endParaRPr lang="en-CA" altLang="en-US" sz="40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52372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latin typeface="Times New Roman" panose="02020603050405020304" pitchFamily="18" charset="0"/>
                <a:ea typeface="Source Sans Pro" charset="0"/>
                <a:cs typeface="Times New Roman" panose="02020603050405020304" pitchFamily="18" charset="0"/>
              </a:rPr>
              <a:t>Depreciation</a:t>
            </a:r>
            <a:br>
              <a:rPr lang="en-US" altLang="en-US" b="1" dirty="0">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Statement Presentation</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92274"/>
            <a:ext cx="8459140" cy="2498725"/>
          </a:xfrm>
        </p:spPr>
        <p:txBody>
          <a:bodyPr/>
          <a:lstStyle/>
          <a:p>
            <a:pPr marL="461963" lvl="2" indent="-461963">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Accumulated Depreciation is a </a:t>
            </a:r>
            <a:r>
              <a:rPr lang="en-US" altLang="en-US" sz="2400" b="1" dirty="0">
                <a:latin typeface="Times New Roman" panose="02020603050405020304" pitchFamily="18" charset="0"/>
                <a:cs typeface="Times New Roman" panose="02020603050405020304" pitchFamily="18" charset="0"/>
              </a:rPr>
              <a:t>contra asset account</a:t>
            </a:r>
            <a:r>
              <a:rPr lang="en-US" altLang="en-US" sz="2400" dirty="0">
                <a:latin typeface="Times New Roman" panose="02020603050405020304" pitchFamily="18" charset="0"/>
                <a:cs typeface="Times New Roman" panose="02020603050405020304" pitchFamily="18" charset="0"/>
              </a:rPr>
              <a:t>. Therefore, it is deduction related to the asset. </a:t>
            </a:r>
          </a:p>
          <a:p>
            <a:pPr marL="461963" lvl="2" indent="-461963">
              <a:lnSpc>
                <a:spcPct val="100000"/>
              </a:lnSpc>
              <a:spcBef>
                <a:spcPts val="624"/>
              </a:spcBef>
              <a:buClr>
                <a:srgbClr val="990000"/>
              </a:buClr>
              <a:buSzPct val="100000"/>
            </a:pPr>
            <a:r>
              <a:rPr lang="en-US" altLang="en-US" sz="2400" b="1" dirty="0">
                <a:latin typeface="Times New Roman" panose="02020603050405020304" pitchFamily="18" charset="0"/>
                <a:cs typeface="Times New Roman" panose="02020603050405020304" pitchFamily="18" charset="0"/>
              </a:rPr>
              <a:t>Offsets related asset account </a:t>
            </a:r>
            <a:r>
              <a:rPr lang="en-US" altLang="en-US" sz="2400" dirty="0">
                <a:latin typeface="Times New Roman" panose="02020603050405020304" pitchFamily="18" charset="0"/>
                <a:cs typeface="Times New Roman" panose="02020603050405020304" pitchFamily="18" charset="0"/>
              </a:rPr>
              <a:t>on the balance sheet.</a:t>
            </a:r>
          </a:p>
          <a:p>
            <a:pPr marL="461963" lvl="2" indent="-461963">
              <a:lnSpc>
                <a:spcPct val="100000"/>
              </a:lnSpc>
              <a:spcBef>
                <a:spcPts val="624"/>
              </a:spcBef>
              <a:buClr>
                <a:srgbClr val="990000"/>
              </a:buClr>
              <a:buSzPct val="100000"/>
            </a:pPr>
            <a:r>
              <a:rPr lang="en-US" altLang="en-US" sz="2400" b="1" dirty="0">
                <a:latin typeface="Times New Roman" panose="02020603050405020304" pitchFamily="18" charset="0"/>
                <a:cs typeface="Times New Roman" panose="02020603050405020304" pitchFamily="18" charset="0"/>
              </a:rPr>
              <a:t>Book value </a:t>
            </a:r>
            <a:r>
              <a:rPr lang="en-US" altLang="en-US" sz="2400" dirty="0">
                <a:latin typeface="Times New Roman" panose="02020603050405020304" pitchFamily="18" charset="0"/>
                <a:cs typeface="Times New Roman" panose="02020603050405020304" pitchFamily="18" charset="0"/>
              </a:rPr>
              <a:t>is the difference between the cost of any depreciable asset and its accumulated depreciation.</a:t>
            </a:r>
            <a:endParaRPr lang="ru-RU" sz="2400" dirty="0">
              <a:latin typeface="Times New Roman" panose="02020603050405020304" pitchFamily="18" charset="0"/>
              <a:cs typeface="Times New Roman" panose="02020603050405020304" pitchFamily="18" charset="0"/>
            </a:endParaRPr>
          </a:p>
        </p:txBody>
      </p:sp>
      <p:pic>
        <p:nvPicPr>
          <p:cNvPr id="13" name="Picture 2" descr="An Illustration shows the balance sheet presentation of accumulated depreciation. There are two columns in this statement, the first displaying labels and the second displaying the respective amounts.  The first line of the statement displays: Equipment, with $5,000 amount in the second column. The next line shows: Less: Accumulation depreciation equipment, with 40 income amount appearing in the second column.  The amounts are totaled as $4,960 (red)."/>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02465" y="4227212"/>
            <a:ext cx="8108383" cy="149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2</a:t>
            </a:r>
          </a:p>
        </p:txBody>
      </p:sp>
    </p:spTree>
    <p:extLst>
      <p:ext uri="{BB962C8B-B14F-4D97-AF65-F5344CB8AC3E}">
        <p14:creationId xmlns:p14="http://schemas.microsoft.com/office/powerpoint/2010/main" val="896885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570829"/>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3</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Prepare Adjustments for Accruals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2750060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p:txBody>
          <a:bodyPr anchor="t"/>
          <a:lstStyle/>
          <a:p>
            <a:r>
              <a:rPr lang="en-US" b="1" dirty="0">
                <a:latin typeface="Times New Roman" panose="02020603050405020304" pitchFamily="18" charset="0"/>
                <a:cs typeface="Times New Roman" panose="02020603050405020304" pitchFamily="18" charset="0"/>
              </a:rPr>
              <a:t>Adjusting Entries for Accruals</a:t>
            </a: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0" lvl="2" indent="0">
              <a:buClr>
                <a:srgbClr val="990000"/>
              </a:buClr>
              <a:buSzPct val="100000"/>
              <a:buNone/>
            </a:pPr>
            <a:r>
              <a:rPr lang="en-US" sz="2600" dirty="0">
                <a:latin typeface="Times New Roman" panose="02020603050405020304" pitchFamily="18" charset="0"/>
                <a:cs typeface="Times New Roman" panose="02020603050405020304" pitchFamily="18" charset="0"/>
              </a:rPr>
              <a:t>The second category of adjustments is </a:t>
            </a:r>
            <a:r>
              <a:rPr lang="en-US" sz="2600" b="1" dirty="0">
                <a:latin typeface="Times New Roman" panose="02020603050405020304" pitchFamily="18" charset="0"/>
                <a:cs typeface="Times New Roman" panose="02020603050405020304" pitchFamily="18" charset="0"/>
              </a:rPr>
              <a:t>accruals</a:t>
            </a:r>
            <a:r>
              <a:rPr lang="en-US" sz="2600" dirty="0">
                <a:latin typeface="Times New Roman" panose="02020603050405020304" pitchFamily="18" charset="0"/>
                <a:cs typeface="Times New Roman" panose="02020603050405020304" pitchFamily="18" charset="0"/>
              </a:rPr>
              <a:t>.</a:t>
            </a:r>
          </a:p>
          <a:p>
            <a:pPr marL="457200" lvl="2" indent="-457200">
              <a:buClr>
                <a:srgbClr val="990000"/>
              </a:buClr>
              <a:buSzPct val="100000"/>
            </a:pPr>
            <a:r>
              <a:rPr lang="en-US" sz="2600" dirty="0">
                <a:latin typeface="Times New Roman" panose="02020603050405020304" pitchFamily="18" charset="0"/>
                <a:cs typeface="Times New Roman" panose="02020603050405020304" pitchFamily="18" charset="0"/>
              </a:rPr>
              <a:t>Prior to an accrual adjustment, the revenue account (and related asset account) or the expense account (and related liability account) is understated.</a:t>
            </a:r>
          </a:p>
          <a:p>
            <a:pPr marL="457200" lvl="2" indent="-457200">
              <a:buClr>
                <a:srgbClr val="990000"/>
              </a:buClr>
              <a:buSzPct val="100000"/>
            </a:pPr>
            <a:r>
              <a:rPr lang="en-US" sz="2600" dirty="0">
                <a:latin typeface="Times New Roman" panose="02020603050405020304" pitchFamily="18" charset="0"/>
                <a:cs typeface="Times New Roman" panose="02020603050405020304" pitchFamily="18" charset="0"/>
              </a:rPr>
              <a:t>Adjustment for accruals will </a:t>
            </a:r>
            <a:r>
              <a:rPr lang="en-US" sz="2600" b="1" dirty="0">
                <a:latin typeface="Times New Roman" panose="02020603050405020304" pitchFamily="18" charset="0"/>
                <a:cs typeface="Times New Roman" panose="02020603050405020304" pitchFamily="18" charset="0"/>
              </a:rPr>
              <a:t>increase both a balance sheet and an income statement account</a:t>
            </a:r>
            <a:r>
              <a:rPr lang="en-US" sz="2600" dirty="0">
                <a:latin typeface="Times New Roman" panose="02020603050405020304" pitchFamily="18" charset="0"/>
                <a:cs typeface="Times New Roman" panose="02020603050405020304" pitchFamily="18" charset="0"/>
              </a:rPr>
              <a:t>.</a:t>
            </a:r>
            <a:endParaRPr lang="en-US" altLang="en-US" sz="26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2211153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Accrued Revenues</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04800" y="990600"/>
            <a:ext cx="8609660" cy="1355725"/>
          </a:xfrm>
        </p:spPr>
        <p:txBody>
          <a:bodyPr/>
          <a:lstStyle/>
          <a:p>
            <a:pPr algn="l"/>
            <a:r>
              <a:rPr lang="en-US" altLang="en-US" sz="2400" dirty="0">
                <a:latin typeface="Times New Roman" panose="02020603050405020304" pitchFamily="18" charset="0"/>
                <a:cs typeface="Times New Roman" panose="02020603050405020304" pitchFamily="18" charset="0"/>
              </a:rPr>
              <a:t>Revenues for services performed but not yet received in cash or recorded.  Usually pursuant to a contract which binds the parties such as a legally enforceable performance agreement such as loan agreement, rent agreement, etc.</a:t>
            </a:r>
          </a:p>
        </p:txBody>
      </p:sp>
      <p:pic>
        <p:nvPicPr>
          <p:cNvPr id="9" name="Picture 2" descr="An illustration shows Revenue Recorded before Cash Receipt.">
            <a:extLst>
              <a:ext uri="{FF2B5EF4-FFF2-40B4-BE49-F238E27FC236}">
                <a16:creationId xmlns:a16="http://schemas.microsoft.com/office/drawing/2014/main" id="{C6D3EA25-5DCC-4DFF-91E8-79FC5105D329}"/>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62000" y="2819400"/>
            <a:ext cx="7565792"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609600" y="3962400"/>
            <a:ext cx="8305800" cy="2133599"/>
          </a:xfrm>
        </p:spPr>
        <p:txBody>
          <a:bodyPr/>
          <a:lstStyle/>
          <a:p>
            <a:pPr marL="0" indent="0">
              <a:spcAft>
                <a:spcPct val="20000"/>
              </a:spcAft>
              <a:buSzPct val="80000"/>
              <a:buNone/>
            </a:pPr>
            <a:r>
              <a:rPr lang="en-US" altLang="en-US" sz="2600" b="1" dirty="0">
                <a:latin typeface="Times New Roman" panose="02020603050405020304" pitchFamily="18" charset="0"/>
                <a:cs typeface="Times New Roman" panose="02020603050405020304" pitchFamily="18" charset="0"/>
              </a:rPr>
              <a:t>Accrued revenues</a:t>
            </a:r>
            <a:r>
              <a:rPr lang="en-US" altLang="en-US" sz="2600" dirty="0">
                <a:latin typeface="Times New Roman" panose="02020603050405020304" pitchFamily="18" charset="0"/>
                <a:cs typeface="Times New Roman" panose="02020603050405020304" pitchFamily="18" charset="0"/>
              </a:rPr>
              <a:t> could occur in regard to:</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Interest</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Rent</a:t>
            </a:r>
          </a:p>
        </p:txBody>
      </p:sp>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3396364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05446" cy="533400"/>
          </a:xfrm>
        </p:spPr>
        <p:txBody>
          <a:bodyPr/>
          <a:lstStyle/>
          <a:p>
            <a:r>
              <a:rPr lang="en-US" sz="3200" b="1" dirty="0">
                <a:latin typeface="Times New Roman" panose="02020603050405020304" pitchFamily="18" charset="0"/>
                <a:cs typeface="Times New Roman" panose="02020603050405020304" pitchFamily="18" charset="0"/>
              </a:rPr>
              <a:t>Adjustment for Accrued Revenue</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914401"/>
            <a:ext cx="8533460" cy="2971800"/>
          </a:xfrm>
        </p:spPr>
        <p:txBody>
          <a:bodyPr/>
          <a:lstStyle/>
          <a:p>
            <a:pPr marL="457200" lvl="2" indent="-457200">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Adjustment records the receivable that exists and records the revenues for services performed</a:t>
            </a:r>
          </a:p>
          <a:p>
            <a:pPr marL="457200" lvl="2" indent="-457200">
              <a:lnSpc>
                <a:spcPct val="100000"/>
              </a:lnSpc>
              <a:spcBef>
                <a:spcPts val="624"/>
              </a:spcBef>
              <a:buClr>
                <a:srgbClr val="990000"/>
              </a:buClr>
              <a:buSzPct val="100000"/>
            </a:pPr>
            <a:endParaRPr lang="en-US" altLang="en-US" sz="2400" dirty="0">
              <a:latin typeface="Times New Roman" panose="02020603050405020304" pitchFamily="18" charset="0"/>
              <a:cs typeface="Times New Roman" panose="02020603050405020304" pitchFamily="18" charset="0"/>
            </a:endParaRPr>
          </a:p>
          <a:p>
            <a:pPr marL="457200" lvl="2" indent="-457200">
              <a:lnSpc>
                <a:spcPct val="100000"/>
              </a:lnSpc>
              <a:spcBef>
                <a:spcPts val="624"/>
              </a:spcBef>
              <a:buClr>
                <a:srgbClr val="990000"/>
              </a:buClr>
              <a:buSzPct val="100000"/>
            </a:pPr>
            <a:r>
              <a:rPr lang="en-US" altLang="en-US" sz="2400" dirty="0">
                <a:latin typeface="Times New Roman" panose="02020603050405020304" pitchFamily="18" charset="0"/>
                <a:cs typeface="Times New Roman" panose="02020603050405020304" pitchFamily="18" charset="0"/>
              </a:rPr>
              <a:t>Adjustment:</a:t>
            </a:r>
          </a:p>
          <a:p>
            <a:pPr marL="914400" lvl="1" indent="-457200">
              <a:lnSpc>
                <a:spcPct val="100000"/>
              </a:lnSpc>
              <a:spcBef>
                <a:spcPts val="624"/>
              </a:spcBef>
              <a:buClr>
                <a:srgbClr val="990000"/>
              </a:buClr>
              <a:buSzPct val="80000"/>
              <a:buFont typeface="Courier New" panose="02070309020205020404" pitchFamily="49" charset="0"/>
              <a:buChar char="o"/>
            </a:pPr>
            <a:r>
              <a:rPr lang="en-US" altLang="en-US" sz="2200" b="1" dirty="0">
                <a:latin typeface="Times New Roman" panose="02020603050405020304" pitchFamily="18" charset="0"/>
                <a:cs typeface="Times New Roman" panose="02020603050405020304" pitchFamily="18" charset="0"/>
              </a:rPr>
              <a:t>Increases</a:t>
            </a:r>
            <a:r>
              <a:rPr lang="en-US" altLang="en-US" sz="2200" dirty="0">
                <a:latin typeface="Times New Roman" panose="02020603050405020304" pitchFamily="18" charset="0"/>
                <a:cs typeface="Times New Roman" panose="02020603050405020304" pitchFamily="18" charset="0"/>
              </a:rPr>
              <a:t> an </a:t>
            </a:r>
            <a:r>
              <a:rPr lang="en-US" altLang="en-US" sz="2200" b="1" dirty="0">
                <a:latin typeface="Times New Roman" panose="02020603050405020304" pitchFamily="18" charset="0"/>
                <a:cs typeface="Times New Roman" panose="02020603050405020304" pitchFamily="18" charset="0"/>
              </a:rPr>
              <a:t>asset account </a:t>
            </a:r>
            <a:r>
              <a:rPr lang="en-US" altLang="en-US" sz="2200" dirty="0">
                <a:latin typeface="Times New Roman" panose="02020603050405020304" pitchFamily="18" charset="0"/>
                <a:cs typeface="Times New Roman" panose="02020603050405020304" pitchFamily="18" charset="0"/>
              </a:rPr>
              <a:t>(Ex: interest receivable/rent receivable) </a:t>
            </a:r>
          </a:p>
          <a:p>
            <a:pPr marL="914400" lvl="1" indent="-457200">
              <a:lnSpc>
                <a:spcPct val="100000"/>
              </a:lnSpc>
              <a:spcBef>
                <a:spcPts val="624"/>
              </a:spcBef>
              <a:buClr>
                <a:srgbClr val="990000"/>
              </a:buClr>
              <a:buSzPct val="80000"/>
              <a:buFont typeface="Courier New" panose="02070309020205020404" pitchFamily="49" charset="0"/>
              <a:buChar char="o"/>
            </a:pPr>
            <a:r>
              <a:rPr lang="en-US" altLang="en-US" sz="2200" b="1" dirty="0">
                <a:latin typeface="Times New Roman" panose="02020603050405020304" pitchFamily="18" charset="0"/>
                <a:cs typeface="Times New Roman" panose="02020603050405020304" pitchFamily="18" charset="0"/>
              </a:rPr>
              <a:t>Increases</a:t>
            </a:r>
            <a:r>
              <a:rPr lang="en-US" altLang="en-US" sz="2200" dirty="0">
                <a:latin typeface="Times New Roman" panose="02020603050405020304" pitchFamily="18" charset="0"/>
                <a:cs typeface="Times New Roman" panose="02020603050405020304" pitchFamily="18" charset="0"/>
              </a:rPr>
              <a:t> a </a:t>
            </a:r>
            <a:r>
              <a:rPr lang="en-US" altLang="en-US" sz="2200" b="1" dirty="0">
                <a:latin typeface="Times New Roman" panose="02020603050405020304" pitchFamily="18" charset="0"/>
                <a:cs typeface="Times New Roman" panose="02020603050405020304" pitchFamily="18" charset="0"/>
              </a:rPr>
              <a:t>revenue account </a:t>
            </a:r>
            <a:r>
              <a:rPr lang="en-US" altLang="en-US" sz="2200" dirty="0">
                <a:latin typeface="Times New Roman" panose="02020603050405020304" pitchFamily="18" charset="0"/>
                <a:cs typeface="Times New Roman" panose="02020603050405020304" pitchFamily="18" charset="0"/>
              </a:rPr>
              <a:t>(Ex: interest revenue/rent revenue)</a:t>
            </a:r>
            <a:endParaRPr lang="en-US" altLang="en-US" sz="2200" b="1" dirty="0">
              <a:latin typeface="Times New Roman" panose="02020603050405020304" pitchFamily="18" charset="0"/>
              <a:cs typeface="Times New Roman" panose="02020603050405020304" pitchFamily="18" charset="0"/>
            </a:endParaRPr>
          </a:p>
        </p:txBody>
      </p:sp>
      <p:pic>
        <p:nvPicPr>
          <p:cNvPr id="9" name="Picture Placeholder 8" descr="An accounting equation for accrued revenues is expressed as follows: Assets equals Liabilities plus Stockholders’ equity. Asset account is displayed under the assets and revenues minus expenses are displayed under the stockholders equity. The final equation is expressed as asset account equals revenues minus expenses. The text increase is displayed under both asset account and revenues.">
            <a:extLst>
              <a:ext uri="{FF2B5EF4-FFF2-40B4-BE49-F238E27FC236}">
                <a16:creationId xmlns:a16="http://schemas.microsoft.com/office/drawing/2014/main" id="{1845E6DD-D9E9-4215-B4A8-50F07B6F3F38}"/>
              </a:ext>
            </a:extLst>
          </p:cNvPr>
          <p:cNvPicPr>
            <a:picLocks noGrp="1" noChangeAspect="1"/>
          </p:cNvPicPr>
          <p:nvPr>
            <p:ph type="pic" sz="quarter" idx="19"/>
          </p:nvPr>
        </p:nvPicPr>
        <p:blipFill>
          <a:blip r:embed="rId2"/>
          <a:stretch>
            <a:fillRect/>
          </a:stretch>
        </p:blipFill>
        <p:spPr>
          <a:xfrm>
            <a:off x="508451" y="4191000"/>
            <a:ext cx="8127098" cy="1693329"/>
          </a:xfrm>
          <a:prstGeom prst="rect">
            <a:avLst/>
          </a:prstGeom>
          <a:ln>
            <a:solidFill>
              <a:schemeClr val="tx1"/>
            </a:solidFill>
          </a:ln>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2189266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Accrued Revenues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Summary</a:t>
            </a:r>
            <a:endParaRPr lang="ru-RU" b="1" dirty="0">
              <a:latin typeface="Times New Roman" panose="02020603050405020304" pitchFamily="18" charset="0"/>
              <a:cs typeface="Times New Roman" panose="02020603050405020304" pitchFamily="18" charset="0"/>
            </a:endParaRPr>
          </a:p>
        </p:txBody>
      </p:sp>
      <p:pic>
        <p:nvPicPr>
          <p:cNvPr id="8" name="Picture 2" descr="A table displays the accounting for accrued revenues in four columns and they are Examples and the text below reads, Interest, rent, services; Reason for adjustment and the text below reads, Services performed but not yet received in cash or recorded; Accounts before adjustment and the text below reads, Assets understated, Revenues understated; Adjustment and the text below reads, Increase assets, Increase revenues. ">
            <a:extLst>
              <a:ext uri="{FF2B5EF4-FFF2-40B4-BE49-F238E27FC236}">
                <a16:creationId xmlns:a16="http://schemas.microsoft.com/office/drawing/2014/main" id="{0D7D4B11-5366-41C4-A8D4-3D0CB44A117E}"/>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645282" y="2362200"/>
            <a:ext cx="7853437" cy="32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3886652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Accrued Expenses</a:t>
            </a:r>
            <a:endParaRPr lang="ru-RU"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143000"/>
            <a:ext cx="8534400" cy="746125"/>
          </a:xfrm>
        </p:spPr>
        <p:txBody>
          <a:bodyPr/>
          <a:lstStyle/>
          <a:p>
            <a:pPr algn="l"/>
            <a:r>
              <a:rPr lang="en-US" altLang="en-US" sz="2400" dirty="0">
                <a:latin typeface="Times New Roman" panose="02020603050405020304" pitchFamily="18" charset="0"/>
                <a:cs typeface="Times New Roman" panose="02020603050405020304" pitchFamily="18" charset="0"/>
              </a:rPr>
              <a:t>Expenses incurred but not yet paid in cash or recorded.</a:t>
            </a:r>
          </a:p>
        </p:txBody>
      </p:sp>
      <p:pic>
        <p:nvPicPr>
          <p:cNvPr id="10" name="Picture 2" descr="An illustration shows Expense Recorded before Cash Payment.">
            <a:extLst>
              <a:ext uri="{FF2B5EF4-FFF2-40B4-BE49-F238E27FC236}">
                <a16:creationId xmlns:a16="http://schemas.microsoft.com/office/drawing/2014/main" id="{F9BE49E4-8D5D-436A-8D2B-6EEE8333DFF6}"/>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62000" y="1828800"/>
            <a:ext cx="7614564"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2819400"/>
            <a:ext cx="8305800" cy="2895600"/>
          </a:xfrm>
        </p:spPr>
        <p:txBody>
          <a:bodyPr/>
          <a:lstStyle/>
          <a:p>
            <a:pPr marL="0" indent="0">
              <a:spcAft>
                <a:spcPct val="20000"/>
              </a:spcAft>
              <a:buSzPct val="80000"/>
              <a:buNone/>
            </a:pPr>
            <a:r>
              <a:rPr lang="en-US" altLang="en-US" sz="2600" b="1" dirty="0">
                <a:latin typeface="Times New Roman" panose="02020603050405020304" pitchFamily="18" charset="0"/>
                <a:cs typeface="Times New Roman" panose="02020603050405020304" pitchFamily="18" charset="0"/>
              </a:rPr>
              <a:t>Accrued expenses </a:t>
            </a:r>
            <a:r>
              <a:rPr lang="en-US" altLang="en-US" sz="2600" dirty="0">
                <a:latin typeface="Times New Roman" panose="02020603050405020304" pitchFamily="18" charset="0"/>
                <a:cs typeface="Times New Roman" panose="02020603050405020304" pitchFamily="18" charset="0"/>
              </a:rPr>
              <a:t>often occur related to:</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Rent</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Interest</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Taxes</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Salaries</a:t>
            </a:r>
          </a:p>
          <a:p>
            <a:pPr marL="457200" lvl="1" indent="-457200">
              <a:lnSpc>
                <a:spcPct val="100000"/>
              </a:lnSpc>
              <a:spcBef>
                <a:spcPts val="624"/>
              </a:spcBef>
              <a:buClr>
                <a:srgbClr val="990000"/>
              </a:buClr>
              <a:buSzPct val="100000"/>
              <a:buFont typeface="Arial" panose="020B0604020202020204" pitchFamily="34" charset="0"/>
              <a:buChar char="•"/>
            </a:pPr>
            <a:r>
              <a:rPr lang="en-US" altLang="en-US" sz="2600" dirty="0">
                <a:latin typeface="Times New Roman" panose="02020603050405020304" pitchFamily="18" charset="0"/>
                <a:cs typeface="Times New Roman" panose="02020603050405020304" pitchFamily="18" charset="0"/>
              </a:rPr>
              <a:t>Utilities</a:t>
            </a:r>
          </a:p>
        </p:txBody>
      </p:sp>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33005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latin typeface="Times New Roman" panose="02020603050405020304" pitchFamily="18" charset="0"/>
                <a:ea typeface="Source Sans Pro" charset="0"/>
                <a:cs typeface="Times New Roman" panose="02020603050405020304" pitchFamily="18" charset="0"/>
              </a:rPr>
              <a:t>Accrued Expenses</a:t>
            </a:r>
            <a:br>
              <a:rPr lang="en-US" altLang="en-US" b="1" dirty="0">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Adjustment for Accrued Expenses</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92275"/>
            <a:ext cx="8534400" cy="1965325"/>
          </a:xfrm>
        </p:spPr>
        <p:txBody>
          <a:bodyPr/>
          <a:lstStyle/>
          <a:p>
            <a:pPr marL="457200" lvl="2" indent="-457200">
              <a:spcBef>
                <a:spcPts val="1200"/>
              </a:spcBef>
              <a:buClr>
                <a:srgbClr val="990000"/>
              </a:buClr>
              <a:buSzPct val="100000"/>
            </a:pPr>
            <a:r>
              <a:rPr lang="en-US" altLang="en-US" sz="2400" dirty="0">
                <a:latin typeface="Times New Roman" panose="02020603050405020304" pitchFamily="18" charset="0"/>
                <a:cs typeface="Times New Roman" panose="02020603050405020304" pitchFamily="18" charset="0"/>
              </a:rPr>
              <a:t>Adjustment records the obligation and recognizes the expense.</a:t>
            </a:r>
          </a:p>
          <a:p>
            <a:pPr marL="457200" lvl="2" indent="-457200">
              <a:spcBef>
                <a:spcPts val="1200"/>
              </a:spcBef>
              <a:buClr>
                <a:srgbClr val="990000"/>
              </a:buClr>
              <a:buSzPct val="100000"/>
            </a:pPr>
            <a:r>
              <a:rPr lang="en-US" altLang="en-US" sz="2400" dirty="0">
                <a:latin typeface="Times New Roman" panose="02020603050405020304" pitchFamily="18" charset="0"/>
                <a:cs typeface="Times New Roman" panose="02020603050405020304" pitchFamily="18" charset="0"/>
              </a:rPr>
              <a:t>Adjustment:</a:t>
            </a:r>
          </a:p>
          <a:p>
            <a:pPr marL="914400" lvl="1" indent="-457200">
              <a:spcBef>
                <a:spcPts val="1200"/>
              </a:spcBef>
              <a:buClr>
                <a:srgbClr val="990000"/>
              </a:buClr>
              <a:buSzPct val="80000"/>
              <a:buFont typeface="Courier New" panose="02070309020205020404" pitchFamily="49" charset="0"/>
              <a:buChar char="o"/>
            </a:pPr>
            <a:r>
              <a:rPr lang="en-US" altLang="en-US" sz="2200" b="1" dirty="0">
                <a:latin typeface="Times New Roman" panose="02020603050405020304" pitchFamily="18" charset="0"/>
                <a:cs typeface="Times New Roman" panose="02020603050405020304" pitchFamily="18" charset="0"/>
              </a:rPr>
              <a:t>Increase</a:t>
            </a:r>
            <a:r>
              <a:rPr lang="en-US" altLang="en-US" sz="2200" dirty="0">
                <a:latin typeface="Times New Roman" panose="02020603050405020304" pitchFamily="18" charset="0"/>
                <a:cs typeface="Times New Roman" panose="02020603050405020304" pitchFamily="18" charset="0"/>
              </a:rPr>
              <a:t> an </a:t>
            </a:r>
            <a:r>
              <a:rPr lang="en-US" altLang="en-US" sz="2200" b="1" dirty="0">
                <a:latin typeface="Times New Roman" panose="02020603050405020304" pitchFamily="18" charset="0"/>
                <a:cs typeface="Times New Roman" panose="02020603050405020304" pitchFamily="18" charset="0"/>
              </a:rPr>
              <a:t>expense account </a:t>
            </a:r>
            <a:r>
              <a:rPr lang="en-US" altLang="en-US" sz="2200" dirty="0">
                <a:latin typeface="Times New Roman" panose="02020603050405020304" pitchFamily="18" charset="0"/>
                <a:cs typeface="Times New Roman" panose="02020603050405020304" pitchFamily="18" charset="0"/>
              </a:rPr>
              <a:t>and </a:t>
            </a:r>
          </a:p>
          <a:p>
            <a:pPr marL="914400" lvl="1" indent="-457200">
              <a:spcBef>
                <a:spcPts val="1200"/>
              </a:spcBef>
              <a:buClr>
                <a:srgbClr val="990000"/>
              </a:buClr>
              <a:buSzPct val="80000"/>
              <a:buFont typeface="Courier New" panose="02070309020205020404" pitchFamily="49" charset="0"/>
              <a:buChar char="o"/>
            </a:pPr>
            <a:r>
              <a:rPr lang="en-US" altLang="en-US" sz="2200" b="1" dirty="0">
                <a:latin typeface="Times New Roman" panose="02020603050405020304" pitchFamily="18" charset="0"/>
                <a:cs typeface="Times New Roman" panose="02020603050405020304" pitchFamily="18" charset="0"/>
              </a:rPr>
              <a:t>Increase</a:t>
            </a:r>
            <a:r>
              <a:rPr lang="en-US" altLang="en-US" sz="2200" dirty="0">
                <a:latin typeface="Times New Roman" panose="02020603050405020304" pitchFamily="18" charset="0"/>
                <a:cs typeface="Times New Roman" panose="02020603050405020304" pitchFamily="18" charset="0"/>
              </a:rPr>
              <a:t> a </a:t>
            </a:r>
            <a:r>
              <a:rPr lang="en-US" altLang="en-US" sz="2200" b="1" dirty="0">
                <a:latin typeface="Times New Roman" panose="02020603050405020304" pitchFamily="18" charset="0"/>
                <a:cs typeface="Times New Roman" panose="02020603050405020304" pitchFamily="18" charset="0"/>
              </a:rPr>
              <a:t>liability account.</a:t>
            </a:r>
          </a:p>
        </p:txBody>
      </p:sp>
      <p:pic>
        <p:nvPicPr>
          <p:cNvPr id="9" name="Picture Placeholder 8" descr="An accounting equation for Accrued expenses is expressed as follows: Assets equals Liabilities plus Stockholders’ equity. The liability account is displayed under the liabilities, and revenues minus expenses are displayed under the stockholders’ equity. The final equation is expressed as liability account plus revenues minus expenses. The text increase is displayed under both liability account and expenses.">
            <a:extLst>
              <a:ext uri="{FF2B5EF4-FFF2-40B4-BE49-F238E27FC236}">
                <a16:creationId xmlns:a16="http://schemas.microsoft.com/office/drawing/2014/main" id="{9567AA9F-F58C-48A9-A5CD-E72EE4389795}"/>
              </a:ext>
            </a:extLst>
          </p:cNvPr>
          <p:cNvPicPr>
            <a:picLocks noGrp="1" noChangeAspect="1"/>
          </p:cNvPicPr>
          <p:nvPr>
            <p:ph type="pic" sz="quarter" idx="19"/>
          </p:nvPr>
        </p:nvPicPr>
        <p:blipFill>
          <a:blip r:embed="rId2"/>
          <a:stretch>
            <a:fillRect/>
          </a:stretch>
        </p:blipFill>
        <p:spPr>
          <a:xfrm>
            <a:off x="594355" y="3810000"/>
            <a:ext cx="7955291" cy="2106512"/>
          </a:xfrm>
          <a:prstGeom prst="rect">
            <a:avLst/>
          </a:prstGeom>
          <a:ln>
            <a:solidFill>
              <a:schemeClr val="tx1"/>
            </a:solidFill>
          </a:ln>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p>
        </p:txBody>
      </p:sp>
    </p:spTree>
    <p:extLst>
      <p:ext uri="{BB962C8B-B14F-4D97-AF65-F5344CB8AC3E}">
        <p14:creationId xmlns:p14="http://schemas.microsoft.com/office/powerpoint/2010/main" val="4010663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481646" cy="533400"/>
          </a:xfrm>
        </p:spPr>
        <p:txBody>
          <a:bodyPr>
            <a:normAutofit fontScale="90000"/>
          </a:bodyPr>
          <a:lstStyle/>
          <a:p>
            <a:r>
              <a:rPr lang="en-US" altLang="en-US" b="1" dirty="0">
                <a:latin typeface="Times New Roman" panose="02020603050405020304" pitchFamily="18" charset="0"/>
                <a:ea typeface="Source Sans Pro" charset="0"/>
                <a:cs typeface="Times New Roman" panose="02020603050405020304" pitchFamily="18" charset="0"/>
              </a:rPr>
              <a:t>Accrued Expenses </a:t>
            </a:r>
            <a:r>
              <a:rPr lang="en-US" sz="3200" b="1" dirty="0">
                <a:latin typeface="Times New Roman" panose="02020603050405020304" pitchFamily="18" charset="0"/>
                <a:cs typeface="Times New Roman" panose="02020603050405020304" pitchFamily="18" charset="0"/>
              </a:rPr>
              <a:t>Accrued Interest</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1000" y="1066800"/>
            <a:ext cx="8534400" cy="1279525"/>
          </a:xfrm>
        </p:spPr>
        <p:txBody>
          <a:bodyPr/>
          <a:lstStyle/>
          <a:p>
            <a:pPr marL="0" lvl="2" indent="0">
              <a:lnSpc>
                <a:spcPct val="100000"/>
              </a:lnSpc>
              <a:spcBef>
                <a:spcPts val="624"/>
              </a:spcBef>
              <a:buClr>
                <a:srgbClr val="990000"/>
              </a:buClr>
              <a:buSzPct val="100000"/>
              <a:buNone/>
            </a:pPr>
            <a:r>
              <a:rPr lang="en-US" altLang="en-US" sz="2400" b="1" dirty="0">
                <a:latin typeface="Times New Roman" panose="02020603050405020304" pitchFamily="18" charset="0"/>
                <a:cs typeface="Times New Roman" panose="02020603050405020304" pitchFamily="18" charset="0"/>
              </a:rPr>
              <a:t>Illustration: </a:t>
            </a:r>
            <a:r>
              <a:rPr lang="en-US" altLang="en-US" sz="2400" dirty="0">
                <a:latin typeface="Times New Roman" panose="02020603050405020304" pitchFamily="18" charset="0"/>
                <a:cs typeface="Times New Roman" panose="02020603050405020304" pitchFamily="18" charset="0"/>
              </a:rPr>
              <a:t>Sierra Corporation signed a three-month note payable in the amount of $5,000 on October 1. The note requires Sierra to pay interest at an annual rate of 12%.</a:t>
            </a:r>
          </a:p>
        </p:txBody>
      </p:sp>
      <p:pic>
        <p:nvPicPr>
          <p:cNvPr id="9" name="Picture 2" descr="A formula for computing interest is expressed as: the face value of note of amount 5000 dollars multiplied by annual interest rate of 12 percent multiplied by time in terms of one year of 1 over 12 equals interest of 50 dollars. ">
            <a:extLst>
              <a:ext uri="{FF2B5EF4-FFF2-40B4-BE49-F238E27FC236}">
                <a16:creationId xmlns:a16="http://schemas.microsoft.com/office/drawing/2014/main" id="{BF353C5C-FFDB-43AE-ABB0-38C1BEC2645B}"/>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33400" y="2438400"/>
            <a:ext cx="8023031" cy="156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885E0AE-B703-46F8-9280-DF3B43BCB08D}"/>
              </a:ext>
            </a:extLst>
          </p:cNvPr>
          <p:cNvSpPr txBox="1"/>
          <p:nvPr/>
        </p:nvSpPr>
        <p:spPr>
          <a:xfrm>
            <a:off x="533400" y="4495800"/>
            <a:ext cx="8126963" cy="646331"/>
          </a:xfrm>
          <a:prstGeom prst="rect">
            <a:avLst/>
          </a:prstGeom>
          <a:noFill/>
        </p:spPr>
        <p:txBody>
          <a:bodyPr wrap="square" rtlCol="0">
            <a:spAutoFit/>
          </a:bodyPr>
          <a:lstStyle/>
          <a:p>
            <a:r>
              <a:rPr lang="en-US" dirty="0"/>
              <a:t>If Whitney Hancock lent Sierra the money, it would record an interest receivable and interest revenue. </a:t>
            </a:r>
          </a:p>
        </p:txBody>
      </p:sp>
    </p:spTree>
    <p:extLst>
      <p:ext uri="{BB962C8B-B14F-4D97-AF65-F5344CB8AC3E}">
        <p14:creationId xmlns:p14="http://schemas.microsoft.com/office/powerpoint/2010/main" val="2342847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57846" cy="609600"/>
          </a:xfrm>
        </p:spPr>
        <p:txBody>
          <a:bodyPr/>
          <a:lstStyle/>
          <a:p>
            <a:r>
              <a:rPr lang="en-US" altLang="en-US" b="1" dirty="0">
                <a:latin typeface="Times New Roman" panose="02020603050405020304" pitchFamily="18" charset="0"/>
                <a:ea typeface="Source Sans Pro" charset="0"/>
                <a:cs typeface="Times New Roman" panose="02020603050405020304" pitchFamily="18" charset="0"/>
              </a:rPr>
              <a:t>Accrued Interest  </a:t>
            </a:r>
            <a:r>
              <a:rPr lang="en-US" sz="3200" b="1" dirty="0">
                <a:latin typeface="Times New Roman" panose="02020603050405020304" pitchFamily="18" charset="0"/>
                <a:cs typeface="Times New Roman" panose="02020603050405020304" pitchFamily="18" charset="0"/>
              </a:rPr>
              <a:t>Basic Analysis</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04800" y="1066800"/>
            <a:ext cx="8382000" cy="1447800"/>
          </a:xfrm>
        </p:spPr>
        <p:txBody>
          <a:bodyPr/>
          <a:lstStyle/>
          <a:p>
            <a:pPr algn="l">
              <a:lnSpc>
                <a:spcPct val="100000"/>
              </a:lnSpc>
              <a:spcBef>
                <a:spcPts val="624"/>
              </a:spcBef>
            </a:pPr>
            <a:r>
              <a:rPr lang="en-US" sz="2200" dirty="0">
                <a:latin typeface="Times New Roman" panose="02020603050405020304" pitchFamily="18" charset="0"/>
                <a:cs typeface="Times New Roman" panose="02020603050405020304" pitchFamily="18" charset="0"/>
              </a:rPr>
              <a:t>The expense Interest Expense is increased $50. Since it reduces stockholders’ equity, it is entered as a negative. The liability Interest Payable is increased $50. The sum of the positive and negative values keeps the equation in balance.</a:t>
            </a:r>
            <a:endParaRPr lang="en-US" altLang="en-US" sz="2200" dirty="0">
              <a:latin typeface="Times New Roman" panose="02020603050405020304" pitchFamily="18" charset="0"/>
              <a:cs typeface="Times New Roman" panose="02020603050405020304" pitchFamily="18" charset="0"/>
            </a:endParaRPr>
          </a:p>
        </p:txBody>
      </p:sp>
      <p:pic>
        <p:nvPicPr>
          <p:cNvPr id="8" name="Picture Placeholder 7" descr="An illustration shows equation analysis and post-adjustment tabular analysis. The equation analysis shows the equation expressed as: Assets equals Liabilities plus Stockholders’ equity, set up as the column headings. The assets column is blank, Interest payable is displayed under the Liability column, and Interest expense is displayed under the stockholders equity column. The amount $50 is displayed below Interest payable and Interest expense with positive and negative sign before the amounts respectively.&#10; &#10;The post-adjustment tabular analysis shows the balance sheet and income statement. The equation in the balance sheet is expressed as: Assets equals to Liabilities plus Stockholders’ equity, set up as column headings. Cash, accounts receivable, supplies, prepaid insurance, equipment, and account depreciated equipment are displayed under the assets column as: Cash plus Accounts receivable plus Supplies plus Prepaid insurance plus Equipment minus Account Depreciated Equipment. Notes payable, accounts payable, interest payable, and unearned service revenue are displayed under the liabilities column as: Notes payable plus Accounts payable plus Interest payable plus Unearned service revenue. Common stock, R e v, E x p, and D i v are displayed under stockholders’ equity as: Common stock plus R e v minus E x p minus D i v in which R e v, E x p, and D i v come under the subheading retained earnings. The expression of the post-adjustment tabular analysis is given as: Cash plus Accounts receivable plus Supplies plus Prepaid insurance plus Equipment minus Accounts depreciated equipment equals Notes payable plus Accounts payable plus Interest payable plus Unearned service revenue plus Common stock plus R e v minus E x p minus D i v. The transaction of the expressed labels are as follows: Cash, 15,200; Accounts receivable, 200; Supplies, 1,000; Prepaid insurance, 550; Equipment, 5,000; Accounts depreciated equipment, 40; Notes payable, 5,000; Accounts payable, 2,500; Interest payable, blank; Unearned service revenue, 800; Common stock, 10,000; R e v, 10,600; E x p, 6,490; D i v, 500. A transaction number (A 6)(red) is displayed for interest payable and E x p for the amount positive 50 (red) for cash and negative 50 (red) for E x p. After the incorporation of this new transaction the amount of the expressed labels are as follows: Cash, 15,200; Accounts receivable, 200; Supplies, 1,000; Prepaid insurance, 550; Equipment, 5,000; Accounts depreciated equipment, 40; Notes payable, 5,000; Accounts payable, 2,500; Interest payable, 50; Unearned service revenue, 800; Common stock, 10,000; R e v, 10,600; E x p, 6,540; D i v, 500. A downward curly brace that covers the cash, accounts receivable, supplies, prepaid insurance, equipment, and account depreciated equipment points toward the amount $21,910. Another downward curly brace that covers notes payable, accounts payable, interest payable, unearned service revenue, common stock, R e v, E x p, and D i v points toward the amount $21,910. The income statement displays the text, Interest Expense (red).">
            <a:extLst>
              <a:ext uri="{FF2B5EF4-FFF2-40B4-BE49-F238E27FC236}">
                <a16:creationId xmlns:a16="http://schemas.microsoft.com/office/drawing/2014/main" id="{17CECCDF-C180-47BD-B571-3FF4A1F80BA2}"/>
              </a:ext>
            </a:extLst>
          </p:cNvPr>
          <p:cNvPicPr>
            <a:picLocks noGrp="1" noChangeAspect="1"/>
          </p:cNvPicPr>
          <p:nvPr>
            <p:ph type="pic" sz="quarter" idx="19"/>
          </p:nvPr>
        </p:nvPicPr>
        <p:blipFill>
          <a:blip r:embed="rId2"/>
          <a:stretch>
            <a:fillRect/>
          </a:stretch>
        </p:blipFill>
        <p:spPr>
          <a:xfrm>
            <a:off x="381000" y="2819400"/>
            <a:ext cx="8443912" cy="2971800"/>
          </a:xfrm>
          <a:prstGeom prst="rect">
            <a:avLst/>
          </a:prstGeom>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38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457200"/>
            <a:ext cx="8534400" cy="1141412"/>
          </a:xfrm>
        </p:spPr>
        <p:txBody>
          <a:bodyPr>
            <a:normAutofit/>
          </a:bodyPr>
          <a:lstStyle/>
          <a:p>
            <a:r>
              <a:rPr lang="en-US" altLang="en-US" sz="3400" b="1" dirty="0">
                <a:solidFill>
                  <a:schemeClr val="accent1"/>
                </a:solidFill>
                <a:latin typeface="Times New Roman" panose="02020603050405020304" pitchFamily="18" charset="0"/>
                <a:ea typeface="Source Sans Pro" charset="0"/>
                <a:cs typeface="Times New Roman" panose="02020603050405020304" pitchFamily="18" charset="0"/>
              </a:rPr>
              <a:t>Accrual-Basis and Adjusting Entries</a:t>
            </a:r>
            <a:endParaRPr lang="ru-RU" sz="3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598612"/>
            <a:ext cx="8534400" cy="839787"/>
          </a:xfrm>
        </p:spPr>
        <p:txBody>
          <a:bodyPr/>
          <a:lstStyle/>
          <a:p>
            <a:pPr algn="l"/>
            <a:r>
              <a:rPr lang="en-US" altLang="en-US" sz="2400" dirty="0">
                <a:latin typeface="Times New Roman" panose="02020603050405020304" pitchFamily="18" charset="0"/>
                <a:cs typeface="Times New Roman" panose="02020603050405020304" pitchFamily="18" charset="0"/>
              </a:rPr>
              <a:t>Accountants divide the economic life of a business into artificial time periods (</a:t>
            </a:r>
            <a:r>
              <a:rPr lang="en-US" altLang="en-US" sz="2400" b="1" dirty="0">
                <a:solidFill>
                  <a:srgbClr val="0000CC"/>
                </a:solidFill>
                <a:latin typeface="Times New Roman" panose="02020603050405020304" pitchFamily="18" charset="0"/>
                <a:cs typeface="Times New Roman" panose="02020603050405020304" pitchFamily="18" charset="0"/>
              </a:rPr>
              <a:t>Periodicity Assumption</a:t>
            </a:r>
            <a:r>
              <a:rPr lang="en-US" altLang="en-US" sz="2400" dirty="0">
                <a:latin typeface="Times New Roman" panose="02020603050405020304" pitchFamily="18" charset="0"/>
                <a:cs typeface="Times New Roman" panose="02020603050405020304" pitchFamily="18" charset="0"/>
              </a:rPr>
              <a:t>).</a:t>
            </a:r>
          </a:p>
        </p:txBody>
      </p:sp>
      <p:pic>
        <p:nvPicPr>
          <p:cNvPr id="1026" name="Picture 2" descr="A timeline shows months from January to December with a month, a quarter (three months) and a year (12 months) represented by downward curly braces. "/>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883920" y="2523653"/>
            <a:ext cx="7376160"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8"/>
          </p:nvPr>
        </p:nvSpPr>
        <p:spPr>
          <a:xfrm>
            <a:off x="533400" y="4343400"/>
            <a:ext cx="2895600" cy="1904999"/>
          </a:xfrm>
        </p:spPr>
        <p:txBody>
          <a:bodyPr/>
          <a:lstStyle/>
          <a:p>
            <a:pPr>
              <a:buClr>
                <a:srgbClr val="800000"/>
              </a:buClr>
              <a:buSzPct val="80000"/>
              <a:buFont typeface="Wingdings" pitchFamily="2" charset="2"/>
              <a:buNone/>
            </a:pPr>
            <a:r>
              <a:rPr lang="en-US" altLang="en-US" sz="2600" dirty="0">
                <a:latin typeface="Times New Roman" panose="02020603050405020304" pitchFamily="18" charset="0"/>
                <a:cs typeface="Times New Roman" panose="02020603050405020304" pitchFamily="18" charset="0"/>
              </a:rPr>
              <a:t>Generally a </a:t>
            </a:r>
          </a:p>
          <a:p>
            <a:pPr marL="914400" lvl="1" indent="-452438">
              <a:lnSpc>
                <a:spcPct val="100000"/>
              </a:lnSpc>
              <a:spcBef>
                <a:spcPts val="624"/>
              </a:spcBef>
              <a:buClr>
                <a:srgbClr val="990000"/>
              </a:buClr>
              <a:buSzPct val="100000"/>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month, </a:t>
            </a:r>
          </a:p>
          <a:p>
            <a:pPr marL="914400" lvl="1" indent="-452438">
              <a:lnSpc>
                <a:spcPct val="100000"/>
              </a:lnSpc>
              <a:spcBef>
                <a:spcPts val="624"/>
              </a:spcBef>
              <a:buClr>
                <a:srgbClr val="990000"/>
              </a:buClr>
              <a:buSzPct val="100000"/>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quarter, </a:t>
            </a:r>
            <a:r>
              <a:rPr lang="en-US" altLang="en-US" sz="2600" dirty="0">
                <a:latin typeface="Times New Roman" panose="02020603050405020304" pitchFamily="18" charset="0"/>
                <a:cs typeface="Times New Roman" panose="02020603050405020304" pitchFamily="18" charset="0"/>
              </a:rPr>
              <a:t>or </a:t>
            </a:r>
          </a:p>
          <a:p>
            <a:pPr marL="914400" lvl="1" indent="-452438">
              <a:lnSpc>
                <a:spcPct val="100000"/>
              </a:lnSpc>
              <a:spcBef>
                <a:spcPts val="624"/>
              </a:spcBef>
              <a:buClr>
                <a:srgbClr val="990000"/>
              </a:buClr>
              <a:buSzPct val="100000"/>
              <a:buFont typeface="Arial" panose="020B0604020202020204" pitchFamily="34" charset="0"/>
              <a:buChar char="•"/>
            </a:pPr>
            <a:r>
              <a:rPr lang="en-US" altLang="en-US" sz="2600" b="1" dirty="0">
                <a:latin typeface="Times New Roman" panose="02020603050405020304" pitchFamily="18" charset="0"/>
                <a:cs typeface="Times New Roman" panose="02020603050405020304" pitchFamily="18" charset="0"/>
              </a:rPr>
              <a:t>year.</a:t>
            </a:r>
          </a:p>
        </p:txBody>
      </p:sp>
      <p:sp>
        <p:nvSpPr>
          <p:cNvPr id="9" name="Content Placeholder 8"/>
          <p:cNvSpPr>
            <a:spLocks noGrp="1"/>
          </p:cNvSpPr>
          <p:nvPr>
            <p:ph sz="quarter" idx="21"/>
          </p:nvPr>
        </p:nvSpPr>
        <p:spPr>
          <a:xfrm>
            <a:off x="5527964" y="4572000"/>
            <a:ext cx="3463636" cy="1676400"/>
          </a:xfrm>
          <a:ln>
            <a:solidFill>
              <a:schemeClr val="tx1"/>
            </a:solidFill>
          </a:ln>
        </p:spPr>
        <p:txBody>
          <a:bodyPr/>
          <a:lstStyle/>
          <a:p>
            <a:pPr marL="0" indent="0">
              <a:lnSpc>
                <a:spcPct val="100000"/>
              </a:lnSpc>
              <a:spcBef>
                <a:spcPts val="624"/>
              </a:spcBef>
              <a:buNone/>
            </a:pPr>
            <a:r>
              <a:rPr lang="en-US" altLang="en-US" sz="2400" dirty="0">
                <a:solidFill>
                  <a:srgbClr val="774F27"/>
                </a:solidFill>
                <a:latin typeface="Times New Roman" panose="02020603050405020304" pitchFamily="18" charset="0"/>
                <a:cs typeface="Times New Roman" panose="02020603050405020304" pitchFamily="18" charset="0"/>
              </a:rPr>
              <a:t>HELPFUL HINT</a:t>
            </a:r>
          </a:p>
          <a:p>
            <a:pPr marL="0" indent="0">
              <a:lnSpc>
                <a:spcPct val="100000"/>
              </a:lnSpc>
              <a:spcBef>
                <a:spcPts val="624"/>
              </a:spcBef>
              <a:buNone/>
            </a:pPr>
            <a:r>
              <a:rPr lang="en-US" sz="2400" dirty="0">
                <a:latin typeface="Times New Roman" panose="02020603050405020304" pitchFamily="18" charset="0"/>
                <a:cs typeface="Times New Roman" panose="02020603050405020304" pitchFamily="18" charset="0"/>
              </a:rPr>
              <a:t>An accounting time period that is one year long is called a </a:t>
            </a:r>
            <a:r>
              <a:rPr lang="en-US" sz="2400" dirty="0">
                <a:solidFill>
                  <a:srgbClr val="0000CC"/>
                </a:solidFill>
                <a:latin typeface="Times New Roman" panose="02020603050405020304" pitchFamily="18" charset="0"/>
                <a:cs typeface="Times New Roman" panose="02020603050405020304" pitchFamily="18" charset="0"/>
              </a:rPr>
              <a:t>fiscal year</a:t>
            </a:r>
            <a:r>
              <a:rPr lang="en-US"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382132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latin typeface="Times New Roman" panose="02020603050405020304" pitchFamily="18" charset="0"/>
                <a:ea typeface="Source Sans Pro" charset="0"/>
                <a:cs typeface="Times New Roman" panose="02020603050405020304" pitchFamily="18" charset="0"/>
              </a:rPr>
              <a:t>Accrued Expenses</a:t>
            </a:r>
            <a:br>
              <a:rPr lang="en-US" altLang="en-US" b="1" dirty="0">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Summary</a:t>
            </a:r>
            <a:endParaRPr lang="ru-RU" b="1" dirty="0">
              <a:latin typeface="Times New Roman" panose="02020603050405020304" pitchFamily="18" charset="0"/>
              <a:cs typeface="Times New Roman" panose="02020603050405020304" pitchFamily="18" charset="0"/>
            </a:endParaRPr>
          </a:p>
        </p:txBody>
      </p:sp>
      <p:pic>
        <p:nvPicPr>
          <p:cNvPr id="9" name="Picture 2" descr="A summary of accounting for accrued expenses displays four columns titled as Examples, Reason for Adjustment, Accounts Before Adjustment, and Adjustment. The examples are interest, rent, and salaries. The Reason for adjustment is that Expenses have been incurred but not yet paid in cash or recorded. The Accounts before adjustment are Expenses understated, and Liabilities understated. The Adjustment is a increase in Expenses, and increase in Liabilities.">
            <a:extLst>
              <a:ext uri="{FF2B5EF4-FFF2-40B4-BE49-F238E27FC236}">
                <a16:creationId xmlns:a16="http://schemas.microsoft.com/office/drawing/2014/main" id="{CB38C552-F3C7-43A0-90F3-864B667AB2C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252610" y="2298700"/>
            <a:ext cx="8638781"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372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latin typeface="Times New Roman" panose="02020603050405020304" pitchFamily="18" charset="0"/>
                <a:ea typeface="Source Sans Pro" charset="0"/>
                <a:cs typeface="Times New Roman" panose="02020603050405020304" pitchFamily="18" charset="0"/>
              </a:rPr>
              <a:t>Summary of Basic Relationships</a:t>
            </a:r>
            <a:endParaRPr lang="ru-RU" dirty="0">
              <a:latin typeface="Times New Roman" panose="02020603050405020304" pitchFamily="18" charset="0"/>
              <a:cs typeface="Times New Roman" panose="02020603050405020304" pitchFamily="18" charset="0"/>
            </a:endParaRPr>
          </a:p>
        </p:txBody>
      </p:sp>
      <p:pic>
        <p:nvPicPr>
          <p:cNvPr id="8" name="Picture 3" descr="A table shows the summary of adjusting entries in three columns. The column headers are: Type of adjustment, Accounts before adjustment, and Adjustment. The data from the table are as follows: &#10;Row 1: Prepaid expenses; Assets overstated, Expenses understated; Increase Expenses, Decrease Assets (or Increase contra assets)&#10;Row 2: Unearned revenues; Liabilities overstated, Revenues understated; Decrease Liabilities, Increase Revenues&#10;Row 3: Accrued revenues; Assets understated, Revenues understated; Increase Assets, Increase Revenues&#10;Row 4: Accrued expenses; Expenses understated, Liabilities understated; Increase Expenses, Increase Liabilities.">
            <a:extLst>
              <a:ext uri="{FF2B5EF4-FFF2-40B4-BE49-F238E27FC236}">
                <a16:creationId xmlns:a16="http://schemas.microsoft.com/office/drawing/2014/main" id="{EC596F05-2598-4070-99B5-16A39B5B6998}"/>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792153" y="1752600"/>
            <a:ext cx="7559695" cy="393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3</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026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BBAF18E-309B-4B46-8C61-1D916EFC3CF1}"/>
              </a:ext>
            </a:extLst>
          </p:cNvPr>
          <p:cNvSpPr>
            <a:spLocks noGrp="1"/>
          </p:cNvSpPr>
          <p:nvPr>
            <p:ph type="title"/>
          </p:nvPr>
        </p:nvSpPr>
        <p:spPr>
          <a:xfrm>
            <a:off x="304800" y="2826466"/>
            <a:ext cx="8543926" cy="1745534"/>
          </a:xfrm>
        </p:spPr>
        <p:txBody>
          <a:bodyPr>
            <a:normAutofit/>
          </a:bodyPr>
          <a:lstStyle/>
          <a:p>
            <a:r>
              <a:rPr lang="en-IN" b="1" dirty="0">
                <a:solidFill>
                  <a:srgbClr val="931B21"/>
                </a:solidFill>
                <a:latin typeface="Times New Roman" panose="02020603050405020304" pitchFamily="18" charset="0"/>
                <a:cs typeface="Times New Roman" panose="02020603050405020304" pitchFamily="18" charset="0"/>
              </a:rPr>
              <a:t>Learning Objective 4</a:t>
            </a:r>
            <a:br>
              <a:rPr lang="en-IN" b="1" dirty="0">
                <a:solidFill>
                  <a:srgbClr val="931B21"/>
                </a:solidFill>
                <a:latin typeface="Times New Roman" panose="02020603050405020304" pitchFamily="18" charset="0"/>
                <a:cs typeface="Times New Roman" panose="02020603050405020304" pitchFamily="18" charset="0"/>
              </a:rPr>
            </a:br>
            <a:r>
              <a:rPr lang="en-US" b="1" dirty="0">
                <a:solidFill>
                  <a:schemeClr val="accent1"/>
                </a:solidFill>
                <a:latin typeface="Times New Roman" panose="02020603050405020304" pitchFamily="18" charset="0"/>
                <a:cs typeface="Times New Roman" panose="02020603050405020304" pitchFamily="18" charset="0"/>
              </a:rPr>
              <a:t>Prepare Financial Statements from Adjusted Amounts</a:t>
            </a:r>
            <a:endParaRPr lang="en-CA" altLang="en-US"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p>
        </p:txBody>
      </p:sp>
    </p:spTree>
    <p:extLst>
      <p:ext uri="{BB962C8B-B14F-4D97-AF65-F5344CB8AC3E}">
        <p14:creationId xmlns:p14="http://schemas.microsoft.com/office/powerpoint/2010/main" val="21915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latin typeface="Times New Roman" panose="02020603050405020304" pitchFamily="18" charset="0"/>
                <a:ea typeface="Source Sans Pro" charset="0"/>
                <a:cs typeface="Times New Roman" panose="02020603050405020304" pitchFamily="18" charset="0"/>
              </a:rPr>
              <a:t>Preparing Financial Statements</a:t>
            </a:r>
            <a:endParaRPr lang="ru-RU" dirty="0">
              <a:latin typeface="Times New Roman" panose="02020603050405020304" pitchFamily="18" charset="0"/>
              <a:cs typeface="Times New Roman" panose="02020603050405020304" pitchFamily="18" charset="0"/>
            </a:endParaRPr>
          </a:p>
        </p:txBody>
      </p:sp>
      <p:pic>
        <p:nvPicPr>
          <p:cNvPr id="10" name="Picture 2" descr="An illustration shows financial statements are prepared directly from the details provided in the tabular summary of transactions and adjustments in income statement, retained earnings statement, and balance sheet.">
            <a:extLst>
              <a:ext uri="{FF2B5EF4-FFF2-40B4-BE49-F238E27FC236}">
                <a16:creationId xmlns:a16="http://schemas.microsoft.com/office/drawing/2014/main" id="{296D9089-9BC1-4E91-A770-B4A5CC870C10}"/>
              </a:ext>
            </a:extLst>
          </p:cNvPr>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63533" y="1828800"/>
            <a:ext cx="8016935" cy="377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23"/>
          </p:nvPr>
        </p:nvSpPr>
        <p:spPr/>
        <p:txBody>
          <a:bodyPr/>
          <a:lstStyle/>
          <a:p>
            <a:pPr marL="0" lvl="1" indent="0">
              <a:spcBef>
                <a:spcPts val="1000"/>
              </a:spcBef>
              <a:buNone/>
            </a:pP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sz="1200" dirty="0">
                <a:solidFill>
                  <a:schemeClr val="tx1">
                    <a:tint val="75000"/>
                  </a:schemeClr>
                </a:solidFill>
                <a:latin typeface="Times New Roman" panose="02020603050405020304" pitchFamily="18" charset="0"/>
                <a:ea typeface="Times New Roman" charset="0"/>
                <a:cs typeface="Times New Roman" panose="02020603050405020304" pitchFamily="18" charset="0"/>
              </a:rPr>
              <a:t>O 4</a:t>
            </a:r>
            <a:endParaRPr lang="en-US" sz="12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80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7078" y="457200"/>
            <a:ext cx="8543926" cy="975360"/>
          </a:xfrm>
        </p:spPr>
        <p:txBody>
          <a:bodyPr anchor="t">
            <a:normAutofit/>
          </a:bodyPr>
          <a:lstStyle/>
          <a:p>
            <a:r>
              <a:rPr lang="en-US" sz="3200" b="1" dirty="0">
                <a:latin typeface="Times New Roman" panose="02020603050405020304" pitchFamily="18" charset="0"/>
                <a:cs typeface="Times New Roman" panose="02020603050405020304" pitchFamily="18" charset="0"/>
              </a:rPr>
              <a:t>Accrual-Basis and Adjusting Entries</a:t>
            </a:r>
            <a:br>
              <a:rPr lang="en-US" sz="32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Calendar Year or Fiscal Year</a:t>
            </a:r>
            <a:endParaRPr lang="en-US" sz="3200"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0"/>
          </p:nvPr>
        </p:nvSpPr>
        <p:spPr/>
        <p:txBody>
          <a:bodyPr/>
          <a:lstStyle/>
          <a:p>
            <a:pPr marL="461963" lvl="2" indent="-461963">
              <a:buClr>
                <a:srgbClr val="990000"/>
              </a:buClr>
              <a:buSzPct val="100000"/>
            </a:pPr>
            <a:r>
              <a:rPr lang="en-US" altLang="en-US" sz="2600" dirty="0">
                <a:latin typeface="Times New Roman" panose="02020603050405020304" pitchFamily="18" charset="0"/>
                <a:cs typeface="Times New Roman" panose="02020603050405020304" pitchFamily="18" charset="0"/>
              </a:rPr>
              <a:t>Most large companies are required to prepare </a:t>
            </a:r>
            <a:r>
              <a:rPr lang="en-US" altLang="en-US" sz="2600" b="1" dirty="0">
                <a:latin typeface="Times New Roman" panose="02020603050405020304" pitchFamily="18" charset="0"/>
                <a:cs typeface="Times New Roman" panose="02020603050405020304" pitchFamily="18" charset="0"/>
              </a:rPr>
              <a:t>quarterly</a:t>
            </a:r>
            <a:r>
              <a:rPr lang="en-US" altLang="en-US" sz="2600" dirty="0">
                <a:latin typeface="Times New Roman" panose="02020603050405020304" pitchFamily="18" charset="0"/>
                <a:cs typeface="Times New Roman" panose="02020603050405020304" pitchFamily="18" charset="0"/>
              </a:rPr>
              <a:t> and </a:t>
            </a:r>
            <a:r>
              <a:rPr lang="en-US" altLang="en-US" sz="2600" b="1" dirty="0">
                <a:latin typeface="Times New Roman" panose="02020603050405020304" pitchFamily="18" charset="0"/>
                <a:cs typeface="Times New Roman" panose="02020603050405020304" pitchFamily="18" charset="0"/>
              </a:rPr>
              <a:t>annual</a:t>
            </a:r>
            <a:r>
              <a:rPr lang="en-US" altLang="en-US" sz="2600" dirty="0">
                <a:latin typeface="Times New Roman" panose="02020603050405020304" pitchFamily="18" charset="0"/>
                <a:cs typeface="Times New Roman" panose="02020603050405020304" pitchFamily="18" charset="0"/>
              </a:rPr>
              <a:t> financial statements to stockholders.</a:t>
            </a:r>
          </a:p>
          <a:p>
            <a:pPr marL="461963" lvl="2" indent="-461963">
              <a:buClr>
                <a:srgbClr val="990000"/>
              </a:buClr>
              <a:buSzPct val="100000"/>
            </a:pPr>
            <a:r>
              <a:rPr lang="en-US" sz="2600" dirty="0">
                <a:latin typeface="Times New Roman" panose="02020603050405020304" pitchFamily="18" charset="0"/>
                <a:cs typeface="Times New Roman" panose="02020603050405020304" pitchFamily="18" charset="0"/>
              </a:rPr>
              <a:t>Companies often report using the </a:t>
            </a:r>
            <a:r>
              <a:rPr lang="en-US" sz="2600" b="1" dirty="0">
                <a:latin typeface="Times New Roman" panose="02020603050405020304" pitchFamily="18" charset="0"/>
                <a:cs typeface="Times New Roman" panose="02020603050405020304" pitchFamily="18" charset="0"/>
              </a:rPr>
              <a:t>calendar</a:t>
            </a:r>
            <a:r>
              <a:rPr lang="en-US" sz="2600" dirty="0">
                <a:latin typeface="Times New Roman" panose="02020603050405020304" pitchFamily="18" charset="0"/>
                <a:cs typeface="Times New Roman" panose="02020603050405020304" pitchFamily="18" charset="0"/>
              </a:rPr>
              <a:t> year (i.e., January 1 to December 31).</a:t>
            </a:r>
          </a:p>
          <a:p>
            <a:pPr marL="461963" lvl="2" indent="-461963">
              <a:buClr>
                <a:srgbClr val="990000"/>
              </a:buClr>
              <a:buSzPct val="100000"/>
            </a:pPr>
            <a:r>
              <a:rPr lang="en-US" sz="2600" dirty="0">
                <a:latin typeface="Times New Roman" panose="02020603050405020304" pitchFamily="18" charset="0"/>
                <a:cs typeface="Times New Roman" panose="02020603050405020304" pitchFamily="18" charset="0"/>
              </a:rPr>
              <a:t>Some companies  choose a different 12-month period (e.g., August 1 to July 31), referred to as a </a:t>
            </a:r>
            <a:r>
              <a:rPr lang="en-US" sz="2600" b="1" dirty="0">
                <a:latin typeface="Times New Roman" panose="02020603050405020304" pitchFamily="18" charset="0"/>
                <a:cs typeface="Times New Roman" panose="02020603050405020304" pitchFamily="18" charset="0"/>
              </a:rPr>
              <a:t>fiscal</a:t>
            </a:r>
            <a:r>
              <a:rPr lang="en-US" sz="2600" dirty="0">
                <a:latin typeface="Times New Roman" panose="02020603050405020304" pitchFamily="18" charset="0"/>
                <a:cs typeface="Times New Roman" panose="02020603050405020304" pitchFamily="18" charset="0"/>
              </a:rPr>
              <a:t> year.</a:t>
            </a:r>
            <a:endParaRPr lang="en-US" altLang="en-US" sz="26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7EC985B-26B0-449E-9582-E641506E02D2}"/>
              </a:ext>
            </a:extLst>
          </p:cNvPr>
          <p:cNvSpPr>
            <a:spLocks noGrp="1"/>
          </p:cNvSpPr>
          <p:nvPr>
            <p:ph sz="quarter" idx="11"/>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415433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334675" cy="1198626"/>
          </a:xfrm>
        </p:spPr>
        <p:txBody>
          <a:bodyPr anchor="t">
            <a:normAutofit/>
          </a:bodyPr>
          <a:lstStyle/>
          <a:p>
            <a:r>
              <a:rPr lang="en-US" b="1" dirty="0">
                <a:latin typeface="Times New Roman" panose="02020603050405020304" pitchFamily="18" charset="0"/>
                <a:cs typeface="Times New Roman" panose="02020603050405020304" pitchFamily="18" charset="0"/>
              </a:rPr>
              <a:t>Accrual-Basis and Adjusting Entries</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Revenue Recognition Principle</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533400" y="1752600"/>
            <a:ext cx="4267200" cy="4343399"/>
          </a:xfrm>
        </p:spPr>
        <p:txBody>
          <a:bodyPr/>
          <a:lstStyle/>
          <a:p>
            <a:pPr marL="0" lvl="2" indent="0">
              <a:lnSpc>
                <a:spcPct val="100000"/>
              </a:lnSpc>
              <a:spcBef>
                <a:spcPts val="624"/>
              </a:spcBef>
              <a:buClr>
                <a:srgbClr val="990000"/>
              </a:buClr>
              <a:buSzPct val="100000"/>
              <a:buNone/>
            </a:pPr>
            <a:r>
              <a:rPr lang="en-US" altLang="en-US" sz="2600" b="1" dirty="0">
                <a:latin typeface="Times New Roman" panose="02020603050405020304" pitchFamily="18" charset="0"/>
                <a:cs typeface="Times New Roman" panose="02020603050405020304" pitchFamily="18" charset="0"/>
              </a:rPr>
              <a:t>Recognize revenue </a:t>
            </a:r>
            <a:r>
              <a:rPr lang="en-US" altLang="en-US" sz="2600" dirty="0">
                <a:latin typeface="Times New Roman" panose="02020603050405020304" pitchFamily="18" charset="0"/>
                <a:cs typeface="Times New Roman" panose="02020603050405020304" pitchFamily="18" charset="0"/>
              </a:rPr>
              <a:t>in the accounting period in which the services or goods have been exchanged for either cash or a promise to pay—accounts receivable.  In other words, the </a:t>
            </a:r>
            <a:r>
              <a:rPr lang="en-US" altLang="en-US" sz="2600" b="1" dirty="0">
                <a:latin typeface="Times New Roman" panose="02020603050405020304" pitchFamily="18" charset="0"/>
                <a:cs typeface="Times New Roman" panose="02020603050405020304" pitchFamily="18" charset="0"/>
              </a:rPr>
              <a:t>performance obligation is satisfied</a:t>
            </a:r>
            <a:r>
              <a:rPr lang="en-US" altLang="en-US" sz="2600" dirty="0">
                <a:latin typeface="Times New Roman" panose="02020603050405020304" pitchFamily="18" charset="0"/>
                <a:cs typeface="Times New Roman" panose="02020603050405020304" pitchFamily="18" charset="0"/>
              </a:rPr>
              <a:t>. The company has a legal right to expect payment. </a:t>
            </a:r>
          </a:p>
        </p:txBody>
      </p:sp>
      <p:pic>
        <p:nvPicPr>
          <p:cNvPr id="7" name="Picture 2" descr="An illustration entitled revenue recognition principle, shows a horizontal line and a curved arrow, which begins from the left end of the horizontal line labeled Customer requests service and ends at the right end of the horizontal line labeled Cash received. The point where the curve bends is labeled as  Service performed. The text below the illustration reads, Revenue should be recognized in the accounting period in which the service is performed."/>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5595273" y="1828800"/>
            <a:ext cx="3237553" cy="434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422093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29875" cy="1198626"/>
          </a:xfrm>
        </p:spPr>
        <p:txBody>
          <a:bodyPr anchor="t"/>
          <a:lstStyle/>
          <a:p>
            <a:r>
              <a:rPr lang="en-US" b="1" dirty="0">
                <a:latin typeface="Times New Roman" panose="02020603050405020304" pitchFamily="18" charset="0"/>
                <a:cs typeface="Times New Roman" panose="02020603050405020304" pitchFamily="18" charset="0"/>
              </a:rPr>
              <a:t>Revenue Recognition Principle</a:t>
            </a:r>
            <a:br>
              <a:rPr lang="en-US"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Illustration</a:t>
            </a:r>
            <a:endParaRPr lang="en-US" b="1" dirty="0">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F30CB530-DBC0-4111-B730-884BFA1B0158}"/>
              </a:ext>
            </a:extLst>
          </p:cNvPr>
          <p:cNvSpPr>
            <a:spLocks noGrp="1"/>
          </p:cNvSpPr>
          <p:nvPr>
            <p:ph sz="quarter" idx="15"/>
          </p:nvPr>
        </p:nvSpPr>
        <p:spPr>
          <a:xfrm>
            <a:off x="533400" y="1752601"/>
            <a:ext cx="8229600" cy="1828800"/>
          </a:xfrm>
        </p:spPr>
        <p:txBody>
          <a:bodyPr/>
          <a:lstStyle/>
          <a:p>
            <a:pPr algn="l">
              <a:spcBef>
                <a:spcPts val="1200"/>
              </a:spcBef>
              <a:buClrTx/>
            </a:pPr>
            <a:r>
              <a:rPr lang="en-US" altLang="en-US" sz="2600" dirty="0">
                <a:latin typeface="Times New Roman" panose="02020603050405020304" pitchFamily="18" charset="0"/>
                <a:cs typeface="Times New Roman" panose="02020603050405020304" pitchFamily="18" charset="0"/>
              </a:rPr>
              <a:t>Assume Conrad Dry Cleaners cleans clothing on June 30 for $500, but customers do not claim and pay for their clothes until the first week of July. The effect on the accounting equation for the June and July transactions would be as follows.</a:t>
            </a:r>
          </a:p>
        </p:txBody>
      </p:sp>
      <p:pic>
        <p:nvPicPr>
          <p:cNvPr id="9" name="Picture Placeholder 8" descr="An accounting equation is expressed as: Assets equals Liabilities plus Stockholders’ equity. The cash and accounts receivable are displayed under the assets. The service revenue is displayed under the stockholders’ equity. The expression of accounts analysis is given as:  cash plus accounts receivable equals service revenue. June month transaction is displayed for accounts receivable and service revenue with the amount 500 each and a plus sign before the amounts. July month transaction is displayed for cash and accounts receivable with the amount of 500 is displayed under the cash with a plus sign before the amount and the amount of 500 is displayed under the Accounts Receivable with a minus sign before the amount."/>
          <p:cNvPicPr>
            <a:picLocks noGrp="1" noChangeAspect="1"/>
          </p:cNvPicPr>
          <p:nvPr>
            <p:ph type="pic" sz="quarter" idx="19"/>
          </p:nvPr>
        </p:nvPicPr>
        <p:blipFill>
          <a:blip r:embed="rId2"/>
          <a:stretch>
            <a:fillRect/>
          </a:stretch>
        </p:blipFill>
        <p:spPr>
          <a:xfrm>
            <a:off x="446206" y="4038600"/>
            <a:ext cx="8251588" cy="1605685"/>
          </a:xfrm>
          <a:prstGeom prst="rect">
            <a:avLst/>
          </a:prstGeom>
          <a:ln w="19050">
            <a:solidFill>
              <a:schemeClr val="tx1"/>
            </a:solidFill>
          </a:ln>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30849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t>Accrual-Basis and Adjusting Entries</a:t>
            </a:r>
            <a:br>
              <a:rPr lang="en-US" altLang="en-US" b="1" dirty="0">
                <a:solidFill>
                  <a:schemeClr val="accent1"/>
                </a:solidFill>
                <a:latin typeface="Times New Roman" panose="02020603050405020304" pitchFamily="18" charset="0"/>
                <a:ea typeface="Source Sans Pro"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Expense Recognition Principle</a:t>
            </a:r>
            <a:endParaRPr lang="ru-RU"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5"/>
          </p:nvPr>
        </p:nvSpPr>
        <p:spPr>
          <a:xfrm>
            <a:off x="380060" y="1692274"/>
            <a:ext cx="5106340" cy="2879726"/>
          </a:xfrm>
        </p:spPr>
        <p:txBody>
          <a:bodyPr/>
          <a:lstStyle/>
          <a:p>
            <a:pPr marL="0" lvl="2" indent="0">
              <a:lnSpc>
                <a:spcPct val="100000"/>
              </a:lnSpc>
              <a:spcBef>
                <a:spcPts val="624"/>
              </a:spcBef>
              <a:buClr>
                <a:srgbClr val="990000"/>
              </a:buClr>
              <a:buSzPct val="100000"/>
              <a:buNone/>
            </a:pPr>
            <a:r>
              <a:rPr lang="en-US" altLang="en-US" sz="2600" dirty="0">
                <a:latin typeface="Times New Roman" panose="02020603050405020304" pitchFamily="18" charset="0"/>
                <a:cs typeface="Times New Roman" panose="02020603050405020304" pitchFamily="18" charset="0"/>
              </a:rPr>
              <a:t>Companies recognize expenses in the period in which they incur these expenses to generate revenue.  Expenses are paid either in cash or incur a liability (promise to pay for expenses later). These liabilities are accounts payable.</a:t>
            </a:r>
          </a:p>
        </p:txBody>
      </p:sp>
      <p:sp>
        <p:nvSpPr>
          <p:cNvPr id="6" name="Content Placeholder 5"/>
          <p:cNvSpPr>
            <a:spLocks noGrp="1"/>
          </p:cNvSpPr>
          <p:nvPr>
            <p:ph sz="quarter" idx="18"/>
          </p:nvPr>
        </p:nvSpPr>
        <p:spPr>
          <a:xfrm>
            <a:off x="914400" y="4876800"/>
            <a:ext cx="3643195" cy="923330"/>
          </a:xfrm>
          <a:solidFill>
            <a:schemeClr val="bg1"/>
          </a:solidFill>
          <a:ln w="28575" cap="sq">
            <a:solidFill>
              <a:srgbClr val="000000"/>
            </a:solidFill>
            <a:miter lim="800000"/>
            <a:headEnd type="none" w="sm" len="sm"/>
            <a:tailEnd type="none" w="sm" len="sm"/>
          </a:ln>
          <a:effectLst>
            <a:innerShdw blurRad="114300">
              <a:prstClr val="black"/>
            </a:innerShdw>
          </a:effectLst>
        </p:spPr>
        <p:txBody>
          <a:bodyPr wrap="square" tIns="91440" bIns="91440" anchor="ctr" anchorCtr="0">
            <a:spAutoFit/>
          </a:bodyPr>
          <a:lstStyle/>
          <a:p>
            <a:pPr marL="0" indent="0" algn="ctr">
              <a:buSzPct val="80000"/>
              <a:buNone/>
            </a:pPr>
            <a:r>
              <a:rPr lang="en-US" altLang="en-US" sz="2400" b="1" dirty="0">
                <a:latin typeface="Times New Roman" panose="02020603050405020304" pitchFamily="18" charset="0"/>
                <a:cs typeface="Times New Roman" panose="02020603050405020304" pitchFamily="18" charset="0"/>
              </a:rPr>
              <a:t>“Let the expenses follow the revenues.”</a:t>
            </a:r>
          </a:p>
        </p:txBody>
      </p:sp>
      <p:pic>
        <p:nvPicPr>
          <p:cNvPr id="13" name="Picture Placeholder 12" descr="An illustration shows the timing of expense recognition. Expenses are efforts generated to earn revenue and may consist of advertising, delivery, and utilities. An expense is recognized&#10;when efforts are made to generate revenue."/>
          <p:cNvPicPr>
            <a:picLocks noGrp="1" noChangeAspect="1"/>
          </p:cNvPicPr>
          <p:nvPr>
            <p:ph type="pic" sz="quarter" idx="19"/>
          </p:nvPr>
        </p:nvPicPr>
        <p:blipFill>
          <a:blip r:embed="rId2"/>
          <a:stretch>
            <a:fillRect/>
          </a:stretch>
        </p:blipFill>
        <p:spPr>
          <a:xfrm>
            <a:off x="5968158" y="1628127"/>
            <a:ext cx="3041548" cy="4580285"/>
          </a:xfrm>
          <a:prstGeom prst="rect">
            <a:avLst/>
          </a:prstGeom>
        </p:spPr>
      </p:pic>
      <p:sp>
        <p:nvSpPr>
          <p:cNvPr id="11" name="Content Placeholder 10"/>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265018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1E8747-4B4A-447F-A1D1-3961C718CB27}"/>
              </a:ext>
            </a:extLst>
          </p:cNvPr>
          <p:cNvSpPr>
            <a:spLocks noGrp="1"/>
          </p:cNvSpPr>
          <p:nvPr>
            <p:ph type="title"/>
          </p:nvPr>
        </p:nvSpPr>
        <p:spPr>
          <a:xfrm>
            <a:off x="275925" y="458524"/>
            <a:ext cx="8019948" cy="1141676"/>
          </a:xfrm>
        </p:spPr>
        <p:txBody>
          <a:bodyPr anchor="t">
            <a:noAutofit/>
          </a:bodyPr>
          <a:lstStyle/>
          <a:p>
            <a:r>
              <a:rPr lang="en-US" sz="3200" b="1" dirty="0">
                <a:latin typeface="Times New Roman" panose="02020603050405020304" pitchFamily="18" charset="0"/>
                <a:cs typeface="Times New Roman" panose="02020603050405020304" pitchFamily="18" charset="0"/>
              </a:rPr>
              <a:t>Relationship between revenue recognition principle and expense recognition principle</a:t>
            </a:r>
          </a:p>
        </p:txBody>
      </p:sp>
      <p:pic>
        <p:nvPicPr>
          <p:cNvPr id="9" name="Picture 2" descr="A diagram illustrates the relationship between the periodicity assumption and the revenue and expense recognition principles. The diagram begins with a box labeled as Periodicity Assumption, which includes the following text: economic life of a business can be divided into artificial time periods. Two arrows lead from the Periodicity Assumption box, one to the Revenue Recognition Principle box, and a separate arrow to the Expense Recognition Principle box. The Revenue Recognition principle includes the following text: Revenue recognized in the accounting period in which the performance obligation is satisfied. The Expense Recognition principle box states: Recognize expenses in the period when the company makes efforts to generate those revenues. An arrow points from the Expense Recognition principle box to the Revenue Recognition principle box to illustrate the matching of expenses with revenues. Two arrows lead to the Revenue and Expense Recognition box at the bottom of the diagram, one from the Revenue Recognition Principle box and the other from the Expense Recognition Principle box to support the statement in the Revenue and Expense Recognition box: in accordance with generally accepted accounting principles (GAAP)."/>
          <p:cNvPicPr>
            <a:picLocks noGrp="1" noChangeAspect="1" noChangeArrowheads="1"/>
          </p:cNvPicPr>
          <p:nvPr>
            <p:ph type="pic" sz="quarter" idx="19"/>
          </p:nvPr>
        </p:nvPicPr>
        <p:blipFill>
          <a:blip r:embed="rId2">
            <a:extLst>
              <a:ext uri="{28A0092B-C50C-407E-A947-70E740481C1C}">
                <a14:useLocalDpi xmlns:a14="http://schemas.microsoft.com/office/drawing/2010/main" val="0"/>
              </a:ext>
            </a:extLst>
          </a:blip>
          <a:stretch>
            <a:fillRect/>
          </a:stretch>
        </p:blipFill>
        <p:spPr bwMode="auto">
          <a:xfrm>
            <a:off x="1374873" y="1741275"/>
            <a:ext cx="6394255" cy="450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a:extLst>
              <a:ext uri="{FF2B5EF4-FFF2-40B4-BE49-F238E27FC236}">
                <a16:creationId xmlns:a16="http://schemas.microsoft.com/office/drawing/2014/main" id="{F6D2592F-C4CA-4A1F-8C7F-2A864C5438CE}"/>
              </a:ext>
            </a:extLst>
          </p:cNvPr>
          <p:cNvSpPr>
            <a:spLocks noGrp="1"/>
          </p:cNvSpPr>
          <p:nvPr>
            <p:ph sz="quarter" idx="23"/>
          </p:nvPr>
        </p:nvSpPr>
        <p:spPr/>
        <p:txBody>
          <a:bodyPr/>
          <a:lstStyle/>
          <a:p>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L</a:t>
            </a:r>
            <a:r>
              <a:rPr lang="en-US" sz="100" dirty="0">
                <a:solidFill>
                  <a:schemeClr val="tx1">
                    <a:tint val="75000"/>
                  </a:schemeClr>
                </a:solidFill>
                <a:latin typeface="Times New Roman" panose="02020603050405020304" pitchFamily="18" charset="0"/>
                <a:ea typeface="Times New Roman" charset="0"/>
                <a:cs typeface="Times New Roman" panose="02020603050405020304" pitchFamily="18" charset="0"/>
              </a:rPr>
              <a:t> </a:t>
            </a:r>
            <a:r>
              <a:rPr lang="en-US" dirty="0">
                <a:solidFill>
                  <a:schemeClr val="tx1">
                    <a:tint val="75000"/>
                  </a:schemeClr>
                </a:solidFill>
                <a:latin typeface="Times New Roman" panose="02020603050405020304" pitchFamily="18" charset="0"/>
                <a:ea typeface="Times New Roman" charset="0"/>
                <a:cs typeface="Times New Roman" panose="02020603050405020304" pitchFamily="18" charset="0"/>
              </a:rPr>
              <a:t>O 1</a:t>
            </a:r>
          </a:p>
        </p:txBody>
      </p:sp>
    </p:spTree>
    <p:extLst>
      <p:ext uri="{BB962C8B-B14F-4D97-AF65-F5344CB8AC3E}">
        <p14:creationId xmlns:p14="http://schemas.microsoft.com/office/powerpoint/2010/main" val="418522732"/>
      </p:ext>
    </p:extLst>
  </p:cSld>
  <p:clrMapOvr>
    <a:masterClrMapping/>
  </p:clrMapOvr>
</p:sld>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1842</Words>
  <Application>Microsoft Office PowerPoint</Application>
  <PresentationFormat>On-screen Show (4:3)</PresentationFormat>
  <Paragraphs>200</Paragraphs>
  <Slides>43</Slides>
  <Notes>6</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43</vt:i4>
      </vt:variant>
    </vt:vector>
  </HeadingPairs>
  <TitlesOfParts>
    <vt:vector size="57" baseType="lpstr">
      <vt:lpstr>Arial</vt:lpstr>
      <vt:lpstr>Calibri</vt:lpstr>
      <vt:lpstr>Courier New</vt:lpstr>
      <vt:lpstr>Source Sans Pro</vt:lpstr>
      <vt:lpstr>STIX</vt:lpstr>
      <vt:lpstr>Times New Roman</vt:lpstr>
      <vt:lpstr>Wingdings</vt:lpstr>
      <vt:lpstr>Opener</vt:lpstr>
      <vt:lpstr>Chapter Outline</vt:lpstr>
      <vt:lpstr>Learning Objectives</vt:lpstr>
      <vt:lpstr>Concept Check Question</vt:lpstr>
      <vt:lpstr>Key Term</vt:lpstr>
      <vt:lpstr>Image Slide Master</vt:lpstr>
      <vt:lpstr>Custom Design</vt:lpstr>
      <vt:lpstr>Survey of Accounting</vt:lpstr>
      <vt:lpstr>Chapter Outline</vt:lpstr>
      <vt:lpstr>Learning Objective 1 Explain the Accrual Basis of Accounting and the Reasons for Adjustments</vt:lpstr>
      <vt:lpstr>Accrual-Basis and Adjusting Entries</vt:lpstr>
      <vt:lpstr>Accrual-Basis and Adjusting Entries Calendar Year or Fiscal Year</vt:lpstr>
      <vt:lpstr>Accrual-Basis and Adjusting Entries Revenue Recognition Principle</vt:lpstr>
      <vt:lpstr>Revenue Recognition Principle Illustration</vt:lpstr>
      <vt:lpstr>Accrual-Basis and Adjusting Entries Expense Recognition Principle</vt:lpstr>
      <vt:lpstr>Relationship between revenue recognition principle and expense recognition principle</vt:lpstr>
      <vt:lpstr>Accrual versus Cash Basis Accounting Cash-Basis Accounting</vt:lpstr>
      <vt:lpstr>The Need for Adjustments Adjustments</vt:lpstr>
      <vt:lpstr>The Need for Adjustments </vt:lpstr>
      <vt:lpstr>Categories of Adjustments</vt:lpstr>
      <vt:lpstr>Summary of Transactions Before Adjustment</vt:lpstr>
      <vt:lpstr>Learning Objective 2 Prepare Adjustments for Deferrals</vt:lpstr>
      <vt:lpstr>Adjustments for Deferrals</vt:lpstr>
      <vt:lpstr>Prepaid Expenses</vt:lpstr>
      <vt:lpstr>Prepaid Expense Adjusments</vt:lpstr>
      <vt:lpstr>Prepaid Insurance Adjustment</vt:lpstr>
      <vt:lpstr>Supplies Adjustment</vt:lpstr>
      <vt:lpstr>Prepaid Expenses Summary</vt:lpstr>
      <vt:lpstr>Unearned Revenues</vt:lpstr>
      <vt:lpstr>Adjustment for Unearned Revenues</vt:lpstr>
      <vt:lpstr>Unearned Revenues Illustration</vt:lpstr>
      <vt:lpstr>Revenue Recognition Five-Step Process</vt:lpstr>
      <vt:lpstr>Unearned Revenues Service Revenue Accounts After Adjustment</vt:lpstr>
      <vt:lpstr>Unearned Revenues Summary</vt:lpstr>
      <vt:lpstr>Depreciation Adjusment</vt:lpstr>
      <vt:lpstr>Depreciation Adjustment for Depreciation</vt:lpstr>
      <vt:lpstr>Depreciation Statement Presentation</vt:lpstr>
      <vt:lpstr>Learning Objective 3 Prepare Adjustments for Accruals</vt:lpstr>
      <vt:lpstr>Adjusting Entries for Accruals</vt:lpstr>
      <vt:lpstr>Accrued Revenues</vt:lpstr>
      <vt:lpstr>Adjustment for Accrued Revenue</vt:lpstr>
      <vt:lpstr>Accrued Revenues Summary</vt:lpstr>
      <vt:lpstr>Accrued Expenses</vt:lpstr>
      <vt:lpstr>Accrued Expenses Adjustment for Accrued Expenses</vt:lpstr>
      <vt:lpstr>Accrued Expenses Accrued Interest</vt:lpstr>
      <vt:lpstr>Accrued Interest  Basic Analysis</vt:lpstr>
      <vt:lpstr>Accrued Expenses Summary</vt:lpstr>
      <vt:lpstr>Summary of Basic Relationships</vt:lpstr>
      <vt:lpstr>Learning Objective 4 Prepare Financial Statements from Adjusted Amounts</vt:lpstr>
      <vt:lpstr>Preparing Financial Statements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Accrual Accounting Concepts</dc:title>
  <dc:creator/>
  <cp:lastModifiedBy/>
  <cp:revision>1</cp:revision>
  <dcterms:modified xsi:type="dcterms:W3CDTF">2022-02-12T15:01:43Z</dcterms:modified>
</cp:coreProperties>
</file>