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6" r:id="rId1"/>
    <p:sldMasterId id="2147483939" r:id="rId2"/>
    <p:sldMasterId id="2147483953" r:id="rId3"/>
    <p:sldMasterId id="2147483956" r:id="rId4"/>
    <p:sldMasterId id="2147483959" r:id="rId5"/>
    <p:sldMasterId id="2147483962" r:id="rId6"/>
    <p:sldMasterId id="2147483967" r:id="rId7"/>
  </p:sldMasterIdLst>
  <p:notesMasterIdLst>
    <p:notesMasterId r:id="rId45"/>
  </p:notesMasterIdLst>
  <p:sldIdLst>
    <p:sldId id="436" r:id="rId8"/>
    <p:sldId id="353" r:id="rId9"/>
    <p:sldId id="510" r:id="rId10"/>
    <p:sldId id="511" r:id="rId11"/>
    <p:sldId id="512" r:id="rId12"/>
    <p:sldId id="466" r:id="rId13"/>
    <p:sldId id="513" r:id="rId14"/>
    <p:sldId id="514" r:id="rId15"/>
    <p:sldId id="517" r:id="rId16"/>
    <p:sldId id="516" r:id="rId17"/>
    <p:sldId id="519" r:id="rId18"/>
    <p:sldId id="521" r:id="rId19"/>
    <p:sldId id="522" r:id="rId20"/>
    <p:sldId id="524" r:id="rId21"/>
    <p:sldId id="471" r:id="rId22"/>
    <p:sldId id="525" r:id="rId23"/>
    <p:sldId id="527" r:id="rId24"/>
    <p:sldId id="529" r:id="rId25"/>
    <p:sldId id="531" r:id="rId26"/>
    <p:sldId id="370" r:id="rId27"/>
    <p:sldId id="371" r:id="rId28"/>
    <p:sldId id="480" r:id="rId29"/>
    <p:sldId id="537" r:id="rId30"/>
    <p:sldId id="541" r:id="rId31"/>
    <p:sldId id="575" r:id="rId32"/>
    <p:sldId id="507" r:id="rId33"/>
    <p:sldId id="550" r:id="rId34"/>
    <p:sldId id="551" r:id="rId35"/>
    <p:sldId id="552" r:id="rId36"/>
    <p:sldId id="554" r:id="rId37"/>
    <p:sldId id="556" r:id="rId38"/>
    <p:sldId id="557" r:id="rId39"/>
    <p:sldId id="568" r:id="rId40"/>
    <p:sldId id="569" r:id="rId41"/>
    <p:sldId id="570" r:id="rId42"/>
    <p:sldId id="572" r:id="rId43"/>
    <p:sldId id="573" r:id="rId44"/>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931B21"/>
    <a:srgbClr val="90A2B7"/>
    <a:srgbClr val="7D8FAA"/>
    <a:srgbClr val="EEF8FC"/>
    <a:srgbClr val="E3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4" autoAdjust="0"/>
    <p:restoredTop sz="96224" autoAdjust="0"/>
  </p:normalViewPr>
  <p:slideViewPr>
    <p:cSldViewPr>
      <p:cViewPr varScale="1">
        <p:scale>
          <a:sx n="106" d="100"/>
          <a:sy n="106" d="100"/>
        </p:scale>
        <p:origin x="1386" y="108"/>
      </p:cViewPr>
      <p:guideLst>
        <p:guide orient="horz" pos="2160"/>
        <p:guide pos="2880"/>
      </p:guideLst>
    </p:cSldViewPr>
  </p:slideViewPr>
  <p:outlineViewPr>
    <p:cViewPr>
      <p:scale>
        <a:sx n="33" d="100"/>
        <a:sy n="33" d="100"/>
      </p:scale>
      <p:origin x="0" y="-611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E00D2-8529-4D28-AC18-5C62C9EBCB7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B3FCC487-64BD-4550-9CC9-3C6C008FE88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875F89-0D68-4D84-A197-A84F68D3071E}" type="datetimeFigureOut">
              <a:rPr lang="en-US"/>
              <a:pPr>
                <a:defRPr/>
              </a:pPr>
              <a:t>3/7/2022</a:t>
            </a:fld>
            <a:endParaRPr lang="en-US"/>
          </a:p>
        </p:txBody>
      </p:sp>
      <p:sp>
        <p:nvSpPr>
          <p:cNvPr id="4" name="Slide Image Placeholder 3">
            <a:extLst>
              <a:ext uri="{FF2B5EF4-FFF2-40B4-BE49-F238E27FC236}">
                <a16:creationId xmlns:a16="http://schemas.microsoft.com/office/drawing/2014/main" id="{BFC4B7F5-B7EC-4BD5-9ABE-F7EFFD7DDA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a:extLst>
              <a:ext uri="{FF2B5EF4-FFF2-40B4-BE49-F238E27FC236}">
                <a16:creationId xmlns:a16="http://schemas.microsoft.com/office/drawing/2014/main" id="{3B17DBB5-2492-471D-ACDD-B5F83EE92E4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a:extLst>
              <a:ext uri="{FF2B5EF4-FFF2-40B4-BE49-F238E27FC236}">
                <a16:creationId xmlns:a16="http://schemas.microsoft.com/office/drawing/2014/main" id="{C29FDCF6-59E8-4AFB-BAE1-DE8E05FC427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6E78BF1A-8141-4344-996B-2B47AA9E0A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271FEB-9CD3-4EE7-AACB-54E989A70BCE}" type="slidenum">
              <a:rPr lang="en-US"/>
              <a:pPr>
                <a:defRPr/>
              </a:pPr>
              <a:t>‹#›</a:t>
            </a:fld>
            <a:endParaRPr lang="en-US"/>
          </a:p>
        </p:txBody>
      </p:sp>
    </p:spTree>
    <p:extLst>
      <p:ext uri="{BB962C8B-B14F-4D97-AF65-F5344CB8AC3E}">
        <p14:creationId xmlns:p14="http://schemas.microsoft.com/office/powerpoint/2010/main" val="358403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a:t>
            </a:fld>
            <a:endParaRPr lang="en-US" dirty="0"/>
          </a:p>
        </p:txBody>
      </p:sp>
    </p:spTree>
    <p:extLst>
      <p:ext uri="{BB962C8B-B14F-4D97-AF65-F5344CB8AC3E}">
        <p14:creationId xmlns:p14="http://schemas.microsoft.com/office/powerpoint/2010/main" val="267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1275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12756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112756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p:nvPr>
        </p:nvSpPr>
        <p:spPr>
          <a:xfrm>
            <a:off x="1905000" y="6248400"/>
            <a:ext cx="6248400" cy="4572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3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96672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52744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22144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759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
        <p:nvSpPr>
          <p:cNvPr id="9" name="TextBox 8"/>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0"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6409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1492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4495800"/>
          </a:xfrm>
          <a:prstGeom prst="rect">
            <a:avLst/>
          </a:prstGeom>
        </p:spPr>
        <p:txBody>
          <a:bodyPr/>
          <a:lstStyle>
            <a:lvl1pPr marL="457200" indent="-457200" algn="l">
              <a:lnSpc>
                <a:spcPct val="100000"/>
              </a:lnSpc>
              <a:spcBef>
                <a:spcPts val="624"/>
              </a:spcBef>
              <a:buClr>
                <a:schemeClr val="accent2"/>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chemeClr val="accent2"/>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6" name="Content Placeholder 5"/>
          <p:cNvSpPr>
            <a:spLocks noGrp="1"/>
          </p:cNvSpPr>
          <p:nvPr>
            <p:ph sz="quarter" idx="11"/>
          </p:nvPr>
        </p:nvSpPr>
        <p:spPr>
          <a:xfrm>
            <a:off x="295835" y="6438900"/>
            <a:ext cx="1066800" cy="257950"/>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71207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7" name="Contents">
            <a:extLst>
              <a:ext uri="{FF2B5EF4-FFF2-40B4-BE49-F238E27FC236}">
                <a16:creationId xmlns:a16="http://schemas.microsoft.com/office/drawing/2014/main" id="{58915091-4A42-4875-A059-BBDD6BF07A27}"/>
              </a:ext>
            </a:extLst>
          </p:cNvPr>
          <p:cNvSpPr>
            <a:spLocks noGrp="1"/>
          </p:cNvSpPr>
          <p:nvPr>
            <p:ph sz="quarter" idx="12" hasCustomPrompt="1"/>
          </p:nvPr>
        </p:nvSpPr>
        <p:spPr>
          <a:xfrm>
            <a:off x="304800" y="25908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8" name="Contents">
            <a:extLst>
              <a:ext uri="{FF2B5EF4-FFF2-40B4-BE49-F238E27FC236}">
                <a16:creationId xmlns:a16="http://schemas.microsoft.com/office/drawing/2014/main" id="{DD869B20-6187-44DD-851F-F57626EC470A}"/>
              </a:ext>
            </a:extLst>
          </p:cNvPr>
          <p:cNvSpPr>
            <a:spLocks noGrp="1"/>
          </p:cNvSpPr>
          <p:nvPr>
            <p:ph sz="quarter" idx="13" hasCustomPrompt="1"/>
          </p:nvPr>
        </p:nvSpPr>
        <p:spPr>
          <a:xfrm>
            <a:off x="304800" y="3429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9" name="Contents">
            <a:extLst>
              <a:ext uri="{FF2B5EF4-FFF2-40B4-BE49-F238E27FC236}">
                <a16:creationId xmlns:a16="http://schemas.microsoft.com/office/drawing/2014/main" id="{3CE635A8-496B-4B1E-80AC-81D28A59E921}"/>
              </a:ext>
            </a:extLst>
          </p:cNvPr>
          <p:cNvSpPr>
            <a:spLocks noGrp="1"/>
          </p:cNvSpPr>
          <p:nvPr>
            <p:ph sz="quarter" idx="14" hasCustomPrompt="1"/>
          </p:nvPr>
        </p:nvSpPr>
        <p:spPr>
          <a:xfrm>
            <a:off x="304800" y="4267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0" name="Contents">
            <a:extLst>
              <a:ext uri="{FF2B5EF4-FFF2-40B4-BE49-F238E27FC236}">
                <a16:creationId xmlns:a16="http://schemas.microsoft.com/office/drawing/2014/main" id="{0304BEA9-2F94-4766-820C-5B7D571F8859}"/>
              </a:ext>
            </a:extLst>
          </p:cNvPr>
          <p:cNvSpPr>
            <a:spLocks noGrp="1"/>
          </p:cNvSpPr>
          <p:nvPr>
            <p:ph sz="quarter" idx="15" hasCustomPrompt="1"/>
          </p:nvPr>
        </p:nvSpPr>
        <p:spPr>
          <a:xfrm>
            <a:off x="304800" y="5105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4" name="Contents">
            <a:extLst>
              <a:ext uri="{FF2B5EF4-FFF2-40B4-BE49-F238E27FC236}">
                <a16:creationId xmlns:a16="http://schemas.microsoft.com/office/drawing/2014/main" id="{2D63A0E9-1EC4-4B06-9710-8B8E696F3C43}"/>
              </a:ext>
            </a:extLst>
          </p:cNvPr>
          <p:cNvSpPr>
            <a:spLocks noGrp="1"/>
          </p:cNvSpPr>
          <p:nvPr>
            <p:ph sz="quarter" idx="16" hasCustomPrompt="1"/>
          </p:nvPr>
        </p:nvSpPr>
        <p:spPr>
          <a:xfrm>
            <a:off x="304800" y="5486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5" name="Contents">
            <a:extLst>
              <a:ext uri="{FF2B5EF4-FFF2-40B4-BE49-F238E27FC236}">
                <a16:creationId xmlns:a16="http://schemas.microsoft.com/office/drawing/2014/main" id="{58F0E0E1-4D7E-4510-A7A1-8F8900AF2A41}"/>
              </a:ext>
            </a:extLst>
          </p:cNvPr>
          <p:cNvSpPr>
            <a:spLocks noGrp="1"/>
          </p:cNvSpPr>
          <p:nvPr>
            <p:ph sz="quarter" idx="17" hasCustomPrompt="1"/>
          </p:nvPr>
        </p:nvSpPr>
        <p:spPr>
          <a:xfrm>
            <a:off x="304800" y="5791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7" name="Contents">
            <a:extLst>
              <a:ext uri="{FF2B5EF4-FFF2-40B4-BE49-F238E27FC236}">
                <a16:creationId xmlns:a16="http://schemas.microsoft.com/office/drawing/2014/main" id="{1A2BA70E-A1B5-40D1-808C-ABD9ABA861E6}"/>
              </a:ext>
            </a:extLst>
          </p:cNvPr>
          <p:cNvSpPr>
            <a:spLocks noGrp="1"/>
          </p:cNvSpPr>
          <p:nvPr>
            <p:ph sz="quarter" idx="19" hasCustomPrompt="1"/>
          </p:nvPr>
        </p:nvSpPr>
        <p:spPr>
          <a:xfrm>
            <a:off x="609600" y="6096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6" name="Contents">
            <a:extLst>
              <a:ext uri="{FF2B5EF4-FFF2-40B4-BE49-F238E27FC236}">
                <a16:creationId xmlns:a16="http://schemas.microsoft.com/office/drawing/2014/main" id="{0F83190F-4A7A-4F8A-A4E2-DD1417037E6C}"/>
              </a:ext>
            </a:extLst>
          </p:cNvPr>
          <p:cNvSpPr>
            <a:spLocks noGrp="1"/>
          </p:cNvSpPr>
          <p:nvPr>
            <p:ph sz="quarter" idx="18" hasCustomPrompt="1"/>
          </p:nvPr>
        </p:nvSpPr>
        <p:spPr>
          <a:xfrm>
            <a:off x="457200" y="5943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4" name="Content Placeholder 3">
            <a:extLst>
              <a:ext uri="{FF2B5EF4-FFF2-40B4-BE49-F238E27FC236}">
                <a16:creationId xmlns:a16="http://schemas.microsoft.com/office/drawing/2014/main" id="{71F2E380-7978-466D-A49F-2CA4E1D2675D}"/>
              </a:ext>
            </a:extLst>
          </p:cNvPr>
          <p:cNvSpPr>
            <a:spLocks noGrp="1"/>
          </p:cNvSpPr>
          <p:nvPr>
            <p:ph sz="quarter" idx="20" hasCustomPrompt="1"/>
          </p:nvPr>
        </p:nvSpPr>
        <p:spPr>
          <a:xfrm>
            <a:off x="295743" y="6438900"/>
            <a:ext cx="1169987" cy="257175"/>
          </a:xfrm>
          <a:prstGeom prst="rect">
            <a:avLst/>
          </a:prstGeom>
        </p:spPr>
        <p:txBody>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Object</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21165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5334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C00000"/>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4" name="Content Placeholder 3">
            <a:extLst>
              <a:ext uri="{FF2B5EF4-FFF2-40B4-BE49-F238E27FC236}">
                <a16:creationId xmlns:a16="http://schemas.microsoft.com/office/drawing/2014/main" id="{9C5F9957-1560-4A8E-98D3-0418F97BCE24}"/>
              </a:ext>
            </a:extLst>
          </p:cNvPr>
          <p:cNvSpPr>
            <a:spLocks noGrp="1"/>
          </p:cNvSpPr>
          <p:nvPr>
            <p:ph sz="quarter" idx="11"/>
          </p:nvPr>
        </p:nvSpPr>
        <p:spPr>
          <a:xfrm>
            <a:off x="295275" y="3886200"/>
            <a:ext cx="8526463" cy="1981200"/>
          </a:xfrm>
          <a:prstGeom prst="rect">
            <a:avLst/>
          </a:prstGeom>
        </p:spPr>
        <p:txBody>
          <a:bodyPr/>
          <a:lstStyle>
            <a:lvl1pPr marL="457200" indent="-457200">
              <a:buClr>
                <a:schemeClr val="accent2"/>
              </a:buClr>
              <a:defRPr/>
            </a:lvl1pPr>
            <a:lvl2pPr marL="914400" indent="-457200">
              <a:buClr>
                <a:schemeClr val="accent2"/>
              </a:buClr>
              <a:buSzPct val="80000"/>
              <a:buFont typeface="Courier New" panose="02070309020205020404" pitchFamily="49" charset="0"/>
              <a:buChar char="o"/>
              <a:defRPr/>
            </a:lvl2pPr>
            <a:lvl3pPr marL="1371600" indent="-457200">
              <a:buClr>
                <a:schemeClr val="accent2"/>
              </a:buClr>
              <a:buSzPct val="80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467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lus image, figure title, caption, and source">
    <p:spTree>
      <p:nvGrpSpPr>
        <p:cNvPr id="1" name=""/>
        <p:cNvGrpSpPr/>
        <p:nvPr/>
      </p:nvGrpSpPr>
      <p:grpSpPr>
        <a:xfrm>
          <a:off x="0" y="0"/>
          <a:ext cx="0" cy="0"/>
          <a:chOff x="0" y="0"/>
          <a:chExt cx="0" cy="0"/>
        </a:xfrm>
      </p:grpSpPr>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692275"/>
            <a:ext cx="8534400" cy="425450"/>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4" name="Title 3"/>
          <p:cNvSpPr>
            <a:spLocks noGrp="1"/>
          </p:cNvSpPr>
          <p:nvPr>
            <p:ph type="title"/>
          </p:nvPr>
        </p:nvSpPr>
        <p:spPr>
          <a:xfrm>
            <a:off x="281354" y="457200"/>
            <a:ext cx="8534400" cy="1141412"/>
          </a:xfrm>
        </p:spPr>
        <p:txBody>
          <a:bodyPr>
            <a:normAutofit/>
          </a:bodyPr>
          <a:lstStyle>
            <a:lvl1pPr>
              <a:defRPr sz="3600"/>
            </a:lvl1pPr>
          </a:lstStyle>
          <a:p>
            <a:r>
              <a:rPr lang="en-US" dirty="0"/>
              <a:t>Click to edit Master title style</a:t>
            </a:r>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Tree>
    <p:extLst>
      <p:ext uri="{BB962C8B-B14F-4D97-AF65-F5344CB8AC3E}">
        <p14:creationId xmlns:p14="http://schemas.microsoft.com/office/powerpoint/2010/main" val="330594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219032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t>‹#›</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81142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02767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
        <p:nvSpPr>
          <p:cNvPr id="7" name="Content Placeholder 6"/>
          <p:cNvSpPr>
            <a:spLocks noGrp="1"/>
          </p:cNvSpPr>
          <p:nvPr>
            <p:ph sz="quarter" idx="16" hasCustomPrompt="1"/>
          </p:nvPr>
        </p:nvSpPr>
        <p:spPr>
          <a:xfrm>
            <a:off x="304800" y="1752600"/>
            <a:ext cx="8534400" cy="460375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337420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16943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8750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11429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1154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362402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marL="0" algn="ctr" defTabSz="914400" rtl="0" eaLnBrk="1" latinLnBrk="0" hangingPunct="1">
              <a:defRPr lang="en-US" sz="1200" b="0" i="0" kern="1200" smtClean="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790668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658343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16232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lus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E04750B-87C8-BA49-9BD3-C465B46973BB}"/>
              </a:ext>
            </a:extLst>
          </p:cNvPr>
          <p:cNvSpPr>
            <a:spLocks noGrp="1"/>
          </p:cNvSpPr>
          <p:nvPr>
            <p:ph type="title" hasCustomPrompt="1"/>
          </p:nvPr>
        </p:nvSpPr>
        <p:spPr>
          <a:xfrm>
            <a:off x="332508" y="745068"/>
            <a:ext cx="8470670" cy="849312"/>
          </a:xfrm>
          <a:prstGeom prst="rect">
            <a:avLst/>
          </a:prstGeom>
        </p:spPr>
        <p:txBody>
          <a:bodyPr/>
          <a:lstStyle/>
          <a:p>
            <a:r>
              <a:rPr lang="en-US" dirty="0"/>
              <a:t>Click to add title</a:t>
            </a:r>
          </a:p>
        </p:txBody>
      </p:sp>
      <p:sp>
        <p:nvSpPr>
          <p:cNvPr id="6" name="Content Placeholder">
            <a:extLst>
              <a:ext uri="{FF2B5EF4-FFF2-40B4-BE49-F238E27FC236}">
                <a16:creationId xmlns:a16="http://schemas.microsoft.com/office/drawing/2014/main" id="{32AC4F3A-7D5E-944E-BEF6-CD50CC99DF69}"/>
              </a:ext>
            </a:extLst>
          </p:cNvPr>
          <p:cNvSpPr>
            <a:spLocks noGrp="1"/>
          </p:cNvSpPr>
          <p:nvPr>
            <p:ph sz="quarter" idx="12" hasCustomPrompt="1"/>
          </p:nvPr>
        </p:nvSpPr>
        <p:spPr>
          <a:xfrm>
            <a:off x="332508" y="1594379"/>
            <a:ext cx="8470180" cy="4611158"/>
          </a:xfrm>
          <a:prstGeom prst="rect">
            <a:avLst/>
          </a:prstGeo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or image</a:t>
            </a:r>
          </a:p>
        </p:txBody>
      </p:sp>
      <p:sp>
        <p:nvSpPr>
          <p:cNvPr id="3" name="Slide Number Placeholder">
            <a:extLst>
              <a:ext uri="{FF2B5EF4-FFF2-40B4-BE49-F238E27FC236}">
                <a16:creationId xmlns:a16="http://schemas.microsoft.com/office/drawing/2014/main" id="{866F2D1A-EA5C-184A-BE9A-2DC2ECFCA0F5}"/>
              </a:ext>
            </a:extLst>
          </p:cNvPr>
          <p:cNvSpPr>
            <a:spLocks noGrp="1"/>
          </p:cNvSpPr>
          <p:nvPr>
            <p:ph type="sldNum" sz="quarter" idx="10"/>
          </p:nvPr>
        </p:nvSpPr>
        <p:spPr>
          <a:xfrm>
            <a:off x="6457950" y="6356351"/>
            <a:ext cx="2345228" cy="365125"/>
          </a:xfrm>
          <a:prstGeom prst="rect">
            <a:avLst/>
          </a:prstGeom>
        </p:spPr>
        <p:txBody>
          <a:bodyPr/>
          <a:lstStyle/>
          <a:p>
            <a:fld id="{D06C706D-0964-7842-B7B8-C5D733700528}" type="slidenum">
              <a:rPr lang="en-US" smtClean="0"/>
              <a:t>‹#›</a:t>
            </a:fld>
            <a:endParaRPr lang="en-US" dirty="0"/>
          </a:p>
        </p:txBody>
      </p:sp>
      <p:sp>
        <p:nvSpPr>
          <p:cNvPr id="4" name="Footer Placeholder">
            <a:extLst>
              <a:ext uri="{FF2B5EF4-FFF2-40B4-BE49-F238E27FC236}">
                <a16:creationId xmlns:a16="http://schemas.microsoft.com/office/drawing/2014/main" id="{1881AF98-9E5D-F047-9DF1-095D423DA87D}"/>
              </a:ext>
            </a:extLst>
          </p:cNvPr>
          <p:cNvSpPr>
            <a:spLocks noGrp="1"/>
          </p:cNvSpPr>
          <p:nvPr>
            <p:ph type="ftr" sz="quarter" idx="11"/>
          </p:nvPr>
        </p:nvSpPr>
        <p:spPr>
          <a:xfrm>
            <a:off x="3028950" y="6356351"/>
            <a:ext cx="3086100" cy="365125"/>
          </a:xfrm>
          <a:prstGeom prst="rect">
            <a:avLst/>
          </a:prstGeom>
        </p:spPr>
        <p:txBody>
          <a:bodyPr/>
          <a:lstStyle/>
          <a:p>
            <a:r>
              <a:rPr lang="en-US"/>
              <a:t>Copyright ©2018 John Wiley &amp; Sons, Inc. </a:t>
            </a:r>
            <a:endParaRPr lang="en-US" dirty="0"/>
          </a:p>
        </p:txBody>
      </p:sp>
    </p:spTree>
    <p:extLst>
      <p:ext uri="{BB962C8B-B14F-4D97-AF65-F5344CB8AC3E}">
        <p14:creationId xmlns:p14="http://schemas.microsoft.com/office/powerpoint/2010/main" val="2348290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565150"/>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t>‹#›</a:t>
            </a:fld>
            <a:endParaRPr lang="en-US"/>
          </a:p>
        </p:txBody>
      </p:sp>
      <p:sp>
        <p:nvSpPr>
          <p:cNvPr id="3" name="Footer Placeholder 2"/>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5714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t>‹#›</a:t>
            </a:fld>
            <a:endParaRPr lang="en-US"/>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8544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hasCustomPrompt="1"/>
          </p:nvPr>
        </p:nvSpPr>
        <p:spPr>
          <a:xfrm>
            <a:off x="1568918" y="6248400"/>
            <a:ext cx="6584482" cy="457200"/>
          </a:xfrm>
          <a:prstGeom prst="rect">
            <a:avLst/>
          </a:prstGeom>
        </p:spPr>
        <p:txBody>
          <a:bodyPr/>
          <a:lstStyle>
            <a:lvl1pPr marL="0" indent="0">
              <a:buNone/>
              <a:defRPr/>
            </a:lvl1pPr>
          </a:lstStyle>
          <a:p>
            <a:pPr lvl="0"/>
            <a:r>
              <a:rPr lang="en-US" dirty="0"/>
              <a:t>Copyright ©2019 John Wiley &amp; Sons, Inc.</a:t>
            </a:r>
          </a:p>
        </p:txBody>
      </p:sp>
      <p:sp>
        <p:nvSpPr>
          <p:cNvPr id="6" name="Content Placeholder 5"/>
          <p:cNvSpPr>
            <a:spLocks noGrp="1"/>
          </p:cNvSpPr>
          <p:nvPr>
            <p:ph sz="quarter" idx="24"/>
          </p:nvPr>
        </p:nvSpPr>
        <p:spPr>
          <a:xfrm>
            <a:off x="152400" y="6092825"/>
            <a:ext cx="8839200" cy="27305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3700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83276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3442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460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Tree>
    <p:extLst>
      <p:ext uri="{BB962C8B-B14F-4D97-AF65-F5344CB8AC3E}">
        <p14:creationId xmlns:p14="http://schemas.microsoft.com/office/powerpoint/2010/main" val="409983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79950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194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71" r:id="rId3"/>
    <p:sldLayoutId id="2147483975" r:id="rId4"/>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20420428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74" r:id="rId13"/>
    <p:sldLayoutId id="2147483973" r:id="rId14"/>
    <p:sldLayoutId id="2147483952" r:id="rId15"/>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©2015 John Wiley &amp; Sons, Inc. </a:t>
            </a:r>
          </a:p>
        </p:txBody>
      </p:sp>
    </p:spTree>
    <p:extLst>
      <p:ext uri="{BB962C8B-B14F-4D97-AF65-F5344CB8AC3E}">
        <p14:creationId xmlns:p14="http://schemas.microsoft.com/office/powerpoint/2010/main" val="1664903694"/>
      </p:ext>
    </p:extLst>
  </p:cSld>
  <p:clrMap bg1="lt1" tx1="dk1" bg2="lt2" tx2="dk2" accent1="accent1" accent2="accent2" accent3="accent3" accent4="accent4" accent5="accent5" accent6="accent6" hlink="hlink" folHlink="folHlink"/>
  <p:sldLayoutIdLst>
    <p:sldLayoutId id="2147483954" r:id="rId1"/>
    <p:sldLayoutId id="2147483955" r:id="rId2"/>
  </p:sldLayoutIdLst>
  <p:hf hdr="0" dt="0"/>
  <p:txStyles>
    <p:titleStyle>
      <a:lvl1pPr algn="l" defTabSz="914400" rtl="0" eaLnBrk="1" latinLnBrk="0" hangingPunct="1">
        <a:lnSpc>
          <a:spcPct val="90000"/>
        </a:lnSpc>
        <a:spcBef>
          <a:spcPct val="0"/>
        </a:spcBef>
        <a:buNone/>
        <a:defRPr sz="4000" b="0"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604463431"/>
      </p:ext>
    </p:extLst>
  </p:cSld>
  <p:clrMap bg1="lt1" tx1="dk1" bg2="lt2" tx2="dk2" accent1="accent1" accent2="accent2" accent3="accent3" accent4="accent4" accent5="accent5" accent6="accent6" hlink="hlink" folHlink="folHlink"/>
  <p:sldLayoutIdLst>
    <p:sldLayoutId id="2147483957" r:id="rId1"/>
    <p:sldLayoutId id="2147483958"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7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86380510"/>
      </p:ext>
    </p:extLst>
  </p:cSld>
  <p:clrMap bg1="lt1" tx1="dk1" bg2="lt2" tx2="dk2" accent1="accent1" accent2="accent2" accent3="accent3" accent4="accent4" accent5="accent5" accent6="accent6" hlink="hlink" folHlink="folHlink"/>
  <p:sldLayoutIdLst>
    <p:sldLayoutId id="2147483960" r:id="rId1"/>
    <p:sldLayoutId id="2147483961"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©2015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2070019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964483"/>
      </p:ext>
    </p:extLst>
  </p:cSld>
  <p:clrMap bg1="lt1" tx1="dk1" bg2="lt2" tx2="dk2" accent1="accent1" accent2="accent2" accent3="accent3" accent4="accent4" accent5="accent5" accent6="accent6" hlink="hlink" folHlink="folHlink"/>
  <p:sldLayoutIdLst>
    <p:sldLayoutId id="2147483968" r:id="rId1"/>
    <p:sldLayoutId id="2147483969"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lstStyle/>
          <a:p>
            <a:r>
              <a:rPr lang="en-US" sz="4800" dirty="0">
                <a:latin typeface="Times New Roman" panose="02020603050405020304" pitchFamily="18" charset="0"/>
                <a:cs typeface="Times New Roman" panose="02020603050405020304" pitchFamily="18" charset="0"/>
              </a:rPr>
              <a:t>Survey of Accounting</a:t>
            </a:r>
          </a:p>
        </p:txBody>
      </p:sp>
      <p:sp>
        <p:nvSpPr>
          <p:cNvPr id="4" name="Author"/>
          <p:cNvSpPr>
            <a:spLocks noGrp="1"/>
          </p:cNvSpPr>
          <p:nvPr>
            <p:ph sz="quarter" idx="2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Second Edition</a:t>
            </a:r>
          </a:p>
        </p:txBody>
      </p:sp>
      <p:sp>
        <p:nvSpPr>
          <p:cNvPr id="3" name="Edition"/>
          <p:cNvSpPr>
            <a:spLocks noGrp="1"/>
          </p:cNvSpPr>
          <p:nvPr>
            <p:ph sz="quarter" idx="22"/>
          </p:nvPr>
        </p:nvSpPr>
        <p:spPr>
          <a:prstGeom prst="rect">
            <a:avLst/>
          </a:prstGeom>
        </p:spPr>
        <p:txBody>
          <a:bodyPr/>
          <a:lstStyle/>
          <a:p>
            <a:r>
              <a:rPr lang="en-US" b="1" dirty="0">
                <a:solidFill>
                  <a:srgbClr val="990000"/>
                </a:solidFill>
                <a:latin typeface="Times New Roman" panose="02020603050405020304" pitchFamily="18" charset="0"/>
                <a:cs typeface="Times New Roman" panose="02020603050405020304" pitchFamily="18" charset="0"/>
              </a:rPr>
              <a:t>Kimmel </a:t>
            </a:r>
            <a:r>
              <a:rPr lang="en-US" altLang="en-US" b="1" dirty="0">
                <a:solidFill>
                  <a:srgbClr val="99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b="1" dirty="0" err="1">
                <a:solidFill>
                  <a:srgbClr val="990000"/>
                </a:solidFill>
                <a:latin typeface="Times New Roman" panose="02020603050405020304" pitchFamily="18" charset="0"/>
                <a:cs typeface="Times New Roman" panose="02020603050405020304" pitchFamily="18" charset="0"/>
              </a:rPr>
              <a:t>Weygandt</a:t>
            </a:r>
            <a:endParaRPr lang="en-US" b="1" dirty="0">
              <a:solidFill>
                <a:srgbClr val="990000"/>
              </a:solidFill>
              <a:latin typeface="Times New Roman" panose="02020603050405020304" pitchFamily="18" charset="0"/>
              <a:cs typeface="Times New Roman" panose="02020603050405020304" pitchFamily="18" charset="0"/>
            </a:endParaRPr>
          </a:p>
        </p:txBody>
      </p:sp>
      <p:sp>
        <p:nvSpPr>
          <p:cNvPr id="5" name="CN"/>
          <p:cNvSpPr>
            <a:spLocks noGrp="1"/>
          </p:cNvSpPr>
          <p:nvPr>
            <p:ph sz="quarter" idx="19"/>
          </p:nvPr>
        </p:nvSpPr>
        <p:spPr>
          <a:xfrm>
            <a:off x="152400" y="3657600"/>
            <a:ext cx="8839200" cy="533400"/>
          </a:xfrm>
        </p:spPr>
        <p:txBody>
          <a:bodyPr anchor="ctr"/>
          <a:lstStyle/>
          <a:p>
            <a:r>
              <a:rPr lang="en-US" dirty="0">
                <a:latin typeface="Times New Roman" panose="02020603050405020304" pitchFamily="18" charset="0"/>
                <a:cs typeface="Times New Roman" panose="02020603050405020304" pitchFamily="18" charset="0"/>
              </a:rPr>
              <a:t>Chapter 6</a:t>
            </a:r>
          </a:p>
        </p:txBody>
      </p:sp>
      <p:sp>
        <p:nvSpPr>
          <p:cNvPr id="6" name="CT"/>
          <p:cNvSpPr>
            <a:spLocks noGrp="1"/>
          </p:cNvSpPr>
          <p:nvPr>
            <p:ph sz="quarter" idx="20"/>
          </p:nvPr>
        </p:nvSpPr>
        <p:spPr>
          <a:xfrm>
            <a:off x="152400" y="4206874"/>
            <a:ext cx="8839200" cy="1978026"/>
          </a:xfrm>
        </p:spPr>
        <p:txBody>
          <a:bodyPr anchor="t"/>
          <a:lstStyle/>
          <a:p>
            <a:pPr>
              <a:spcBef>
                <a:spcPts val="0"/>
              </a:spcBef>
            </a:pPr>
            <a:r>
              <a:rPr lang="en-US" sz="2400" dirty="0">
                <a:latin typeface="Times New Roman" panose="02020603050405020304" pitchFamily="18" charset="0"/>
                <a:cs typeface="Times New Roman" panose="02020603050405020304" pitchFamily="18" charset="0"/>
              </a:rPr>
              <a:t>Merchandising Operations and the Multiple-Step Income </a:t>
            </a:r>
            <a:r>
              <a:rPr lang="en-US" sz="2400" dirty="0" smtClean="0">
                <a:latin typeface="Times New Roman" panose="02020603050405020304" pitchFamily="18" charset="0"/>
                <a:cs typeface="Times New Roman" panose="02020603050405020304" pitchFamily="18" charset="0"/>
              </a:rPr>
              <a:t>Statement</a:t>
            </a:r>
            <a:endParaRPr lang="en-US" sz="2400"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quarter" idx="24"/>
          </p:nvPr>
        </p:nvSpPr>
        <p:spPr>
          <a:xfrm>
            <a:off x="152400" y="6156325"/>
            <a:ext cx="8839200" cy="273050"/>
          </a:xfrm>
        </p:spPr>
        <p:txBody>
          <a:bodyPr/>
          <a:lstStyle/>
          <a:p>
            <a:r>
              <a:rPr lang="en-IN" sz="1200" dirty="0">
                <a:solidFill>
                  <a:schemeClr val="bg1"/>
                </a:solidFill>
                <a:latin typeface="Times New Roman" panose="02020603050405020304" pitchFamily="18" charset="0"/>
                <a:cs typeface="Times New Roman" panose="02020603050405020304" pitchFamily="18" charset="0"/>
              </a:rPr>
              <a:t>This slide deck contains animations. Please disable animations if they cause issues with your device.</a:t>
            </a:r>
          </a:p>
        </p:txBody>
      </p:sp>
      <p:sp>
        <p:nvSpPr>
          <p:cNvPr id="10" name="Content Placeholder 9"/>
          <p:cNvSpPr>
            <a:spLocks noGrp="1"/>
          </p:cNvSpPr>
          <p:nvPr>
            <p:ph sz="quarter" idx="23"/>
          </p:nvPr>
        </p:nvSpPr>
        <p:spPr>
          <a:xfrm>
            <a:off x="1291735" y="6340626"/>
            <a:ext cx="6584482" cy="457200"/>
          </a:xfrm>
          <a:prstGeom prst="rect">
            <a:avLst/>
          </a:prstGeom>
        </p:spPr>
        <p:txBody>
          <a:bodyPr anchor="ctr"/>
          <a:lstStyle/>
          <a:p>
            <a:pPr algn="ct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Copyright ©2020 John Wiley &amp; Sons, Inc.</a:t>
            </a:r>
          </a:p>
        </p:txBody>
      </p:sp>
    </p:spTree>
    <p:extLst>
      <p:ext uri="{BB962C8B-B14F-4D97-AF65-F5344CB8AC3E}">
        <p14:creationId xmlns:p14="http://schemas.microsoft.com/office/powerpoint/2010/main" val="126128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ct val="100000"/>
              </a:lnSpc>
            </a:pPr>
            <a:r>
              <a:rPr lang="en-US" sz="3200" b="1" dirty="0">
                <a:latin typeface="Times New Roman" panose="02020603050405020304" pitchFamily="18" charset="0"/>
                <a:cs typeface="Times New Roman" panose="02020603050405020304" pitchFamily="18" charset="0"/>
              </a:rPr>
              <a:t>Recording Purchases Under a Perpetual System</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Buyer’s Books</a:t>
            </a:r>
            <a:endParaRPr lang="ru-RU" sz="32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306740" cy="1584325"/>
          </a:xfrm>
        </p:spPr>
        <p:txBody>
          <a:bodyPr/>
          <a:lstStyle/>
          <a:p>
            <a:pPr algn="l"/>
            <a:r>
              <a:rPr lang="en-US" sz="2400" b="1" dirty="0">
                <a:latin typeface="Times New Roman" panose="02020603050405020304" pitchFamily="18" charset="0"/>
                <a:cs typeface="Times New Roman" panose="02020603050405020304" pitchFamily="18" charset="0"/>
              </a:rPr>
              <a:t>Illustration: </a:t>
            </a:r>
            <a:r>
              <a:rPr lang="en-US" sz="2400" dirty="0">
                <a:latin typeface="Times New Roman" panose="02020603050405020304" pitchFamily="18" charset="0"/>
                <a:cs typeface="Times New Roman" panose="02020603050405020304" pitchFamily="18" charset="0"/>
              </a:rPr>
              <a:t>Suppose Sauk Stereo purchases inventory from PW Audio Supply and received an invoice from for these goods with a purchase price of $3,800. Sauk Stereo increases Inventory and increases Accounts Payable. </a:t>
            </a:r>
          </a:p>
          <a:p>
            <a:pPr algn="l"/>
            <a:endParaRPr lang="en-US" sz="2400" dirty="0">
              <a:latin typeface="Times New Roman" panose="02020603050405020304" pitchFamily="18" charset="0"/>
              <a:cs typeface="Times New Roman" panose="02020603050405020304" pitchFamily="18" charset="0"/>
            </a:endParaRPr>
          </a:p>
        </p:txBody>
      </p:sp>
      <p:pic>
        <p:nvPicPr>
          <p:cNvPr id="7" name="Picture 2" descr="An illustration displays the transaction using equation analysis displays Balance sheet. The accounting equation in the balance sheet is expressed as: Assets = Liabilities + Stockholders’ Equity, set up as column headings.  The inventory amount is listed under assets column. Accounts payable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The $3,800 amount is displayed with an increase under inventory and accounts payable accounts."/>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81000" y="3352800"/>
            <a:ext cx="8169348" cy="19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02529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81646" cy="609600"/>
          </a:xfrm>
        </p:spPr>
        <p:txBody>
          <a:bodyPr>
            <a:normAutofit fontScale="90000"/>
          </a:bodyPr>
          <a:lstStyle/>
          <a:p>
            <a:r>
              <a:rPr lang="en-US" b="1" dirty="0">
                <a:latin typeface="Times New Roman" panose="02020603050405020304" pitchFamily="18" charset="0"/>
                <a:cs typeface="Times New Roman" panose="02020603050405020304" pitchFamily="18" charset="0"/>
              </a:rPr>
              <a:t>Freight Costs Incurred by the Buyer</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1000" y="1295400"/>
            <a:ext cx="8306740" cy="1812926"/>
          </a:xfrm>
        </p:spPr>
        <p:txBody>
          <a:bodyPr/>
          <a:lstStyle/>
          <a:p>
            <a:pPr algn="l"/>
            <a:r>
              <a:rPr lang="en-US" sz="2400" dirty="0">
                <a:latin typeface="Times New Roman" panose="02020603050405020304" pitchFamily="18" charset="0"/>
                <a:cs typeface="Times New Roman" panose="02020603050405020304" pitchFamily="18" charset="0"/>
              </a:rPr>
              <a:t>When the buyer incurs the transportation costs, these costs are considered part of the cost of purchasing inventory. </a:t>
            </a:r>
          </a:p>
          <a:p>
            <a:pPr algn="l"/>
            <a:r>
              <a:rPr lang="en-US" sz="2400" dirty="0">
                <a:latin typeface="Times New Roman" panose="02020603050405020304" pitchFamily="18" charset="0"/>
                <a:cs typeface="Times New Roman" panose="02020603050405020304" pitchFamily="18" charset="0"/>
              </a:rPr>
              <a:t>Assume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Sauk Stereo (the buyer) pays Public Carrier Co. $150 for freight charges on May 6, the event is recorded by Sauk Stereo as follows.  </a:t>
            </a:r>
            <a:r>
              <a:rPr lang="en-US" sz="2400" b="1" dirty="0">
                <a:latin typeface="Times New Roman" panose="02020603050405020304" pitchFamily="18" charset="0"/>
                <a:cs typeface="Times New Roman" panose="02020603050405020304" pitchFamily="18" charset="0"/>
              </a:rPr>
              <a:t>IT IS NOT AN EXPENSE. </a:t>
            </a:r>
          </a:p>
        </p:txBody>
      </p:sp>
      <p:pic>
        <p:nvPicPr>
          <p:cNvPr id="9" name="Picture 2" descr="An illustration of recording the transaction using equation analysis displays the Balance sheet. The accounting equation is expressed as: Assets = Liabilities + Stockholders’ Equity set up as column headings. The cash amount and inventory amounts are listed under assets column as: Cash plus inventory. The Common Stock account, Revenue, Expense, and Dividend are listed under the stockholders' equity column as: Common Stock plus revenue minus expense minus dividend (revenue, expense, and dividend come under the sub-heading, retained earnings under the Stockholders’ Equity column). The $150 amount is displayed with the negative sign under the cash account, and the $150 amount is displayed with an increase under the inventory account."/>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04430" y="3745821"/>
            <a:ext cx="8535140" cy="19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101518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05446" cy="533400"/>
          </a:xfrm>
        </p:spPr>
        <p:txBody>
          <a:bodyPr>
            <a:normAutofit fontScale="90000"/>
          </a:bodyPr>
          <a:lstStyle/>
          <a:p>
            <a:r>
              <a:rPr lang="en-US" b="1" dirty="0">
                <a:latin typeface="Times New Roman" panose="02020603050405020304" pitchFamily="18" charset="0"/>
                <a:cs typeface="Times New Roman" panose="02020603050405020304" pitchFamily="18" charset="0"/>
              </a:rPr>
              <a:t>Freight Costs Incurred by the Seller</a:t>
            </a:r>
            <a:endParaRPr lang="ru-RU" sz="32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1000" y="1219200"/>
            <a:ext cx="8305800" cy="2743200"/>
          </a:xfrm>
        </p:spPr>
        <p:txBody>
          <a:bodyPr/>
          <a:lstStyle/>
          <a:p>
            <a:pPr algn="l"/>
            <a:r>
              <a:rPr lang="en-US" sz="2400" dirty="0">
                <a:latin typeface="Times New Roman" panose="02020603050405020304" pitchFamily="18" charset="0"/>
                <a:cs typeface="Times New Roman" panose="02020603050405020304" pitchFamily="18" charset="0"/>
              </a:rPr>
              <a:t>Freight costs incurred by the seller on outgoing merchandise are an operating expense to the seller (Freight-Out or Delivery Expense). </a:t>
            </a:r>
          </a:p>
          <a:p>
            <a:pPr algn="l"/>
            <a:r>
              <a:rPr lang="en-US" sz="2400" dirty="0">
                <a:latin typeface="Times New Roman" panose="02020603050405020304" pitchFamily="18" charset="0"/>
                <a:cs typeface="Times New Roman" panose="02020603050405020304" pitchFamily="18" charset="0"/>
              </a:rPr>
              <a:t>Assume the seller (PW Audio Supply) pays the $150 freight charges for Sauk Stereo’s purchase, the event is recorded by PW Audio Supply as follows.</a:t>
            </a:r>
          </a:p>
        </p:txBody>
      </p:sp>
      <p:pic>
        <p:nvPicPr>
          <p:cNvPr id="8" name="Picture 2" descr="An illustration of recording the transaction using equation analysis displays the Balance sheet. The accounting equation is expressed as: Assets = Liabilities + Stockholders’ Equity set up as the column headings. The cash amount is listed under the assets column. Accounts payable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The $150 amount is displayed with the negative sign under the cash account and the expense account. The label, freight-out, appears under the expense account column."/>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86246" y="4048298"/>
            <a:ext cx="7571509" cy="202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130114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Autofit/>
          </a:bodyPr>
          <a:lstStyle/>
          <a:p>
            <a:r>
              <a:rPr lang="en-US" b="1" dirty="0">
                <a:latin typeface="Times New Roman" panose="02020603050405020304" pitchFamily="18" charset="0"/>
                <a:cs typeface="Times New Roman" panose="02020603050405020304" pitchFamily="18" charset="0"/>
              </a:rPr>
              <a:t>Sales Returns Versus Sales Allowances on the Seller’s and Buyer’s Books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81000" y="1600200"/>
            <a:ext cx="8534400" cy="3048000"/>
          </a:xfrm>
        </p:spPr>
        <p:txBody>
          <a:bodyPr/>
          <a:lstStyle/>
          <a:p>
            <a:pPr marL="0" indent="0">
              <a:buClr>
                <a:schemeClr val="accent2"/>
              </a:buClr>
              <a:buNone/>
            </a:pPr>
            <a:r>
              <a:rPr lang="en-US" sz="1800" b="1" dirty="0">
                <a:latin typeface="Times New Roman" panose="02020603050405020304" pitchFamily="18" charset="0"/>
                <a:cs typeface="Times New Roman" panose="02020603050405020304" pitchFamily="18" charset="0"/>
              </a:rPr>
              <a:t>The buyer may be dissatisfied</a:t>
            </a:r>
            <a:r>
              <a:rPr lang="en-US" sz="1800" dirty="0">
                <a:latin typeface="Times New Roman" panose="02020603050405020304" pitchFamily="18" charset="0"/>
                <a:cs typeface="Times New Roman" panose="02020603050405020304" pitchFamily="18" charset="0"/>
              </a:rPr>
              <a:t> because goods are damaged or defective, of inferior quality, or do not meet specifications.</a:t>
            </a:r>
          </a:p>
          <a:p>
            <a:pPr marL="0" indent="0">
              <a:spcBef>
                <a:spcPts val="1800"/>
              </a:spcBef>
              <a:buNone/>
            </a:pPr>
            <a:r>
              <a:rPr lang="en-US" altLang="en-US" sz="1800" b="1" dirty="0">
                <a:solidFill>
                  <a:srgbClr val="00007F"/>
                </a:solidFill>
                <a:latin typeface="Times New Roman" panose="02020603050405020304" pitchFamily="18" charset="0"/>
                <a:cs typeface="Times New Roman" panose="02020603050405020304" pitchFamily="18" charset="0"/>
              </a:rPr>
              <a:t>Sales Return on a Purchase</a:t>
            </a:r>
          </a:p>
          <a:p>
            <a:pPr marL="0" indent="0">
              <a:buClr>
                <a:schemeClr val="accent2"/>
              </a:buClr>
              <a:buNone/>
            </a:pPr>
            <a:r>
              <a:rPr lang="en-US" sz="1800" dirty="0">
                <a:latin typeface="Times New Roman" panose="02020603050405020304" pitchFamily="18" charset="0"/>
                <a:cs typeface="Times New Roman" panose="02020603050405020304" pitchFamily="18" charset="0"/>
              </a:rPr>
              <a:t>Return goods for credit if the sale was made on credit, or for a cash refund if the purchase was for cash.</a:t>
            </a:r>
          </a:p>
          <a:p>
            <a:pPr marL="0" indent="0">
              <a:spcBef>
                <a:spcPts val="1800"/>
              </a:spcBef>
              <a:buNone/>
            </a:pPr>
            <a:r>
              <a:rPr lang="en-US" altLang="en-US" sz="1800" b="1" dirty="0">
                <a:solidFill>
                  <a:srgbClr val="00007F"/>
                </a:solidFill>
                <a:latin typeface="Times New Roman" panose="02020603050405020304" pitchFamily="18" charset="0"/>
                <a:cs typeface="Times New Roman" panose="02020603050405020304" pitchFamily="18" charset="0"/>
              </a:rPr>
              <a:t>Sales Allowance on a Purchase</a:t>
            </a:r>
            <a:endParaRPr lang="en-US" sz="1800" b="1" dirty="0">
              <a:solidFill>
                <a:srgbClr val="00007F"/>
              </a:solidFill>
              <a:latin typeface="Times New Roman" panose="02020603050405020304" pitchFamily="18" charset="0"/>
              <a:cs typeface="Times New Roman" panose="02020603050405020304" pitchFamily="18" charset="0"/>
            </a:endParaRPr>
          </a:p>
          <a:p>
            <a:pPr marL="0" indent="0">
              <a:buClr>
                <a:schemeClr val="accent2"/>
              </a:buClr>
              <a:buNone/>
            </a:pPr>
            <a:r>
              <a:rPr lang="en-US" sz="1800" dirty="0">
                <a:latin typeface="Times New Roman" panose="02020603050405020304" pitchFamily="18" charset="0"/>
                <a:cs typeface="Times New Roman" panose="02020603050405020304" pitchFamily="18" charset="0"/>
              </a:rPr>
              <a:t>May choose to keep the merchandise if the seller will grant a reduction of the purchase price.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
        <p:nvSpPr>
          <p:cNvPr id="2" name="TextBox 1">
            <a:extLst>
              <a:ext uri="{FF2B5EF4-FFF2-40B4-BE49-F238E27FC236}">
                <a16:creationId xmlns:a16="http://schemas.microsoft.com/office/drawing/2014/main" id="{5F2B063C-91AF-4000-9B06-BE06A2BFFB9C}"/>
              </a:ext>
            </a:extLst>
          </p:cNvPr>
          <p:cNvSpPr txBox="1"/>
          <p:nvPr/>
        </p:nvSpPr>
        <p:spPr>
          <a:xfrm>
            <a:off x="457200" y="4800600"/>
            <a:ext cx="8153400" cy="646331"/>
          </a:xfrm>
          <a:prstGeom prst="rect">
            <a:avLst/>
          </a:prstGeom>
          <a:noFill/>
        </p:spPr>
        <p:txBody>
          <a:bodyPr wrap="square" rtlCol="0">
            <a:spAutoFit/>
          </a:bodyPr>
          <a:lstStyle/>
          <a:p>
            <a:r>
              <a:rPr lang="en-US" dirty="0"/>
              <a:t>The Buyer will record these transactions as a change in the value of the inventory on hand and reduce accounts payable.  </a:t>
            </a:r>
          </a:p>
        </p:txBody>
      </p:sp>
    </p:spTree>
    <p:extLst>
      <p:ext uri="{BB962C8B-B14F-4D97-AF65-F5344CB8AC3E}">
        <p14:creationId xmlns:p14="http://schemas.microsoft.com/office/powerpoint/2010/main" val="108820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Accounting for a Sales Return on the </a:t>
            </a:r>
            <a:r>
              <a:rPr lang="en-US" b="1" dirty="0">
                <a:latin typeface="Times New Roman" panose="02020603050405020304" pitchFamily="18" charset="0"/>
                <a:cs typeface="Times New Roman" panose="02020603050405020304" pitchFamily="18" charset="0"/>
              </a:rPr>
              <a:t>Buyer’s Books</a:t>
            </a:r>
            <a:br>
              <a:rPr lang="en-US"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306740" cy="1150330"/>
          </a:xfrm>
        </p:spPr>
        <p:txBody>
          <a:bodyPr/>
          <a:lstStyle/>
          <a:p>
            <a:pPr algn="l"/>
            <a:r>
              <a:rPr lang="en-US" sz="2400" b="1" dirty="0">
                <a:latin typeface="Times New Roman" panose="02020603050405020304" pitchFamily="18" charset="0"/>
                <a:cs typeface="Times New Roman" panose="02020603050405020304" pitchFamily="18" charset="0"/>
              </a:rPr>
              <a:t>Illustration: </a:t>
            </a:r>
            <a:r>
              <a:rPr lang="en-US" sz="2400" dirty="0">
                <a:latin typeface="Times New Roman" panose="02020603050405020304" pitchFamily="18" charset="0"/>
                <a:cs typeface="Times New Roman" panose="02020603050405020304" pitchFamily="18" charset="0"/>
              </a:rPr>
              <a:t>Assume that Sauk Stereo returned goods costing $300 to PW Audio Supply on May 8. Sauk Stereo records the returned merchandise as follows.</a:t>
            </a:r>
          </a:p>
        </p:txBody>
      </p:sp>
      <p:pic>
        <p:nvPicPr>
          <p:cNvPr id="7" name="Picture 2" descr="An illustration of recording the transaction using equation analysis displays the Balance sheet. The accounting equation is expressed as: Assets = Liabilities + Stockholders’ Equity set up as column headings. The inventory amount is listed under the assets column. Accounts payable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The $300 amount is displayed with the negative sign under the inventory account and the accounts payable account."/>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17216" y="3225729"/>
            <a:ext cx="8309568" cy="19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
        <p:nvSpPr>
          <p:cNvPr id="2" name="TextBox 1"/>
          <p:cNvSpPr txBox="1"/>
          <p:nvPr/>
        </p:nvSpPr>
        <p:spPr>
          <a:xfrm>
            <a:off x="914400" y="5562600"/>
            <a:ext cx="6781800" cy="646331"/>
          </a:xfrm>
          <a:prstGeom prst="rect">
            <a:avLst/>
          </a:prstGeom>
          <a:noFill/>
        </p:spPr>
        <p:txBody>
          <a:bodyPr wrap="square" rtlCol="0">
            <a:spAutoFit/>
          </a:bodyPr>
          <a:lstStyle/>
          <a:p>
            <a:r>
              <a:rPr lang="en-US" dirty="0" smtClean="0"/>
              <a:t>If the transaction had resulted in a sales allowance, it would receive the same treatment on the buyer’s books. </a:t>
            </a:r>
            <a:endParaRPr lang="en-US" dirty="0"/>
          </a:p>
        </p:txBody>
      </p:sp>
    </p:spTree>
    <p:extLst>
      <p:ext uri="{BB962C8B-B14F-4D97-AF65-F5344CB8AC3E}">
        <p14:creationId xmlns:p14="http://schemas.microsoft.com/office/powerpoint/2010/main" val="68895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b="1" dirty="0">
                <a:latin typeface="Times New Roman" panose="02020603050405020304" pitchFamily="18" charset="0"/>
                <a:cs typeface="Times New Roman" panose="02020603050405020304" pitchFamily="18" charset="0"/>
              </a:rPr>
              <a:t>Negotiating Early Payment—The advantage of Sales Discounts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752600"/>
            <a:ext cx="8534400" cy="4038600"/>
          </a:xfrm>
        </p:spPr>
        <p:txBody>
          <a:bodyPr/>
          <a:lstStyle/>
          <a:p>
            <a:pPr marL="0" indent="0">
              <a:buClr>
                <a:schemeClr val="accent2"/>
              </a:buClr>
              <a:buNone/>
            </a:pPr>
            <a:r>
              <a:rPr lang="en-US" sz="2600" b="1" dirty="0">
                <a:latin typeface="Times New Roman" panose="02020603050405020304" pitchFamily="18" charset="0"/>
                <a:cs typeface="Times New Roman" panose="02020603050405020304" pitchFamily="18" charset="0"/>
              </a:rPr>
              <a:t>Credit terms </a:t>
            </a:r>
            <a:r>
              <a:rPr lang="en-US" sz="2600" dirty="0">
                <a:latin typeface="Times New Roman" panose="02020603050405020304" pitchFamily="18" charset="0"/>
                <a:cs typeface="Times New Roman" panose="02020603050405020304" pitchFamily="18" charset="0"/>
              </a:rPr>
              <a:t>may permit buyer a cash discount for prompt payment.</a:t>
            </a:r>
          </a:p>
          <a:p>
            <a:pPr marL="0" indent="0">
              <a:buClr>
                <a:schemeClr val="accent2"/>
              </a:buClr>
              <a:buNone/>
            </a:pPr>
            <a:r>
              <a:rPr lang="en-US" sz="2600" b="1" dirty="0">
                <a:latin typeface="Times New Roman" panose="02020603050405020304" pitchFamily="18" charset="0"/>
                <a:cs typeface="Times New Roman" panose="02020603050405020304" pitchFamily="18" charset="0"/>
              </a:rPr>
              <a:t>Advantages:</a:t>
            </a:r>
          </a:p>
          <a:p>
            <a:r>
              <a:rPr lang="en-US" sz="2600" dirty="0">
                <a:latin typeface="Times New Roman" panose="02020603050405020304" pitchFamily="18" charset="0"/>
                <a:cs typeface="Times New Roman" panose="02020603050405020304" pitchFamily="18" charset="0"/>
              </a:rPr>
              <a:t>Buyer saves money.</a:t>
            </a:r>
          </a:p>
          <a:p>
            <a:r>
              <a:rPr lang="en-US" sz="2600" dirty="0">
                <a:latin typeface="Times New Roman" panose="02020603050405020304" pitchFamily="18" charset="0"/>
                <a:cs typeface="Times New Roman" panose="02020603050405020304" pitchFamily="18" charset="0"/>
              </a:rPr>
              <a:t>Seller converts the accounts receivable into cash more quickly.</a:t>
            </a:r>
          </a:p>
          <a:p>
            <a:pPr marL="0" indent="0">
              <a:buClr>
                <a:schemeClr val="accent2"/>
              </a:buClr>
              <a:buNone/>
            </a:pPr>
            <a:r>
              <a:rPr lang="en-US" sz="2600" b="1" dirty="0">
                <a:latin typeface="Times New Roman" panose="02020603050405020304" pitchFamily="18" charset="0"/>
                <a:cs typeface="Times New Roman" panose="02020603050405020304" pitchFamily="18" charset="0"/>
              </a:rPr>
              <a:t>Example: </a:t>
            </a:r>
            <a:r>
              <a:rPr lang="en-US" sz="2600" dirty="0">
                <a:latin typeface="Times New Roman" panose="02020603050405020304" pitchFamily="18" charset="0"/>
                <a:cs typeface="Times New Roman" panose="02020603050405020304" pitchFamily="18" charset="0"/>
              </a:rPr>
              <a:t>Credit terms may read </a:t>
            </a:r>
            <a:r>
              <a:rPr lang="en-US" sz="2600" b="1" dirty="0">
                <a:latin typeface="Times New Roman" panose="02020603050405020304" pitchFamily="18" charset="0"/>
                <a:cs typeface="Times New Roman" panose="02020603050405020304" pitchFamily="18" charset="0"/>
              </a:rPr>
              <a:t>2/10, n/30.</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94301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lstStyle/>
          <a:p>
            <a:r>
              <a:rPr lang="en-US" b="1" dirty="0">
                <a:latin typeface="Times New Roman" panose="02020603050405020304" pitchFamily="18" charset="0"/>
                <a:cs typeface="Times New Roman" panose="02020603050405020304" pitchFamily="18" charset="0"/>
              </a:rPr>
              <a:t>Sales Discounts Examples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Clr>
                <a:schemeClr val="accent2"/>
              </a:buClr>
              <a:buNone/>
            </a:pPr>
            <a:r>
              <a:rPr lang="en-US" sz="2600" b="1" dirty="0">
                <a:latin typeface="Times New Roman" panose="02020603050405020304" pitchFamily="18" charset="0"/>
                <a:cs typeface="Times New Roman" panose="02020603050405020304" pitchFamily="18" charset="0"/>
              </a:rPr>
              <a:t>2/10, n/30</a:t>
            </a:r>
          </a:p>
          <a:p>
            <a:pPr marL="0" indent="0">
              <a:buClr>
                <a:schemeClr val="accent2"/>
              </a:buClr>
              <a:buNone/>
            </a:pPr>
            <a:r>
              <a:rPr lang="en-US" sz="2600" dirty="0">
                <a:latin typeface="Times New Roman" panose="02020603050405020304" pitchFamily="18" charset="0"/>
                <a:cs typeface="Times New Roman" panose="02020603050405020304" pitchFamily="18" charset="0"/>
              </a:rPr>
              <a:t>2% discount if paid within 10 days, otherwise net amount due within 30 days.</a:t>
            </a:r>
          </a:p>
          <a:p>
            <a:pPr marL="0" indent="0">
              <a:buClr>
                <a:schemeClr val="accent2"/>
              </a:buClr>
              <a:buNone/>
            </a:pPr>
            <a:r>
              <a:rPr lang="en-US" sz="2600" b="1" dirty="0">
                <a:latin typeface="Times New Roman" panose="02020603050405020304" pitchFamily="18" charset="0"/>
                <a:cs typeface="Times New Roman" panose="02020603050405020304" pitchFamily="18" charset="0"/>
              </a:rPr>
              <a:t>1/10 EOM</a:t>
            </a:r>
          </a:p>
          <a:p>
            <a:pPr marL="0" indent="0">
              <a:buClr>
                <a:schemeClr val="accent2"/>
              </a:buClr>
              <a:buNone/>
            </a:pPr>
            <a:r>
              <a:rPr lang="en-US" sz="2600" dirty="0">
                <a:latin typeface="Times New Roman" panose="02020603050405020304" pitchFamily="18" charset="0"/>
                <a:cs typeface="Times New Roman" panose="02020603050405020304" pitchFamily="18" charset="0"/>
              </a:rPr>
              <a:t>1% discount if paid within first 10 days of next month.</a:t>
            </a:r>
          </a:p>
          <a:p>
            <a:pPr marL="0" indent="0">
              <a:buClr>
                <a:schemeClr val="accent2"/>
              </a:buClr>
              <a:buNone/>
            </a:pPr>
            <a:r>
              <a:rPr lang="en-US" sz="2600" b="1" dirty="0">
                <a:latin typeface="Times New Roman" panose="02020603050405020304" pitchFamily="18" charset="0"/>
                <a:cs typeface="Times New Roman" panose="02020603050405020304" pitchFamily="18" charset="0"/>
              </a:rPr>
              <a:t>n/10 EOM</a:t>
            </a:r>
          </a:p>
          <a:p>
            <a:pPr marL="0" indent="0">
              <a:buClr>
                <a:schemeClr val="accent2"/>
              </a:buClr>
              <a:buNone/>
            </a:pPr>
            <a:r>
              <a:rPr lang="en-US" sz="2600" dirty="0">
                <a:latin typeface="Times New Roman" panose="02020603050405020304" pitchFamily="18" charset="0"/>
                <a:cs typeface="Times New Roman" panose="02020603050405020304" pitchFamily="18" charset="0"/>
              </a:rPr>
              <a:t>Net amount due within the first 10 days of the next month.</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216539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Sales Discounts on Buyer’s books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Payment on May 14</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457200" y="1447800"/>
            <a:ext cx="8153400" cy="990600"/>
          </a:xfrm>
        </p:spPr>
        <p:txBody>
          <a:bodyPr/>
          <a:lstStyle/>
          <a:p>
            <a:pPr algn="l"/>
            <a:r>
              <a:rPr lang="en-US" sz="2000" dirty="0">
                <a:latin typeface="Times New Roman" panose="02020603050405020304" pitchFamily="18" charset="0"/>
                <a:cs typeface="Times New Roman" panose="02020603050405020304" pitchFamily="18" charset="0"/>
              </a:rPr>
              <a:t>Sauk Stereo pays the balance due of $3,500 (gross invoice price of $3,800 less purchase returns and allowances of $300) on May 14, the last day of the discount period. Sauk Stereo records the payment as follows.</a:t>
            </a:r>
          </a:p>
        </p:txBody>
      </p:sp>
      <p:pic>
        <p:nvPicPr>
          <p:cNvPr id="10" name="Picture 2" descr="An illustration of recording the transaction using equation analysis displays the Balance sheet. The accounting equation is expressed as: Assets = Liabilities + Stockholders’ Equity set up as column headings. The cash amount and inventory amounts are listed under assets column as: Cash plus inventory. The accounts payable is listed under the liabilities. The Common Stock account, Revenue, Expense, and Dividend are listed under the stockholders' equity column as: Common Stock plus revenue minus expense minus dividend (revenue, expense, and dividend come under the sub-heading, retained earnings under the Stockholders’ Equity column). The $3,430 amount is displayed with the negative sign under the cash account, the $70 asterisk amount is displayed with the negative sign under the inventory account and the $3,500 amount is displayed with a negative sign under the accounts payable account. A text below reads, asterisk indicates (Discount = $3,500 multiplied by 2% = $70)."/>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81000" y="2286000"/>
            <a:ext cx="8074273" cy="186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18"/>
          </p:nvPr>
        </p:nvSpPr>
        <p:spPr>
          <a:xfrm>
            <a:off x="533400" y="4114800"/>
            <a:ext cx="8458200" cy="1371600"/>
          </a:xfrm>
        </p:spPr>
        <p:txBody>
          <a:bodyPr/>
          <a:lstStyle/>
          <a:p>
            <a:pPr marL="0" indent="0">
              <a:buNone/>
            </a:pPr>
            <a:r>
              <a:rPr lang="en-US" sz="2600" dirty="0">
                <a:latin typeface="Times New Roman" panose="02020603050405020304" pitchFamily="18" charset="0"/>
                <a:cs typeface="Times New Roman" panose="02020603050405020304" pitchFamily="18" charset="0"/>
              </a:rPr>
              <a:t>(3,800 minus 300 return = 3,500 × 98% = $</a:t>
            </a:r>
            <a:r>
              <a:rPr lang="en-US" sz="2600" b="1" dirty="0">
                <a:latin typeface="Times New Roman" panose="02020603050405020304" pitchFamily="18" charset="0"/>
                <a:cs typeface="Times New Roman" panose="02020603050405020304" pitchFamily="18" charset="0"/>
              </a:rPr>
              <a:t>3,430</a:t>
            </a:r>
          </a:p>
          <a:p>
            <a:pPr marL="0" indent="0">
              <a:buNone/>
            </a:pPr>
            <a:r>
              <a:rPr lang="en-US" sz="2600" dirty="0">
                <a:latin typeface="Times New Roman" panose="02020603050405020304" pitchFamily="18" charset="0"/>
                <a:cs typeface="Times New Roman" panose="02020603050405020304" pitchFamily="18" charset="0"/>
              </a:rPr>
              <a:t>and 3,500 x 2% = $70)</a:t>
            </a:r>
          </a:p>
        </p:txBody>
      </p:sp>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82408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Sales Discounts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Payment on June 3</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306740" cy="1239838"/>
          </a:xfrm>
        </p:spPr>
        <p:txBody>
          <a:bodyPr/>
          <a:lstStyle/>
          <a:p>
            <a:pPr algn="l"/>
            <a:r>
              <a:rPr lang="en-US" sz="2600" dirty="0">
                <a:latin typeface="Times New Roman" panose="02020603050405020304" pitchFamily="18" charset="0"/>
                <a:cs typeface="Times New Roman" panose="02020603050405020304" pitchFamily="18" charset="0"/>
              </a:rPr>
              <a:t>Sauk Stereo failed to take the discount and instead made full payment of $3,500 on June 3, Sauk would record the transaction as follows.</a:t>
            </a:r>
          </a:p>
        </p:txBody>
      </p:sp>
      <p:pic>
        <p:nvPicPr>
          <p:cNvPr id="7" name="Picture 2" descr="An illustration of recording the transaction using equation analysis displays the Balance sheet. The accounting equation is expressed as: Assets = Liabilities + Stockholders’ Equity set up as column headings. The cash amount and inventory amounts are listed under assets column as: Cash plus inventory. The accounts payable is listed under the liabilities. The Common Stock account, Revenue, Expense, and Dividend are listed under the stockholders' equity column as: Common Stock plus revenue minus expense minus dividend (revenue, expense, and dividend come under the sub-heading, retained earnings under the Stockholders’ Equity column). The $3,500 amount is displayed with the negative sign under the cash account and under the accounts payable account."/>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04430" y="3142318"/>
            <a:ext cx="8535140" cy="196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80354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Summary of Purchasing Transactions on the Buyer’s Books</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306740" cy="1584326"/>
          </a:xfrm>
        </p:spPr>
        <p:txBody>
          <a:bodyPr/>
          <a:lstStyle/>
          <a:p>
            <a:pPr algn="l"/>
            <a:r>
              <a:rPr lang="en-US" sz="2600" dirty="0">
                <a:latin typeface="Times New Roman" panose="02020603050405020304" pitchFamily="18" charset="0"/>
                <a:cs typeface="Times New Roman" panose="02020603050405020304" pitchFamily="18" charset="0"/>
              </a:rPr>
              <a:t>The following tabular summary provides a summary of the effect of the previous transactions on Inventory. This results in a balance in Inventory of $3,580.</a:t>
            </a:r>
          </a:p>
        </p:txBody>
      </p:sp>
      <p:pic>
        <p:nvPicPr>
          <p:cNvPr id="8" name="Picture 2" descr="An illustration of recording the transaction using equation analysis displays the Balance sheet. The accounting equation is expressed as: Assets = Liabilities + Stockholders’ Equity set up as column headings. The cash and inventory amounts are listed under the assets column as: cash plus inventory. Accounts payable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For first transaction, the amount $3,800 is displayed with an increase under Inventory and Accounts Payable. For second transaction, the $150 amount is displayed with the negative sign under the cash, and the $150 amount is displayed with an increase under the inventory account. For third transaction, the $300 amount is displayed with negative sign under Inventory and Accounts Payable. For fourth transaction, the 3,430 amount is displayed with a negative sign under the cash, the 70 amount is displayed with a negative sign under inventory. The 3,500 amount is displayed with a negative sign under accounts payable. The sum of the transactions is given as $3,580 with a negative sign for cash account and $3,580 with an increase for inventory account. The sum of the transactions is given as $0 for accounts payable."/>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95878" y="2903623"/>
            <a:ext cx="8352244" cy="31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03920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202734"/>
          </a:xfrm>
        </p:spPr>
        <p:txBody>
          <a:bodyPr>
            <a:noAutofit/>
          </a:bodyPr>
          <a:lstStyle/>
          <a:p>
            <a:r>
              <a:rPr lang="en-IN" sz="4000" b="1" dirty="0">
                <a:solidFill>
                  <a:srgbClr val="931B21"/>
                </a:solidFill>
                <a:latin typeface="Times New Roman" panose="02020603050405020304" pitchFamily="18" charset="0"/>
                <a:cs typeface="Times New Roman" panose="02020603050405020304" pitchFamily="18" charset="0"/>
              </a:rPr>
              <a:t>Learning Objective 1</a:t>
            </a:r>
            <a:br>
              <a:rPr lang="en-IN" sz="4000" b="1" dirty="0">
                <a:solidFill>
                  <a:srgbClr val="931B21"/>
                </a:solidFill>
                <a:latin typeface="Times New Roman" panose="02020603050405020304" pitchFamily="18" charset="0"/>
                <a:cs typeface="Times New Roman" panose="02020603050405020304" pitchFamily="18" charset="0"/>
              </a:rPr>
            </a:br>
            <a:r>
              <a:rPr lang="en-US" sz="4000" b="1" dirty="0">
                <a:solidFill>
                  <a:schemeClr val="accent1"/>
                </a:solidFill>
                <a:latin typeface="Times New Roman" panose="02020603050405020304" pitchFamily="18" charset="0"/>
                <a:cs typeface="Times New Roman" panose="02020603050405020304" pitchFamily="18" charset="0"/>
              </a:rPr>
              <a:t>Describe Inventory Systems and Record Purchases Under a Perpetual Inventory System</a:t>
            </a:r>
            <a:endParaRPr lang="en-CA" alt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52372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570829"/>
          </a:xfrm>
        </p:spPr>
        <p:txBody>
          <a:bodyPr>
            <a:no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2</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Record Sales Under a Perpetual Inventory System</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373095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Autofit/>
          </a:bodyPr>
          <a:lstStyle/>
          <a:p>
            <a:r>
              <a:rPr lang="en-US" b="1" dirty="0">
                <a:latin typeface="Times New Roman" panose="02020603050405020304" pitchFamily="18" charset="0"/>
                <a:cs typeface="Times New Roman" panose="02020603050405020304" pitchFamily="18" charset="0"/>
              </a:rPr>
              <a:t>Recording Sales Under a Perpetual Inventory System</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Sales may be made on </a:t>
            </a:r>
            <a:r>
              <a:rPr lang="en-US" b="1" dirty="0">
                <a:latin typeface="Times New Roman" panose="02020603050405020304" pitchFamily="18" charset="0"/>
                <a:cs typeface="Times New Roman" panose="02020603050405020304" pitchFamily="18" charset="0"/>
              </a:rPr>
              <a:t>credit or </a:t>
            </a:r>
            <a:r>
              <a:rPr lang="en-US" dirty="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cash.</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Sales revenue, like service revenue, is recorded when the performance obligation is satisfied.</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Performance obligation is satisfied when goods are transferred from seller to buyer.</a:t>
            </a:r>
          </a:p>
          <a:p>
            <a:pPr marL="457200" lvl="1">
              <a:buClr>
                <a:srgbClr val="7F0000"/>
              </a:buClr>
              <a:buSzPct val="100000"/>
              <a:buFont typeface="Arial" pitchFamily="34" charset="0"/>
              <a:buChar char="•"/>
            </a:pPr>
            <a:r>
              <a:rPr lang="en-US" altLang="en-US" b="1" dirty="0">
                <a:solidFill>
                  <a:srgbClr val="00007F"/>
                </a:solidFill>
                <a:latin typeface="Times New Roman" panose="02020603050405020304" pitchFamily="18" charset="0"/>
                <a:cs typeface="Times New Roman" panose="02020603050405020304" pitchFamily="18" charset="0"/>
              </a:rPr>
              <a:t>Sales invoice</a:t>
            </a:r>
            <a:r>
              <a:rPr lang="en-US"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should support </a:t>
            </a: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sale.</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Invoice shows the date of sale, customer name, total sales price, and other relevant information.</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113424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a:latin typeface="Times New Roman" panose="02020603050405020304" pitchFamily="18" charset="0"/>
                <a:cs typeface="Times New Roman" panose="02020603050405020304" pitchFamily="18" charset="0"/>
              </a:rPr>
              <a:t>Recording Sales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50672" y="990600"/>
            <a:ext cx="8664728" cy="5181600"/>
          </a:xfrm>
        </p:spPr>
        <p:txBody>
          <a:bodyPr/>
          <a:lstStyle/>
          <a:p>
            <a:pPr marL="0" lvl="1" indent="0">
              <a:buClr>
                <a:srgbClr val="7F0000"/>
              </a:buClr>
              <a:buSzPct val="100000"/>
              <a:buNone/>
            </a:pPr>
            <a:r>
              <a:rPr lang="en-US" dirty="0">
                <a:latin typeface="Times New Roman" panose="02020603050405020304" pitchFamily="18" charset="0"/>
                <a:cs typeface="Times New Roman" panose="02020603050405020304" pitchFamily="18" charset="0"/>
              </a:rPr>
              <a:t>For each sale, the seller:</a:t>
            </a:r>
          </a:p>
          <a:p>
            <a:pPr marL="514350" lvl="1" indent="-514350">
              <a:buClr>
                <a:srgbClr val="7F0000"/>
              </a:buClr>
              <a:buSzPct val="100000"/>
              <a:buFont typeface="+mj-lt"/>
              <a:buAutoNum type="arabicPeriod"/>
            </a:pPr>
            <a:r>
              <a:rPr lang="en-US" dirty="0">
                <a:latin typeface="Times New Roman" panose="02020603050405020304" pitchFamily="18" charset="0"/>
                <a:cs typeface="Times New Roman" panose="02020603050405020304" pitchFamily="18" charset="0"/>
              </a:rPr>
              <a:t>Increases Accounts Receivable or Cash, as well as Sales Revenue.</a:t>
            </a:r>
          </a:p>
          <a:p>
            <a:pPr marL="514350" lvl="1" indent="-514350">
              <a:buClr>
                <a:srgbClr val="7F0000"/>
              </a:buClr>
              <a:buSzPct val="100000"/>
              <a:buFont typeface="+mj-lt"/>
              <a:buAutoNum type="arabicPeriod"/>
            </a:pPr>
            <a:r>
              <a:rPr lang="en-US" dirty="0">
                <a:latin typeface="Times New Roman" panose="02020603050405020304" pitchFamily="18" charset="0"/>
                <a:cs typeface="Times New Roman" panose="02020603050405020304" pitchFamily="18" charset="0"/>
              </a:rPr>
              <a:t>Increases Cost of Goods Sold and decreases Inventory.</a:t>
            </a:r>
          </a:p>
          <a:p>
            <a:pPr marL="0" lvl="1" indent="0">
              <a:buClr>
                <a:srgbClr val="7F0000"/>
              </a:buClr>
              <a:buSzPct val="100000"/>
              <a:buNone/>
            </a:pPr>
            <a:r>
              <a:rPr lang="en-US" dirty="0">
                <a:latin typeface="Times New Roman" panose="02020603050405020304" pitchFamily="18" charset="0"/>
                <a:cs typeface="Times New Roman" panose="02020603050405020304" pitchFamily="18" charset="0"/>
              </a:rPr>
              <a:t>Inventory account will show at all times the amount of inventory that should be on hand</a:t>
            </a:r>
            <a:r>
              <a:rPr lang="en-US" dirty="0" smtClean="0">
                <a:latin typeface="Times New Roman" panose="02020603050405020304" pitchFamily="18" charset="0"/>
                <a:cs typeface="Times New Roman" panose="02020603050405020304" pitchFamily="18" charset="0"/>
              </a:rPr>
              <a:t>.</a:t>
            </a:r>
          </a:p>
          <a:p>
            <a:pPr marL="0" lvl="1" indent="0">
              <a:buClr>
                <a:srgbClr val="7F0000"/>
              </a:buClr>
              <a:buSzPct val="100000"/>
              <a:buNone/>
            </a:pPr>
            <a:r>
              <a:rPr lang="en-US" dirty="0" smtClean="0">
                <a:latin typeface="Times New Roman" panose="02020603050405020304" pitchFamily="18" charset="0"/>
                <a:cs typeface="Times New Roman" panose="02020603050405020304" pitchFamily="18" charset="0"/>
              </a:rPr>
              <a:t>3.   Requires two entries—one to record th</a:t>
            </a:r>
            <a:r>
              <a:rPr lang="en-US" dirty="0" smtClean="0">
                <a:latin typeface="Times New Roman" panose="02020603050405020304" pitchFamily="18" charset="0"/>
                <a:cs typeface="Times New Roman" panose="02020603050405020304" pitchFamily="18" charset="0"/>
              </a:rPr>
              <a:t>e sale and how it was paid and the other to record the cost of inventory purchased. The inventory purchased transforms from an asset on the balance sheet to an expense (Cost of Goods Sold) on the income statement. </a:t>
            </a:r>
            <a:endParaRPr lang="en-US"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114685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Recording Sales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Cos of Goods Sold</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534400" cy="1203326"/>
          </a:xfrm>
        </p:spPr>
        <p:txBody>
          <a:bodyPr/>
          <a:lstStyle/>
          <a:p>
            <a:pPr algn="l"/>
            <a:r>
              <a:rPr lang="en-US" sz="2600" dirty="0">
                <a:latin typeface="Times New Roman" panose="02020603050405020304" pitchFamily="18" charset="0"/>
                <a:cs typeface="Times New Roman" panose="02020603050405020304" pitchFamily="18" charset="0"/>
              </a:rPr>
              <a:t>PW Audio Supply sold inventory to Sauk Stereo for $3,800. These goods had a cost to PW Audio Supply of $2,400. PW Audio Supply records the sale to Sauk Stereo as follows.</a:t>
            </a:r>
          </a:p>
        </p:txBody>
      </p:sp>
      <p:pic>
        <p:nvPicPr>
          <p:cNvPr id="7" name="Picture 2" descr="An illustration of recording the transaction using equation analysis displays the Balance sheet. The accounting equation is expressed as: Assets = Liabilities + Stockholders’ Equity set up as column headings. The accounts receivable amount and inventory amounts are listed under assets column as: accounts receivable plus inventory. The Common Stock account, Revenue, Expense, and Dividend are listed under the stockholders' equity column as: Common Stock plus revenue minus expense minus dividend (revenue, expense, and dividend come under the sub-heading, retained earnings under the Stockholders’ Equity column). For first transaction, the $3,800 amount is displayed with an increase under the accounts receivable account and under the revenue account. For second transaction, the $2,400 amount is displayed with the negative sign under the inventory account and under the expense account. The label, sales revenue, appears under the revenue account column. The label, cost of goods sold, appears under the expense account column."/>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50154" y="3048000"/>
            <a:ext cx="8443692" cy="27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ontent Placeholder 28"/>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4402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Sales Returns and Allowances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Allowance Given</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8534400" cy="1203326"/>
          </a:xfrm>
        </p:spPr>
        <p:txBody>
          <a:bodyPr/>
          <a:lstStyle/>
          <a:p>
            <a:pPr algn="l"/>
            <a:r>
              <a:rPr lang="en-US" sz="2600" b="1" dirty="0">
                <a:latin typeface="Times New Roman" panose="02020603050405020304" pitchFamily="18" charset="0"/>
                <a:cs typeface="Times New Roman" panose="02020603050405020304" pitchFamily="18" charset="0"/>
              </a:rPr>
              <a:t>Illustration: </a:t>
            </a:r>
            <a:r>
              <a:rPr lang="en-US" sz="2600" dirty="0">
                <a:latin typeface="Times New Roman" panose="02020603050405020304" pitchFamily="18" charset="0"/>
                <a:cs typeface="Times New Roman" panose="02020603050405020304" pitchFamily="18" charset="0"/>
              </a:rPr>
              <a:t>If PW Audio Supply received an allowance on defective goods, it would be recorded as follows.</a:t>
            </a:r>
          </a:p>
        </p:txBody>
      </p:sp>
      <p:sp>
        <p:nvSpPr>
          <p:cNvPr id="29" name="Content Placeholder 28"/>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2</a:t>
            </a:r>
          </a:p>
        </p:txBody>
      </p:sp>
      <p:pic>
        <p:nvPicPr>
          <p:cNvPr id="9" name="Picture 8">
            <a:extLst>
              <a:ext uri="{FF2B5EF4-FFF2-40B4-BE49-F238E27FC236}">
                <a16:creationId xmlns:a16="http://schemas.microsoft.com/office/drawing/2014/main" id="{33E35C8A-63E6-4853-A4AF-1EB049F8AAA4}"/>
              </a:ext>
            </a:extLst>
          </p:cNvPr>
          <p:cNvPicPr>
            <a:picLocks noChangeAspect="1"/>
          </p:cNvPicPr>
          <p:nvPr/>
        </p:nvPicPr>
        <p:blipFill>
          <a:blip r:embed="rId2"/>
          <a:stretch>
            <a:fillRect/>
          </a:stretch>
        </p:blipFill>
        <p:spPr>
          <a:xfrm>
            <a:off x="533400" y="2590800"/>
            <a:ext cx="8020050" cy="1714500"/>
          </a:xfrm>
          <a:prstGeom prst="rect">
            <a:avLst/>
          </a:prstGeom>
        </p:spPr>
      </p:pic>
      <p:sp>
        <p:nvSpPr>
          <p:cNvPr id="10" name="TextBox 9">
            <a:extLst>
              <a:ext uri="{FF2B5EF4-FFF2-40B4-BE49-F238E27FC236}">
                <a16:creationId xmlns:a16="http://schemas.microsoft.com/office/drawing/2014/main" id="{1154FBD7-C2AA-4132-A2D8-C3B859528DE2}"/>
              </a:ext>
            </a:extLst>
          </p:cNvPr>
          <p:cNvSpPr txBox="1"/>
          <p:nvPr/>
        </p:nvSpPr>
        <p:spPr>
          <a:xfrm>
            <a:off x="5410200" y="4419600"/>
            <a:ext cx="2133600" cy="1200329"/>
          </a:xfrm>
          <a:prstGeom prst="rect">
            <a:avLst/>
          </a:prstGeom>
          <a:noFill/>
        </p:spPr>
        <p:txBody>
          <a:bodyPr wrap="square" rtlCol="0">
            <a:spAutoFit/>
          </a:bodyPr>
          <a:lstStyle/>
          <a:p>
            <a:r>
              <a:rPr lang="en-US" dirty="0"/>
              <a:t>Sales returns and allowances which is a contra sales account. </a:t>
            </a:r>
          </a:p>
        </p:txBody>
      </p:sp>
    </p:spTree>
    <p:extLst>
      <p:ext uri="{BB962C8B-B14F-4D97-AF65-F5344CB8AC3E}">
        <p14:creationId xmlns:p14="http://schemas.microsoft.com/office/powerpoint/2010/main" val="135246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Sales Returns and Allowances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Cost of Goods Returned</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457200" y="1447800"/>
            <a:ext cx="8534400" cy="1203326"/>
          </a:xfrm>
        </p:spPr>
        <p:txBody>
          <a:bodyPr/>
          <a:lstStyle/>
          <a:p>
            <a:pPr algn="l"/>
            <a:r>
              <a:rPr lang="en-US" sz="2600" b="1" dirty="0">
                <a:latin typeface="Times New Roman" panose="02020603050405020304" pitchFamily="18" charset="0"/>
                <a:cs typeface="Times New Roman" panose="02020603050405020304" pitchFamily="18" charset="0"/>
              </a:rPr>
              <a:t>Illustration: </a:t>
            </a:r>
            <a:r>
              <a:rPr lang="en-US" sz="2600" dirty="0">
                <a:latin typeface="Times New Roman" panose="02020603050405020304" pitchFamily="18" charset="0"/>
                <a:cs typeface="Times New Roman" panose="02020603050405020304" pitchFamily="18" charset="0"/>
              </a:rPr>
              <a:t>If PW Audio Supply received returned goods that had a selling price of $300 and a cost of $140, it would be recorded as follows.</a:t>
            </a:r>
          </a:p>
        </p:txBody>
      </p:sp>
      <p:pic>
        <p:nvPicPr>
          <p:cNvPr id="8" name="Picture 2" descr="An illustration of recording the transaction using equation analysis displays the Balance sheet. The accounting equation is expressed as: Assets = Liabilities + Stockholders’ Equity set up as column headings. The accounts receivable amount and inventory amounts are listed under assets column as: accounts receivable plus inventory. The Common Stock account, Revenue, Expense, and Dividend are listed under the stockholders' equity column as: Common Stock plus revenue minus expense minus dividend (revenue, expense, and dividend come under the sub-heading, retained earnings under the Stockholders’ Equity column). For first transaction, the $300 amount is displayed with the negative sign under the accounts receivable account and under the revenue account. For second transaction, the $140 amount is displayed with an increase under the inventory account and under the expense account. The label, sales returns and allowances, appears under the revenue account column. The label, cost of goods sold, appears under the expense account column."/>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57200" y="2590800"/>
            <a:ext cx="7676084" cy="282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ontent Placeholder 28"/>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2</a:t>
            </a:r>
          </a:p>
        </p:txBody>
      </p:sp>
      <p:sp>
        <p:nvSpPr>
          <p:cNvPr id="7" name="TextBox 6">
            <a:extLst>
              <a:ext uri="{FF2B5EF4-FFF2-40B4-BE49-F238E27FC236}">
                <a16:creationId xmlns:a16="http://schemas.microsoft.com/office/drawing/2014/main" id="{A836824D-4D9B-4C97-9471-77BB8BDB05E4}"/>
              </a:ext>
            </a:extLst>
          </p:cNvPr>
          <p:cNvSpPr txBox="1"/>
          <p:nvPr/>
        </p:nvSpPr>
        <p:spPr>
          <a:xfrm>
            <a:off x="4495800" y="5410200"/>
            <a:ext cx="3124200" cy="1200329"/>
          </a:xfrm>
          <a:prstGeom prst="rect">
            <a:avLst/>
          </a:prstGeom>
          <a:noFill/>
        </p:spPr>
        <p:txBody>
          <a:bodyPr wrap="square" rtlCol="0">
            <a:spAutoFit/>
          </a:bodyPr>
          <a:lstStyle/>
          <a:p>
            <a:r>
              <a:rPr lang="en-US" dirty="0"/>
              <a:t>Sales returns and allowances which is a contra sales account. </a:t>
            </a:r>
          </a:p>
          <a:p>
            <a:endParaRPr lang="en-US" dirty="0"/>
          </a:p>
        </p:txBody>
      </p:sp>
    </p:spTree>
    <p:extLst>
      <p:ext uri="{BB962C8B-B14F-4D97-AF65-F5344CB8AC3E}">
        <p14:creationId xmlns:p14="http://schemas.microsoft.com/office/powerpoint/2010/main" val="362717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a:latin typeface="Times New Roman" panose="02020603050405020304" pitchFamily="18" charset="0"/>
                <a:cs typeface="Times New Roman" panose="02020603050405020304" pitchFamily="18" charset="0"/>
              </a:rPr>
              <a:t>Data Analytics and Credit Sales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Effectively analyzing data regarding current as well as potential customers can help a company expand its sales base while minimizing the risk of unpaid receivables.</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Companies such as </a:t>
            </a:r>
            <a:r>
              <a:rPr lang="en-US" b="1" dirty="0">
                <a:latin typeface="Times New Roman" panose="02020603050405020304" pitchFamily="18" charset="0"/>
                <a:cs typeface="Times New Roman" panose="02020603050405020304" pitchFamily="18" charset="0"/>
              </a:rPr>
              <a:t>Best Buy, REI,</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Costco</a:t>
            </a:r>
            <a:r>
              <a:rPr lang="en-US" dirty="0">
                <a:latin typeface="Times New Roman" panose="02020603050405020304" pitchFamily="18" charset="0"/>
                <a:cs typeface="Times New Roman" panose="02020603050405020304" pitchFamily="18" charset="0"/>
              </a:rPr>
              <a:t> have all refined their customer return policies as a result of data analytics applied to their data.</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Companies statistically analyze past discount practices to determine how large the discount should be, how long the payment period should be, and other factors.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79246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570829"/>
          </a:xfrm>
        </p:spPr>
        <p:txBody>
          <a:bodyPr>
            <a:normAutofit fontScale="90000"/>
          </a:bodyPr>
          <a:lstStyle/>
          <a:p>
            <a:r>
              <a:rPr lang="en-IN" b="1" dirty="0">
                <a:solidFill>
                  <a:srgbClr val="931B21"/>
                </a:solidFill>
                <a:latin typeface="Times New Roman" panose="02020603050405020304" pitchFamily="18" charset="0"/>
                <a:cs typeface="Times New Roman" panose="02020603050405020304" pitchFamily="18" charset="0"/>
              </a:rPr>
              <a:t>Learning Objective 3	</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Prepare a Multiple-Step Income Statement</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315808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a:latin typeface="Times New Roman" panose="02020603050405020304" pitchFamily="18" charset="0"/>
                <a:cs typeface="Times New Roman" panose="02020603050405020304" pitchFamily="18" charset="0"/>
              </a:rPr>
              <a:t>Multiple-Step Income Statement</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Highlights the components of net income</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Three important line items:</a:t>
            </a:r>
          </a:p>
          <a:p>
            <a:pPr lvl="1">
              <a:buClr>
                <a:srgbClr val="7F0000"/>
              </a:buClr>
              <a:buSzPct val="100000"/>
              <a:buFont typeface="+mj-lt"/>
              <a:buAutoNum type="arabicPeriod"/>
            </a:pPr>
            <a:r>
              <a:rPr lang="en-US" dirty="0">
                <a:latin typeface="Times New Roman" panose="02020603050405020304" pitchFamily="18" charset="0"/>
                <a:cs typeface="Times New Roman" panose="02020603050405020304" pitchFamily="18" charset="0"/>
              </a:rPr>
              <a:t>Gross profit.</a:t>
            </a:r>
          </a:p>
          <a:p>
            <a:pPr lvl="1">
              <a:buClr>
                <a:srgbClr val="7F0000"/>
              </a:buClr>
              <a:buSzPct val="100000"/>
              <a:buFont typeface="+mj-lt"/>
              <a:buAutoNum type="arabicPeriod"/>
            </a:pPr>
            <a:r>
              <a:rPr lang="en-US" dirty="0">
                <a:latin typeface="Times New Roman" panose="02020603050405020304" pitchFamily="18" charset="0"/>
                <a:cs typeface="Times New Roman" panose="02020603050405020304" pitchFamily="18" charset="0"/>
              </a:rPr>
              <a:t>Income from operations.</a:t>
            </a:r>
          </a:p>
          <a:p>
            <a:pPr lvl="1">
              <a:buClr>
                <a:srgbClr val="7F0000"/>
              </a:buClr>
              <a:buSzPct val="100000"/>
              <a:buFont typeface="+mj-lt"/>
              <a:buAutoNum type="arabicPeriod"/>
            </a:pPr>
            <a:r>
              <a:rPr lang="en-US" dirty="0">
                <a:latin typeface="Times New Roman" panose="02020603050405020304" pitchFamily="18" charset="0"/>
                <a:cs typeface="Times New Roman" panose="02020603050405020304" pitchFamily="18" charset="0"/>
              </a:rPr>
              <a:t>Net income.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1830425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534400" cy="1066800"/>
          </a:xfrm>
        </p:spPr>
        <p:txBody>
          <a:bodyPr>
            <a:normAutofit fontScale="90000"/>
          </a:bodyPr>
          <a:lstStyle/>
          <a:p>
            <a:r>
              <a:rPr lang="en-US" sz="4000" b="1" dirty="0">
                <a:latin typeface="Times New Roman" panose="02020603050405020304" pitchFamily="18" charset="0"/>
                <a:cs typeface="Times New Roman" panose="02020603050405020304" pitchFamily="18" charset="0"/>
              </a:rPr>
              <a:t>Multiple-Step Income Statement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Example</a:t>
            </a:r>
            <a:endParaRPr lang="ru-RU" b="1" dirty="0">
              <a:latin typeface="Times New Roman" panose="02020603050405020304" pitchFamily="18" charset="0"/>
              <a:cs typeface="Times New Roman" panose="02020603050405020304" pitchFamily="18" charset="0"/>
            </a:endParaRPr>
          </a:p>
        </p:txBody>
      </p:sp>
      <p:pic>
        <p:nvPicPr>
          <p:cNvPr id="9" name="Picture 2" descr="An illustration of multiple-step income statements. The statement displays a three-line heading consisting of the name of the company, Recreational Equipment Incorporated; the type of statement, Income statement; and the unit of amount (in thousands). There are three sections on the statement. There are three columns, with the first displaying the account names, and the other two displaying the respective amounts and totals for the dates, December 31, 2016 and January 2, 2016. &#10;Net sales , $2,557,543; $2,423,221. &#10;Cost of goods sold, 1,460,433; 1,388,125. &#10;Gross profit, 1,097,110; 1,035,096. The first section, Operating expenses is displayed in the first column. The following account names are listed in this section slightly indented with the respective amounts listed in the first and the second numeric columns: &#10;Payroll-related expenses, 494,820; 478,474.&#10;Occupancy, General and administrative, 420,898; 381,147. The amounts are totaled as 915,718 and 859,621 shown in the first and second numeric columns, and the label appears in the first column as: Total operating expenses.&#10;The second operating expenses subsection labeled as income from operations displays the amounts, 181,392; 175,475, in the first and second numeric columns, respectively;&#10;&#10;The second section, Other revenues and gains is displayed in the first column. Immediately below with a slight indention appears an account with their respective amount in the first and second numeric column as: Interest revenue, 0; 0. &#10;The third section labeled other expenses and losses, is displayed in the first column. Immediately below with a slight indention appears an account with their respective amount in the first and second numeric column: Patronage refunds and other, 121,401; 121,853. &#10;&#10;Next, Income before income taxes is displayed, with its amount of 59,991 and 53,662 in the first and second numeric column respectively. The next line displays, Income tax expense with its amount of 21,716 and 18,250 in the first and second numeric columns. The amount of income tax expense of 21,716 is subtracted from income before income taxes amount of 59,991, and the total is displayed in the first numeric column as $38,275. The amount of income tax expense of 18,250 is subtracted from income before income taxes amount of 53,622, and the total is displayed in the first numeric column as $35,372."/>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580025" y="1419962"/>
            <a:ext cx="5983950" cy="475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1"/>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104571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Merchandising Operations and Inventory Purchases</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4"/>
            <a:ext cx="3963340" cy="974725"/>
          </a:xfrm>
        </p:spPr>
        <p:txBody>
          <a:bodyPr/>
          <a:lstStyle/>
          <a:p>
            <a:pPr algn="l"/>
            <a:r>
              <a:rPr lang="en-US" sz="2400" b="1" dirty="0">
                <a:latin typeface="Times New Roman" panose="02020603050405020304" pitchFamily="18" charset="0"/>
                <a:cs typeface="Times New Roman" panose="02020603050405020304" pitchFamily="18" charset="0"/>
              </a:rPr>
              <a:t>Merchandising Companies</a:t>
            </a:r>
          </a:p>
          <a:p>
            <a:pPr algn="l"/>
            <a:r>
              <a:rPr lang="en-US" sz="2400" dirty="0">
                <a:latin typeface="Times New Roman" panose="02020603050405020304" pitchFamily="18" charset="0"/>
                <a:cs typeface="Times New Roman" panose="02020603050405020304" pitchFamily="18" charset="0"/>
              </a:rPr>
              <a:t>Buy and Sell Goods</a:t>
            </a:r>
          </a:p>
        </p:txBody>
      </p:sp>
      <p:pic>
        <p:nvPicPr>
          <p:cNvPr id="1026" name="Picture 2" descr="An illustration shows merchandising operations and inventory purchases. Top right corner shows the logos of Walmart, Amazon, and R E I. A flowchart is present at the bottom starting from wholesaler leading to retailer, and then finally leading to consumer. The wholesaler shows a picture of united stationers, the retailer shows a picture of office depot, and the consumer shows a picture of a shopping mall with people."/>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2090370" y="2682913"/>
            <a:ext cx="4963260" cy="24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18"/>
          </p:nvPr>
        </p:nvSpPr>
        <p:spPr>
          <a:xfrm>
            <a:off x="228600" y="5181600"/>
            <a:ext cx="8610600" cy="914400"/>
          </a:xfrm>
        </p:spPr>
        <p:txBody>
          <a:bodyPr/>
          <a:lstStyle/>
          <a:p>
            <a:pPr marL="0" indent="0">
              <a:buNone/>
            </a:pPr>
            <a:r>
              <a:rPr lang="en-US" sz="2600" dirty="0">
                <a:latin typeface="Times New Roman" panose="02020603050405020304" pitchFamily="18" charset="0"/>
                <a:cs typeface="Times New Roman" panose="02020603050405020304" pitchFamily="18" charset="0"/>
              </a:rPr>
              <a:t>The primary source of revenues is referred to as </a:t>
            </a:r>
            <a:r>
              <a:rPr lang="en-US" altLang="en-US" sz="2600" b="1" dirty="0">
                <a:solidFill>
                  <a:srgbClr val="00007F"/>
                </a:solidFill>
                <a:latin typeface="Times New Roman" panose="02020603050405020304" pitchFamily="18" charset="0"/>
                <a:cs typeface="Times New Roman" panose="02020603050405020304" pitchFamily="18" charset="0"/>
              </a:rPr>
              <a:t>sales revenue</a:t>
            </a:r>
            <a:r>
              <a:rPr lang="en-US" altLang="en-US" sz="2600" dirty="0">
                <a:solidFill>
                  <a:schemeClr val="tx2">
                    <a:lumMod val="50000"/>
                  </a:schemeClr>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or </a:t>
            </a:r>
            <a:r>
              <a:rPr lang="en-US" sz="2600" b="1" dirty="0">
                <a:latin typeface="Times New Roman" panose="02020603050405020304" pitchFamily="18" charset="0"/>
                <a:cs typeface="Times New Roman" panose="02020603050405020304" pitchFamily="18" charset="0"/>
              </a:rPr>
              <a:t>sales.  </a:t>
            </a:r>
            <a:r>
              <a:rPr lang="en-US" sz="2600" dirty="0">
                <a:latin typeface="Times New Roman" panose="02020603050405020304" pitchFamily="18" charset="0"/>
                <a:cs typeface="Times New Roman" panose="02020603050405020304" pitchFamily="18" charset="0"/>
              </a:rPr>
              <a:t>Generally, revenue relates to services. </a:t>
            </a:r>
            <a:endParaRPr lang="en-US" sz="2600" b="1"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48619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534400" cy="1020642"/>
          </a:xfrm>
        </p:spPr>
        <p:txBody>
          <a:bodyPr>
            <a:normAutofit fontScale="90000"/>
          </a:bodyPr>
          <a:lstStyle/>
          <a:p>
            <a:r>
              <a:rPr lang="en-US" sz="4000" b="1" dirty="0">
                <a:latin typeface="Times New Roman" panose="02020603050405020304" pitchFamily="18" charset="0"/>
                <a:cs typeface="Times New Roman" panose="02020603050405020304" pitchFamily="18" charset="0"/>
              </a:rPr>
              <a:t>Multiple-Step Income Statement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Gross Profit</a:t>
            </a:r>
            <a:endParaRPr lang="ru-RU" b="1" dirty="0">
              <a:latin typeface="Times New Roman" panose="02020603050405020304" pitchFamily="18" charset="0"/>
              <a:cs typeface="Times New Roman" panose="02020603050405020304" pitchFamily="18" charset="0"/>
            </a:endParaRPr>
          </a:p>
        </p:txBody>
      </p:sp>
      <p:pic>
        <p:nvPicPr>
          <p:cNvPr id="7" name="Picture 2" descr="A statement displays a three-line heading comprising the name of the company, P W Audio Supply, Incorporated Company; the type of statement, Income statement; and the date at which the statement is prepared, for the year ended December 31, 2022. There are four sections on the income statement. There are 3 columns, the first column displaying the account names, and the other two columns display the respective amounts and totals.&#10;The first section labeled, Sales, is displayed in the first column. Below Sales, Service revenue is displayed slightly indented with the $480,000 amount displayed adjacent to the Service revenue label in the second of the two numeric columns; Less: Sales returns and allowances, listed in the first numeric column as $12,000; Sales discounts, listed in the first numeric column as 8,000. The cost of the less: sales returns and allowances of $12,000 are added to the sales discount amount of 8,000 and the total 20,000 is displayed in the second numeric column adjacent to the 8,000 amount. The amounts are totaled as 460,000 in the last numeric column, and the label appears in the first column as: Net sales. The amount of 316,000, listed in the last numeric column, and the label appears in the first column as Cost of goods sold. The amount of net sales and cost of goods sold is totaled as 144,000 in the second numeric column, and the label appears in the first column as: Gross profit.&#10;The second section labeled operating expenses is displayed in the first column. The following account names are indented slightly in this section, and the respective amounts appear in the second of two numeric columns: Salaries and wages expense, 64,000; Utilities expense, 17,000; Advertising expense, 16,000; Depreciation expense, 8,000; Freight-out, 7,000; Insurance expense, 2,000. The amounts are totaled as 114,000, shown in the last numeric column, and the label appears in the first column as: Total operating expenses. The difference between the gross profit and total operating expenses is totaled as 30,000 in the last numeric column, and the label appears in the first column as: Income from operations.&#10;The third subsection labeled, other revenue and gains is displayed in the first column. The following account names are indented slightly in this section, and the respective amounts appear in the second of two numeric columns: interest revenue, 3,000; gain on disposal of plant assets, 600. The amounts are totaled as 3,600 which appear in the second numeric column adjacent to the 600 amount.&#10;The fourth subsection labeled, other expenses and losses is displayed in the first column. The following account names are indented slightly in this section, and the respective amounts appear in the second of two numeric columns: Interest expense, 1,800; Casualty loss from vandalism, 200. The amounts are totaled as 2,000, which appears in the second numeric column adjacent to the 200 amount. The amounts are totaled as $31,600 in the last numeric column, and the label appears in the first column as: Income before income taxes. Income tax expense, 10,100 amount is added to the income before income taxes of 31, 600, and the total is displayed in the last numeric column as $ 21,500 with a label net income. A bracket covers the first section and reads, Key items: sales and gross profit."/>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342810" y="1477842"/>
            <a:ext cx="6458381" cy="462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1"/>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390312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534400" cy="1143000"/>
          </a:xfrm>
        </p:spPr>
        <p:txBody>
          <a:bodyPr>
            <a:normAutofit/>
          </a:bodyPr>
          <a:lstStyle/>
          <a:p>
            <a:r>
              <a:rPr lang="en-US" b="1" dirty="0">
                <a:latin typeface="Times New Roman" panose="02020603050405020304" pitchFamily="18" charset="0"/>
                <a:cs typeface="Times New Roman" panose="02020603050405020304" pitchFamily="18" charset="0"/>
              </a:rPr>
              <a:t>Multiple-Step Income Statement</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Nonoperating Activities</a:t>
            </a:r>
            <a:endParaRPr lang="ru-RU" b="1" dirty="0">
              <a:latin typeface="Times New Roman" panose="02020603050405020304" pitchFamily="18" charset="0"/>
              <a:cs typeface="Times New Roman" panose="02020603050405020304" pitchFamily="18" charset="0"/>
            </a:endParaRPr>
          </a:p>
        </p:txBody>
      </p:sp>
      <p:pic>
        <p:nvPicPr>
          <p:cNvPr id="7" name="Picture 2" descr="A statement displays a three-line heading comprising the name of the company, P W Audio Supply, Incorporated Company; the type of statement, Income statement; and the date at which the statement is prepared, for the year ended December 31, 2022. There are four sections on the income statement. There are 3 columns, the first column displaying the account names, and the other two columns display the respective amounts and totals.&#10;The first section labeled, Sales, is displayed in the first column. Below Sales, Service revenue is displayed slightly indented with the $480,000 amount displayed adjacent to the Service revenue label in the second of the two numeric columns; Less: Sales returns and allowances, listed in the first numeric column as $12,000; Sales discounts, listed in the first numeric column as 8,000. The cost of the less: sales returns and allowances of $12,000 are added to the sales discount amount of 8,000 and the total 20,000 is displayed in the second numeric column adjacent to the 8,000 amount. The amounts are totaled as 460,000 in the last numeric column, and the label appears in the first column as: Net sales. The amount of 316,000, listed in the last numeric column, and the label appears in the first column as Cost of goods sold. The amount of net sales and cost of goods sold is totaled as 144,000 in the second numeric column, and the label appears in the first column as: Gross profit.&#10;The second section labeled operating expenses is displayed in the first column. The following account names are indented slightly in this section, and the respective amounts appear in the second of two numeric columns: Salaries and wages expense, 64,000; Utilities expense, 17,000; Advertising expense, 16,000; Depreciation expense, 8,000; Freight-out, 7,000; Insurance expense, 2,000. The amounts are totaled as 114,000, shown in the last numeric column, and the label appears in the first column as: Total operating expenses. The difference between the gross profit and total operating expenses is totaled as 30,000 in the last numeric column, and the label appears in the first column as: Income from operations.&#10;The third subsection labeled, other revenue and gains is displayed in the first column. The following account names are indented slightly in this section, and the respective amounts appear in the second of two numeric columns: interest revenue, 3,000; gain on disposal of plant assets, 600. The amounts are totaled as 3,600 which appear in the second numeric column adjacent to the 600 amount.&#10;The fourth subsection labeled, other expenses and losses is displayed in the first column. The following account names are indented slightly in this section, and the respective amounts appear in the second of two numeric columns: Interest expense, 1,800; Casualty loss from vandalism, 200. The amounts are totaled as 2,000, which appears in the second numeric column adjacent to the 200 amount. The amounts are totaled as $31,600 in the last numeric column, and the label appears in the first column as: Income before income taxes. Income tax expense, 10,100 amount is added to the income before income taxes of 31, 600, and the total is displayed in the last numeric column as $ 21,500 with a label net income. A bracket covers the first section and reads, Key items: sales and gross profit. Another bracket covers the second section and reads, operating expenses. A bracket covers the third and fourth section and reads, non-operating activities."/>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342810" y="1393584"/>
            <a:ext cx="6458381" cy="462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1"/>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388919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err="1">
                <a:latin typeface="Times New Roman" panose="02020603050405020304" pitchFamily="18" charset="0"/>
                <a:cs typeface="Times New Roman" panose="02020603050405020304" pitchFamily="18" charset="0"/>
              </a:rPr>
              <a:t>Nonoperating</a:t>
            </a:r>
            <a:r>
              <a:rPr lang="en-US" b="1" dirty="0">
                <a:latin typeface="Times New Roman" panose="02020603050405020304" pitchFamily="18" charset="0"/>
                <a:cs typeface="Times New Roman" panose="02020603050405020304" pitchFamily="18" charset="0"/>
              </a:rPr>
              <a:t> Activities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457200" y="1143000"/>
            <a:ext cx="8534400" cy="4495800"/>
          </a:xfrm>
        </p:spPr>
        <p:txBody>
          <a:bodyPr/>
          <a:lstStyle/>
          <a:p>
            <a:pPr marL="0" lvl="1" indent="0">
              <a:buClr>
                <a:srgbClr val="7F0000"/>
              </a:buClr>
              <a:buSzPct val="100000"/>
              <a:buNone/>
            </a:pPr>
            <a:r>
              <a:rPr lang="en-US" sz="2000" dirty="0">
                <a:latin typeface="Times New Roman" panose="02020603050405020304" pitchFamily="18" charset="0"/>
                <a:cs typeface="Times New Roman" panose="02020603050405020304" pitchFamily="18" charset="0"/>
              </a:rPr>
              <a:t>Revenues and expenses and gains and losses unrelated to company’s main line of operations. Examples include:</a:t>
            </a:r>
          </a:p>
          <a:p>
            <a:pPr marL="0" lvl="1" indent="0">
              <a:buClr>
                <a:srgbClr val="7F0000"/>
              </a:buClr>
              <a:buSzPct val="100000"/>
              <a:buNone/>
            </a:pPr>
            <a:r>
              <a:rPr lang="en-US" sz="2000" b="1" dirty="0">
                <a:latin typeface="Times New Roman" panose="02020603050405020304" pitchFamily="18" charset="0"/>
                <a:cs typeface="Times New Roman" panose="02020603050405020304" pitchFamily="18" charset="0"/>
              </a:rPr>
              <a:t>Other Revenues and Gains</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Interest revenue</a:t>
            </a:r>
            <a:r>
              <a:rPr lang="en-US" sz="2000" dirty="0">
                <a:latin typeface="Times New Roman" panose="02020603050405020304" pitchFamily="18" charset="0"/>
                <a:cs typeface="Times New Roman" panose="02020603050405020304" pitchFamily="18" charset="0"/>
              </a:rPr>
              <a:t> from notes receivable and marketable securities.</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Dividend revenue</a:t>
            </a:r>
            <a:r>
              <a:rPr lang="en-US" sz="2000" dirty="0">
                <a:latin typeface="Times New Roman" panose="02020603050405020304" pitchFamily="18" charset="0"/>
                <a:cs typeface="Times New Roman" panose="02020603050405020304" pitchFamily="18" charset="0"/>
              </a:rPr>
              <a:t> from investments in capital stock.</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Rent revenue</a:t>
            </a:r>
            <a:r>
              <a:rPr lang="en-US" sz="2000" dirty="0">
                <a:latin typeface="Times New Roman" panose="02020603050405020304" pitchFamily="18" charset="0"/>
                <a:cs typeface="Times New Roman" panose="02020603050405020304" pitchFamily="18" charset="0"/>
              </a:rPr>
              <a:t> from subleasing a portion of the store.</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Gain</a:t>
            </a:r>
            <a:r>
              <a:rPr lang="en-US" sz="2000" dirty="0">
                <a:latin typeface="Times New Roman" panose="02020603050405020304" pitchFamily="18" charset="0"/>
                <a:cs typeface="Times New Roman" panose="02020603050405020304" pitchFamily="18" charset="0"/>
              </a:rPr>
              <a:t> from the sale of property, plant, and equipment.</a:t>
            </a:r>
          </a:p>
          <a:p>
            <a:pPr marL="0" lvl="1" indent="0">
              <a:buClr>
                <a:srgbClr val="7F0000"/>
              </a:buClr>
              <a:buSzPct val="100000"/>
              <a:buNone/>
            </a:pPr>
            <a:r>
              <a:rPr lang="en-US" sz="2000" b="1" dirty="0">
                <a:latin typeface="Times New Roman" panose="02020603050405020304" pitchFamily="18" charset="0"/>
                <a:cs typeface="Times New Roman" panose="02020603050405020304" pitchFamily="18" charset="0"/>
              </a:rPr>
              <a:t>Other Expenses and Losses</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Interest expense</a:t>
            </a:r>
            <a:r>
              <a:rPr lang="en-US" sz="2000" dirty="0">
                <a:latin typeface="Times New Roman" panose="02020603050405020304" pitchFamily="18" charset="0"/>
                <a:cs typeface="Times New Roman" panose="02020603050405020304" pitchFamily="18" charset="0"/>
              </a:rPr>
              <a:t> on notes and loans payable.</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Casualty losses</a:t>
            </a:r>
            <a:r>
              <a:rPr lang="en-US" sz="2000" dirty="0">
                <a:latin typeface="Times New Roman" panose="02020603050405020304" pitchFamily="18" charset="0"/>
                <a:cs typeface="Times New Roman" panose="02020603050405020304" pitchFamily="18" charset="0"/>
              </a:rPr>
              <a:t> from such causes as vandalism and accidents.</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Loss</a:t>
            </a:r>
            <a:r>
              <a:rPr lang="en-US" sz="2000" dirty="0">
                <a:latin typeface="Times New Roman" panose="02020603050405020304" pitchFamily="18" charset="0"/>
                <a:cs typeface="Times New Roman" panose="02020603050405020304" pitchFamily="18" charset="0"/>
              </a:rPr>
              <a:t> from sale of property, plant, and equipment.</a:t>
            </a:r>
          </a:p>
          <a:p>
            <a:pPr marL="457200" lvl="1">
              <a:buClr>
                <a:srgbClr val="7F0000"/>
              </a:buClr>
              <a:buSzPct val="100000"/>
              <a:buFont typeface="Arial" pitchFamily="34" charset="0"/>
              <a:buChar char="•"/>
            </a:pPr>
            <a:r>
              <a:rPr lang="en-US" sz="2000" b="1" dirty="0">
                <a:latin typeface="Times New Roman" panose="02020603050405020304" pitchFamily="18" charset="0"/>
                <a:cs typeface="Times New Roman" panose="02020603050405020304" pitchFamily="18" charset="0"/>
              </a:rPr>
              <a:t>Loss</a:t>
            </a:r>
            <a:r>
              <a:rPr lang="en-US" sz="2000" dirty="0">
                <a:latin typeface="Times New Roman" panose="02020603050405020304" pitchFamily="18" charset="0"/>
                <a:cs typeface="Times New Roman" panose="02020603050405020304" pitchFamily="18" charset="0"/>
              </a:rPr>
              <a:t> from strikes by employees and suppliers.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610710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570829"/>
          </a:xfrm>
        </p:spPr>
        <p:txBody>
          <a:bodyPr>
            <a:normAutofit fontScale="90000"/>
          </a:bodyPr>
          <a:lstStyle/>
          <a:p>
            <a:r>
              <a:rPr lang="en-IN" b="1" dirty="0">
                <a:solidFill>
                  <a:srgbClr val="931B21"/>
                </a:solidFill>
                <a:latin typeface="Times New Roman" panose="02020603050405020304" pitchFamily="18" charset="0"/>
                <a:cs typeface="Times New Roman" panose="02020603050405020304" pitchFamily="18" charset="0"/>
              </a:rPr>
              <a:t>Learning Objective 4</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Compute and Analyze Gross Profit Rate and Profit Margin</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p>
        </p:txBody>
      </p:sp>
    </p:spTree>
    <p:extLst>
      <p:ext uri="{BB962C8B-B14F-4D97-AF65-F5344CB8AC3E}">
        <p14:creationId xmlns:p14="http://schemas.microsoft.com/office/powerpoint/2010/main" val="1221945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a:latin typeface="Times New Roman" panose="02020603050405020304" pitchFamily="18" charset="0"/>
                <a:cs typeface="Times New Roman" panose="02020603050405020304" pitchFamily="18" charset="0"/>
              </a:rPr>
              <a:t>Gross Profit Rate</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May be expressed as a </a:t>
            </a:r>
            <a:r>
              <a:rPr lang="en-US" b="1" dirty="0">
                <a:latin typeface="Times New Roman" panose="02020603050405020304" pitchFamily="18" charset="0"/>
                <a:cs typeface="Times New Roman" panose="02020603050405020304" pitchFamily="18" charset="0"/>
              </a:rPr>
              <a:t>percentage</a:t>
            </a:r>
            <a:r>
              <a:rPr lang="en-US" dirty="0">
                <a:latin typeface="Times New Roman" panose="02020603050405020304" pitchFamily="18" charset="0"/>
                <a:cs typeface="Times New Roman" panose="02020603050405020304" pitchFamily="18" charset="0"/>
              </a:rPr>
              <a:t> by dividing the amount of gross profit by net sales.</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Analysts generally consider the gross profit </a:t>
            </a:r>
            <a:r>
              <a:rPr lang="en-US" b="1" dirty="0">
                <a:latin typeface="Times New Roman" panose="02020603050405020304" pitchFamily="18" charset="0"/>
                <a:cs typeface="Times New Roman" panose="02020603050405020304" pitchFamily="18" charset="0"/>
              </a:rPr>
              <a:t>rate</a:t>
            </a:r>
            <a:r>
              <a:rPr lang="en-US" dirty="0">
                <a:latin typeface="Times New Roman" panose="02020603050405020304" pitchFamily="18" charset="0"/>
                <a:cs typeface="Times New Roman" panose="02020603050405020304" pitchFamily="18" charset="0"/>
              </a:rPr>
              <a:t> to be more informative than the gross profit </a:t>
            </a:r>
            <a:r>
              <a:rPr lang="en-US" b="1" dirty="0">
                <a:latin typeface="Times New Roman" panose="02020603050405020304" pitchFamily="18" charset="0"/>
                <a:cs typeface="Times New Roman" panose="02020603050405020304" pitchFamily="18" charset="0"/>
              </a:rPr>
              <a:t>amount.</a:t>
            </a:r>
          </a:p>
          <a:p>
            <a:pPr marL="457200" lvl="1">
              <a:buClr>
                <a:srgbClr val="7F0000"/>
              </a:buClr>
              <a:buSzPct val="100000"/>
              <a:buFont typeface="Arial" pitchFamily="34" charset="0"/>
              <a:buChar char="•"/>
            </a:pPr>
            <a:r>
              <a:rPr lang="en-US" dirty="0">
                <a:latin typeface="Times New Roman" panose="02020603050405020304" pitchFamily="18" charset="0"/>
                <a:cs typeface="Times New Roman" panose="02020603050405020304" pitchFamily="18" charset="0"/>
              </a:rPr>
              <a:t>Helps companies decide if the prices of their goods are in line with changes in the cost of inventory.</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1431217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Gross Profit Rate by Industry</a:t>
            </a:r>
            <a:endParaRPr lang="ru-RU" b="1" dirty="0">
              <a:latin typeface="Times New Roman" panose="02020603050405020304" pitchFamily="18" charset="0"/>
              <a:cs typeface="Times New Roman" panose="02020603050405020304" pitchFamily="18" charset="0"/>
            </a:endParaRPr>
          </a:p>
        </p:txBody>
      </p:sp>
      <p:pic>
        <p:nvPicPr>
          <p:cNvPr id="9" name="Picture Placeholder 8" descr="A horizontal bar graph displays the Gross profit rate produced by the Industries. The horizontal axis represents Gross Profit Rate ranging from 10 percentages to 80 percentages in increments of 10 percentages. The vertical axis represents the six types of industries as follows: Software and programming, Pharmaceutical, Semiconductors, Footwear, Food processing, Chemical manufacturing. The data for the graph are as follows: &#10;Software and programming: 74.8 percent &#10;Pharmaceutical: 70.9 percent&#10;Semiconductors: 51 percent&#10;Footwear: 44.5 percent &#10;Food processing: 30.4 percent and &#10;Chemical manufacturing: 21.4 percent."/>
          <p:cNvPicPr>
            <a:picLocks noGrp="1" noChangeAspect="1"/>
          </p:cNvPicPr>
          <p:nvPr>
            <p:ph type="pic" sz="quarter" idx="19"/>
          </p:nvPr>
        </p:nvPicPr>
        <p:blipFill>
          <a:blip r:embed="rId2"/>
          <a:stretch>
            <a:fillRect/>
          </a:stretch>
        </p:blipFill>
        <p:spPr>
          <a:xfrm>
            <a:off x="419394" y="2209800"/>
            <a:ext cx="8305213" cy="3241785"/>
          </a:xfrm>
          <a:prstGeom prst="rect">
            <a:avLst/>
          </a:prstGeom>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1748620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a:latin typeface="Times New Roman" panose="02020603050405020304" pitchFamily="18" charset="0"/>
                <a:cs typeface="Times New Roman" panose="02020603050405020304" pitchFamily="18" charset="0"/>
              </a:rPr>
              <a:t>Profit Margin</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lvl="1" indent="0">
              <a:buClr>
                <a:srgbClr val="7F0000"/>
              </a:buClr>
              <a:buSzPct val="100000"/>
              <a:buNone/>
            </a:pPr>
            <a:r>
              <a:rPr lang="en-US" dirty="0">
                <a:latin typeface="Times New Roman" panose="02020603050405020304" pitchFamily="18" charset="0"/>
                <a:cs typeface="Times New Roman" panose="02020603050405020304" pitchFamily="18" charset="0"/>
              </a:rPr>
              <a:t>Measures the </a:t>
            </a:r>
            <a:r>
              <a:rPr lang="en-US" b="1" dirty="0">
                <a:latin typeface="Times New Roman" panose="02020603050405020304" pitchFamily="18" charset="0"/>
                <a:cs typeface="Times New Roman" panose="02020603050405020304" pitchFamily="18" charset="0"/>
              </a:rPr>
              <a:t>percentage</a:t>
            </a:r>
            <a:r>
              <a:rPr lang="en-US" dirty="0">
                <a:latin typeface="Times New Roman" panose="02020603050405020304" pitchFamily="18" charset="0"/>
                <a:cs typeface="Times New Roman" panose="02020603050405020304" pitchFamily="18" charset="0"/>
              </a:rPr>
              <a:t> of each dollar of sales that results in net income.</a:t>
            </a:r>
          </a:p>
          <a:p>
            <a:pPr marL="0" lvl="1" indent="0">
              <a:buClr>
                <a:srgbClr val="7F0000"/>
              </a:buClr>
              <a:buSzPct val="100000"/>
              <a:buNone/>
            </a:pPr>
            <a:r>
              <a:rPr lang="en-US" dirty="0">
                <a:latin typeface="Times New Roman" panose="02020603050405020304" pitchFamily="18" charset="0"/>
                <a:cs typeface="Times New Roman" panose="02020603050405020304" pitchFamily="18" charset="0"/>
              </a:rPr>
              <a:t>How do the gross profit rate and profit margin ratio differ? </a:t>
            </a:r>
          </a:p>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Gross profit rate</a:t>
            </a:r>
            <a:r>
              <a:rPr lang="en-US" dirty="0">
                <a:latin typeface="Times New Roman" panose="02020603050405020304" pitchFamily="18" charset="0"/>
                <a:cs typeface="Times New Roman" panose="02020603050405020304" pitchFamily="18" charset="0"/>
              </a:rPr>
              <a:t> measures the margin by which selling price exceeds cost of goods sold. </a:t>
            </a:r>
          </a:p>
          <a:p>
            <a:pPr marL="457200" lvl="1">
              <a:buClr>
                <a:srgbClr val="7F0000"/>
              </a:buClr>
              <a:buSzPct val="100000"/>
              <a:buFont typeface="Arial" pitchFamily="34" charset="0"/>
              <a:buChar char="•"/>
            </a:pPr>
            <a:r>
              <a:rPr lang="en-US" b="1" dirty="0">
                <a:latin typeface="Times New Roman" panose="02020603050405020304" pitchFamily="18" charset="0"/>
                <a:cs typeface="Times New Roman" panose="02020603050405020304" pitchFamily="18" charset="0"/>
              </a:rPr>
              <a:t>Profit margin ratio</a:t>
            </a:r>
            <a:r>
              <a:rPr lang="en-US" dirty="0">
                <a:latin typeface="Times New Roman" panose="02020603050405020304" pitchFamily="18" charset="0"/>
                <a:cs typeface="Times New Roman" panose="02020603050405020304" pitchFamily="18" charset="0"/>
              </a:rPr>
              <a:t> measures the extent by which selling price covers all expenses (including cost of goods sold).</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1902839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Profit Margins by Industry</a:t>
            </a:r>
            <a:endParaRPr lang="ru-RU" b="1" dirty="0">
              <a:latin typeface="Times New Roman" panose="02020603050405020304" pitchFamily="18" charset="0"/>
              <a:cs typeface="Times New Roman" panose="02020603050405020304" pitchFamily="18" charset="0"/>
            </a:endParaRPr>
          </a:p>
        </p:txBody>
      </p:sp>
      <p:pic>
        <p:nvPicPr>
          <p:cNvPr id="6" name="Picture Placeholder 5" descr="A horizontal bar graph displays the Profit margins by industry. The horizontal axis represents Profit Margin ranges from 10 percentages to 30 percentages in increments of 10 percentages. The vertical axis represents the six types of industries as follows: Software and programming, Pharmaceutical, Semiconductors, Footwear, Food processing, Chemical manufacturing. The data for the graph are as follows: &#10;Software and programming: 19.7 percent &#10;Semiconductors: 15.3 percent &#10;Pharmaceutical: 15 percent &#10;Footwear; 10 percent &#10;Chemical manufacturing: 7.6 percentage, and Food processing: 6.4 percent&#10;Two vertical lines are drawn at 10 percent and 20 percent."/>
          <p:cNvPicPr>
            <a:picLocks noGrp="1" noChangeAspect="1"/>
          </p:cNvPicPr>
          <p:nvPr>
            <p:ph type="pic" sz="quarter" idx="19"/>
          </p:nvPr>
        </p:nvPicPr>
        <p:blipFill>
          <a:blip r:embed="rId2"/>
          <a:stretch>
            <a:fillRect/>
          </a:stretch>
        </p:blipFill>
        <p:spPr>
          <a:xfrm>
            <a:off x="319018" y="1908484"/>
            <a:ext cx="8505965" cy="3041032"/>
          </a:xfrm>
          <a:prstGeom prst="rect">
            <a:avLst/>
          </a:prstGeom>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107011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Merchandising Company</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1000" y="1219200"/>
            <a:ext cx="3963340" cy="593726"/>
          </a:xfrm>
        </p:spPr>
        <p:txBody>
          <a:bodyPr/>
          <a:lstStyle/>
          <a:p>
            <a:pPr algn="l"/>
            <a:r>
              <a:rPr lang="en-US" sz="2800" b="1" dirty="0">
                <a:latin typeface="Times New Roman" panose="02020603050405020304" pitchFamily="18" charset="0"/>
                <a:cs typeface="Times New Roman" panose="02020603050405020304" pitchFamily="18" charset="0"/>
              </a:rPr>
              <a:t>Income Measurement</a:t>
            </a:r>
          </a:p>
        </p:txBody>
      </p:sp>
      <p:pic>
        <p:nvPicPr>
          <p:cNvPr id="8" name="Picture Placeholder 7" descr="A flow chart displays an Income measurement process for a merchandising company. Sales Revenue less Cost of goods sold equals gross profit less operating expenses equals net income (loss)."/>
          <p:cNvPicPr>
            <a:picLocks noGrp="1" noChangeAspect="1"/>
          </p:cNvPicPr>
          <p:nvPr>
            <p:ph type="pic" sz="quarter" idx="19"/>
          </p:nvPr>
        </p:nvPicPr>
        <p:blipFill>
          <a:blip r:embed="rId2"/>
          <a:stretch>
            <a:fillRect/>
          </a:stretch>
        </p:blipFill>
        <p:spPr>
          <a:xfrm>
            <a:off x="1524000" y="1828800"/>
            <a:ext cx="6343649" cy="2598970"/>
          </a:xfrm>
          <a:prstGeom prst="rect">
            <a:avLst/>
          </a:prstGeom>
        </p:spPr>
      </p:pic>
      <p:sp>
        <p:nvSpPr>
          <p:cNvPr id="9" name="Content Placeholder 8"/>
          <p:cNvSpPr>
            <a:spLocks noGrp="1"/>
          </p:cNvSpPr>
          <p:nvPr>
            <p:ph sz="quarter" idx="18"/>
          </p:nvPr>
        </p:nvSpPr>
        <p:spPr>
          <a:xfrm>
            <a:off x="304800" y="4495800"/>
            <a:ext cx="8686800" cy="1371600"/>
          </a:xfrm>
        </p:spPr>
        <p:txBody>
          <a:bodyPr/>
          <a:lstStyle/>
          <a:p>
            <a:pPr marL="0" indent="0">
              <a:buNone/>
            </a:pPr>
            <a:r>
              <a:rPr lang="en-US" altLang="en-US" sz="2600" b="1" dirty="0">
                <a:solidFill>
                  <a:srgbClr val="000066"/>
                </a:solidFill>
                <a:latin typeface="Times New Roman" panose="02020603050405020304" pitchFamily="18" charset="0"/>
                <a:cs typeface="Times New Roman" panose="02020603050405020304" pitchFamily="18" charset="0"/>
              </a:rPr>
              <a:t>Cost of goods</a:t>
            </a:r>
            <a:r>
              <a:rPr lang="en-US" alt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sold is the total cost of merchandise sold during the period.  It is an expense account found on the income statement. </a:t>
            </a:r>
          </a:p>
        </p:txBody>
      </p:sp>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61599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Flow of Costs</a:t>
            </a:r>
            <a:endParaRPr lang="ru-RU" b="1" dirty="0">
              <a:latin typeface="Times New Roman" panose="02020603050405020304" pitchFamily="18" charset="0"/>
              <a:cs typeface="Times New Roman" panose="02020603050405020304" pitchFamily="18" charset="0"/>
            </a:endParaRPr>
          </a:p>
        </p:txBody>
      </p:sp>
      <p:pic>
        <p:nvPicPr>
          <p:cNvPr id="10" name="Picture Placeholder 9" descr="A flow chart displays the flow of costs for a merchandising company. The flow chart begins with a formula, beginning inventory plus Cost of goods purchased equals Cost of goods available for sale. Two red arrows flowing out of Cost of goods available for sale points to Cost of goods sold labeled Sold and Ending Inventory labeled Not Sold. "/>
          <p:cNvPicPr>
            <a:picLocks noGrp="1" noChangeAspect="1"/>
          </p:cNvPicPr>
          <p:nvPr>
            <p:ph type="pic" sz="quarter" idx="19"/>
          </p:nvPr>
        </p:nvPicPr>
        <p:blipFill>
          <a:blip r:embed="rId2"/>
          <a:stretch>
            <a:fillRect/>
          </a:stretch>
        </p:blipFill>
        <p:spPr>
          <a:xfrm>
            <a:off x="3352800" y="533400"/>
            <a:ext cx="5222581" cy="3400750"/>
          </a:xfrm>
          <a:prstGeom prst="rect">
            <a:avLst/>
          </a:prstGeom>
          <a:ln>
            <a:solidFill>
              <a:schemeClr val="tx1"/>
            </a:solidFill>
          </a:ln>
        </p:spPr>
      </p:pic>
      <p:sp>
        <p:nvSpPr>
          <p:cNvPr id="9" name="Content Placeholder 8"/>
          <p:cNvSpPr>
            <a:spLocks noGrp="1"/>
          </p:cNvSpPr>
          <p:nvPr>
            <p:ph sz="quarter" idx="18"/>
          </p:nvPr>
        </p:nvSpPr>
        <p:spPr>
          <a:xfrm>
            <a:off x="304800" y="4495800"/>
            <a:ext cx="8686800" cy="1676400"/>
          </a:xfrm>
        </p:spPr>
        <p:txBody>
          <a:bodyPr/>
          <a:lstStyle/>
          <a:p>
            <a:pPr marL="0" indent="0">
              <a:buNone/>
            </a:pPr>
            <a:r>
              <a:rPr lang="en-US" sz="2600" dirty="0">
                <a:latin typeface="Times New Roman" panose="02020603050405020304" pitchFamily="18" charset="0"/>
                <a:cs typeface="Times New Roman" panose="02020603050405020304" pitchFamily="18" charset="0"/>
              </a:rPr>
              <a:t>Companies use either a </a:t>
            </a:r>
            <a:r>
              <a:rPr lang="en-US" sz="2600" b="1" dirty="0">
                <a:latin typeface="Times New Roman" panose="02020603050405020304" pitchFamily="18" charset="0"/>
                <a:cs typeface="Times New Roman" panose="02020603050405020304" pitchFamily="18" charset="0"/>
              </a:rPr>
              <a:t>perpetual inventory system</a:t>
            </a:r>
            <a:r>
              <a:rPr lang="en-US" sz="2600" dirty="0">
                <a:latin typeface="Times New Roman" panose="02020603050405020304" pitchFamily="18" charset="0"/>
                <a:cs typeface="Times New Roman" panose="02020603050405020304" pitchFamily="18" charset="0"/>
              </a:rPr>
              <a:t> or a </a:t>
            </a:r>
            <a:r>
              <a:rPr lang="en-US" sz="2600" b="1" dirty="0">
                <a:latin typeface="Times New Roman" panose="02020603050405020304" pitchFamily="18" charset="0"/>
                <a:cs typeface="Times New Roman" panose="02020603050405020304" pitchFamily="18" charset="0"/>
              </a:rPr>
              <a:t>periodic inventory system</a:t>
            </a:r>
            <a:r>
              <a:rPr lang="en-US" sz="2600" dirty="0">
                <a:latin typeface="Times New Roman" panose="02020603050405020304" pitchFamily="18" charset="0"/>
                <a:cs typeface="Times New Roman" panose="02020603050405020304" pitchFamily="18" charset="0"/>
              </a:rPr>
              <a:t> to account for inventory. All companies take a physical count of their inventory at least once a year.</a:t>
            </a:r>
          </a:p>
        </p:txBody>
      </p:sp>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
        <p:nvSpPr>
          <p:cNvPr id="2" name="TextBox 1">
            <a:extLst>
              <a:ext uri="{FF2B5EF4-FFF2-40B4-BE49-F238E27FC236}">
                <a16:creationId xmlns:a16="http://schemas.microsoft.com/office/drawing/2014/main" id="{E956B85F-D5A3-4FBF-BA35-03336AE22AA1}"/>
              </a:ext>
            </a:extLst>
          </p:cNvPr>
          <p:cNvSpPr txBox="1"/>
          <p:nvPr/>
        </p:nvSpPr>
        <p:spPr>
          <a:xfrm>
            <a:off x="304800" y="1219200"/>
            <a:ext cx="2895600" cy="3139321"/>
          </a:xfrm>
          <a:prstGeom prst="rect">
            <a:avLst/>
          </a:prstGeom>
          <a:noFill/>
        </p:spPr>
        <p:txBody>
          <a:bodyPr wrap="square" rtlCol="0">
            <a:spAutoFit/>
          </a:bodyPr>
          <a:lstStyle/>
          <a:p>
            <a:r>
              <a:rPr lang="en-US" dirty="0"/>
              <a:t>An item begins in inventory (an asset). </a:t>
            </a:r>
          </a:p>
          <a:p>
            <a:endParaRPr lang="en-US" dirty="0"/>
          </a:p>
          <a:p>
            <a:r>
              <a:rPr lang="en-US" dirty="0"/>
              <a:t>If sold, transforms in its nature from an asset to an expense through the sales process.  </a:t>
            </a:r>
          </a:p>
          <a:p>
            <a:endParaRPr lang="en-US" dirty="0"/>
          </a:p>
          <a:p>
            <a:r>
              <a:rPr lang="en-US" dirty="0"/>
              <a:t>If not sold, it remains an asset on the balance sheet. </a:t>
            </a:r>
          </a:p>
        </p:txBody>
      </p:sp>
    </p:spTree>
    <p:extLst>
      <p:ext uri="{BB962C8B-B14F-4D97-AF65-F5344CB8AC3E}">
        <p14:creationId xmlns:p14="http://schemas.microsoft.com/office/powerpoint/2010/main" val="3260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Flow of Costs</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Perpetual System</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r>
              <a:rPr lang="en-US" sz="2600" dirty="0">
                <a:latin typeface="Times New Roman" panose="02020603050405020304" pitchFamily="18" charset="0"/>
                <a:cs typeface="Times New Roman" panose="02020603050405020304" pitchFamily="18" charset="0"/>
              </a:rPr>
              <a:t>Maintain detailed records of the cost of each inventory purchase and sale.</a:t>
            </a:r>
          </a:p>
          <a:p>
            <a:r>
              <a:rPr lang="en-US" sz="2600" dirty="0">
                <a:latin typeface="Times New Roman" panose="02020603050405020304" pitchFamily="18" charset="0"/>
                <a:cs typeface="Times New Roman" panose="02020603050405020304" pitchFamily="18" charset="0"/>
              </a:rPr>
              <a:t>Records continuously show inventory that should be on hand for every item.</a:t>
            </a:r>
          </a:p>
          <a:p>
            <a:r>
              <a:rPr lang="en-US" sz="2600" dirty="0">
                <a:latin typeface="Times New Roman" panose="02020603050405020304" pitchFamily="18" charset="0"/>
                <a:cs typeface="Times New Roman" panose="02020603050405020304" pitchFamily="18" charset="0"/>
              </a:rPr>
              <a:t>Company determines cost of goods sold each time a sale occurs.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01115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Flow of Costs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Periodic System</a:t>
            </a:r>
            <a:endParaRPr lang="ru-RU"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5"/>
          </p:nvPr>
        </p:nvSpPr>
        <p:spPr>
          <a:xfrm>
            <a:off x="380060" y="1692275"/>
            <a:ext cx="8534400" cy="1889126"/>
          </a:xfrm>
        </p:spPr>
        <p:txBody>
          <a:bodyPr/>
          <a:lstStyle/>
          <a:p>
            <a:pPr marL="457200" indent="-457200" algn="l">
              <a:lnSpc>
                <a:spcPct val="100000"/>
              </a:lnSpc>
              <a:spcBef>
                <a:spcPts val="624"/>
              </a:spcBef>
              <a:buClr>
                <a:schemeClr val="accent2"/>
              </a:buClr>
              <a:buFont typeface="Arial" pitchFamily="34" charset="0"/>
              <a:buChar char="•"/>
            </a:pPr>
            <a:r>
              <a:rPr lang="en-US" sz="2600" dirty="0">
                <a:latin typeface="Times New Roman" panose="02020603050405020304" pitchFamily="18" charset="0"/>
                <a:cs typeface="Times New Roman" panose="02020603050405020304" pitchFamily="18" charset="0"/>
              </a:rPr>
              <a:t>Does not keep detailed records of goods on hand.</a:t>
            </a:r>
          </a:p>
          <a:p>
            <a:pPr marL="457200" indent="-457200" algn="l">
              <a:lnSpc>
                <a:spcPct val="100000"/>
              </a:lnSpc>
              <a:spcBef>
                <a:spcPts val="624"/>
              </a:spcBef>
              <a:buClr>
                <a:schemeClr val="accent2"/>
              </a:buClr>
              <a:buFont typeface="Arial" pitchFamily="34" charset="0"/>
              <a:buChar char="•"/>
            </a:pPr>
            <a:r>
              <a:rPr lang="en-US" sz="2600" dirty="0">
                <a:latin typeface="Times New Roman" panose="02020603050405020304" pitchFamily="18" charset="0"/>
                <a:cs typeface="Times New Roman" panose="02020603050405020304" pitchFamily="18" charset="0"/>
              </a:rPr>
              <a:t>Cost of goods sold determined by count.</a:t>
            </a:r>
          </a:p>
          <a:p>
            <a:pPr marL="457200" indent="-457200" algn="l">
              <a:lnSpc>
                <a:spcPct val="100000"/>
              </a:lnSpc>
              <a:spcBef>
                <a:spcPts val="624"/>
              </a:spcBef>
              <a:buClr>
                <a:schemeClr val="accent2"/>
              </a:buClr>
              <a:buFont typeface="Arial" pitchFamily="34" charset="0"/>
              <a:buChar char="•"/>
            </a:pPr>
            <a:r>
              <a:rPr lang="en-US" sz="2600" dirty="0">
                <a:latin typeface="Times New Roman" panose="02020603050405020304" pitchFamily="18" charset="0"/>
                <a:cs typeface="Times New Roman" panose="02020603050405020304" pitchFamily="18" charset="0"/>
              </a:rPr>
              <a:t>Calculation of Cost of Goods Sold:</a:t>
            </a:r>
          </a:p>
        </p:txBody>
      </p:sp>
      <p:graphicFrame>
        <p:nvGraphicFramePr>
          <p:cNvPr id="16" name="Table Placeholder 12"/>
          <p:cNvGraphicFramePr>
            <a:graphicFrameLocks noGrp="1"/>
          </p:cNvGraphicFramePr>
          <p:nvPr>
            <p:ph type="tbl" sz="quarter" idx="17"/>
            <p:extLst>
              <p:ext uri="{D42A27DB-BD31-4B8C-83A1-F6EECF244321}">
                <p14:modId xmlns:p14="http://schemas.microsoft.com/office/powerpoint/2010/main" val="2312663017"/>
              </p:ext>
            </p:extLst>
          </p:nvPr>
        </p:nvGraphicFramePr>
        <p:xfrm>
          <a:off x="1954848" y="3733800"/>
          <a:ext cx="5234305" cy="1554480"/>
        </p:xfrm>
        <a:graphic>
          <a:graphicData uri="http://schemas.openxmlformats.org/drawingml/2006/table">
            <a:tbl>
              <a:tblPr firstRow="1" bandRow="1">
                <a:tableStyleId>{69012ECD-51FC-41F1-AA8D-1B2483CD663E}</a:tableStyleId>
              </a:tblPr>
              <a:tblGrid>
                <a:gridCol w="3961130">
                  <a:extLst>
                    <a:ext uri="{9D8B030D-6E8A-4147-A177-3AD203B41FA5}">
                      <a16:colId xmlns:a16="http://schemas.microsoft.com/office/drawing/2014/main" val="20000"/>
                    </a:ext>
                  </a:extLst>
                </a:gridCol>
                <a:gridCol w="1273175">
                  <a:extLst>
                    <a:ext uri="{9D8B030D-6E8A-4147-A177-3AD203B41FA5}">
                      <a16:colId xmlns:a16="http://schemas.microsoft.com/office/drawing/2014/main" val="20001"/>
                    </a:ext>
                  </a:extLst>
                </a:gridCol>
              </a:tblGrid>
              <a:tr h="152400">
                <a:tc>
                  <a:txBody>
                    <a:bodyPr/>
                    <a:lstStyle/>
                    <a:p>
                      <a:pPr>
                        <a:lnSpc>
                          <a:spcPct val="90000"/>
                        </a:lnSpc>
                      </a:pPr>
                      <a:r>
                        <a:rPr lang="en-US" sz="1600" b="0" baseline="0" dirty="0">
                          <a:solidFill>
                            <a:schemeClr val="tx1"/>
                          </a:solidFill>
                          <a:latin typeface="Times New Roman" pitchFamily="18" charset="0"/>
                          <a:cs typeface="Times New Roman" pitchFamily="18" charset="0"/>
                        </a:rPr>
                        <a:t>Beginning inventory</a:t>
                      </a:r>
                    </a:p>
                  </a:txBody>
                  <a:tcPr>
                    <a:noFill/>
                  </a:tcPr>
                </a:tc>
                <a:tc>
                  <a:txBody>
                    <a:bodyPr/>
                    <a:lstStyle/>
                    <a:p>
                      <a:pPr algn="r">
                        <a:lnSpc>
                          <a:spcPct val="90000"/>
                        </a:lnSpc>
                      </a:pPr>
                      <a:r>
                        <a:rPr lang="en-US" sz="1600" b="0" baseline="0" dirty="0">
                          <a:solidFill>
                            <a:schemeClr val="tx1"/>
                          </a:solidFill>
                          <a:latin typeface="Times New Roman" pitchFamily="18" charset="0"/>
                          <a:cs typeface="Times New Roman" pitchFamily="18" charset="0"/>
                        </a:rPr>
                        <a:t>$100,000</a:t>
                      </a:r>
                    </a:p>
                  </a:txBody>
                  <a:tcPr>
                    <a:noFill/>
                  </a:tcPr>
                </a:tc>
                <a:extLst>
                  <a:ext uri="{0D108BD9-81ED-4DB2-BD59-A6C34878D82A}">
                    <a16:rowId xmlns:a16="http://schemas.microsoft.com/office/drawing/2014/main" val="10000"/>
                  </a:ext>
                </a:extLst>
              </a:tr>
              <a:tr h="146304">
                <a:tc>
                  <a:txBody>
                    <a:bodyPr/>
                    <a:lstStyle/>
                    <a:p>
                      <a:pPr>
                        <a:lnSpc>
                          <a:spcPct val="90000"/>
                        </a:lnSpc>
                      </a:pPr>
                      <a:r>
                        <a:rPr lang="en-US" sz="1600" baseline="0" dirty="0">
                          <a:latin typeface="Times New Roman" pitchFamily="18" charset="0"/>
                          <a:cs typeface="Times New Roman" pitchFamily="18" charset="0"/>
                        </a:rPr>
                        <a:t>Add: Purchases, net</a:t>
                      </a:r>
                    </a:p>
                  </a:txBody>
                  <a:tcPr/>
                </a:tc>
                <a:tc>
                  <a:txBody>
                    <a:bodyPr/>
                    <a:lstStyle/>
                    <a:p>
                      <a:pPr algn="r">
                        <a:lnSpc>
                          <a:spcPct val="90000"/>
                        </a:lnSpc>
                      </a:pPr>
                      <a:r>
                        <a:rPr lang="en-US" sz="1600" u="sng" baseline="0" dirty="0">
                          <a:latin typeface="Times New Roman" pitchFamily="18" charset="0"/>
                          <a:cs typeface="Times New Roman" pitchFamily="18" charset="0"/>
                        </a:rPr>
                        <a:t>800,000</a:t>
                      </a:r>
                    </a:p>
                  </a:txBody>
                  <a:tcPr/>
                </a:tc>
                <a:extLst>
                  <a:ext uri="{0D108BD9-81ED-4DB2-BD59-A6C34878D82A}">
                    <a16:rowId xmlns:a16="http://schemas.microsoft.com/office/drawing/2014/main" val="10001"/>
                  </a:ext>
                </a:extLst>
              </a:tr>
              <a:tr h="140208">
                <a:tc>
                  <a:txBody>
                    <a:bodyPr/>
                    <a:lstStyle/>
                    <a:p>
                      <a:pPr>
                        <a:lnSpc>
                          <a:spcPct val="90000"/>
                        </a:lnSpc>
                      </a:pPr>
                      <a:r>
                        <a:rPr lang="en-US" sz="1600" baseline="0" dirty="0">
                          <a:latin typeface="Times New Roman" pitchFamily="18" charset="0"/>
                          <a:cs typeface="Times New Roman" pitchFamily="18" charset="0"/>
                        </a:rPr>
                        <a:t>Goods available for sale</a:t>
                      </a:r>
                    </a:p>
                  </a:txBody>
                  <a:tcPr/>
                </a:tc>
                <a:tc>
                  <a:txBody>
                    <a:bodyPr/>
                    <a:lstStyle/>
                    <a:p>
                      <a:pPr algn="r">
                        <a:lnSpc>
                          <a:spcPct val="90000"/>
                        </a:lnSpc>
                      </a:pPr>
                      <a:r>
                        <a:rPr lang="en-US" sz="1600" baseline="0" dirty="0">
                          <a:latin typeface="Times New Roman" pitchFamily="18" charset="0"/>
                          <a:cs typeface="Times New Roman" pitchFamily="18" charset="0"/>
                        </a:rPr>
                        <a:t>900,000</a:t>
                      </a:r>
                    </a:p>
                  </a:txBody>
                  <a:tcPr/>
                </a:tc>
                <a:extLst>
                  <a:ext uri="{0D108BD9-81ED-4DB2-BD59-A6C34878D82A}">
                    <a16:rowId xmlns:a16="http://schemas.microsoft.com/office/drawing/2014/main" val="10002"/>
                  </a:ext>
                </a:extLst>
              </a:tr>
              <a:tr h="286512">
                <a:tc>
                  <a:txBody>
                    <a:bodyPr/>
                    <a:lstStyle/>
                    <a:p>
                      <a:pPr>
                        <a:lnSpc>
                          <a:spcPct val="90000"/>
                        </a:lnSpc>
                      </a:pPr>
                      <a:r>
                        <a:rPr lang="en-US" sz="1600" baseline="0" dirty="0">
                          <a:latin typeface="Times New Roman" pitchFamily="18" charset="0"/>
                          <a:cs typeface="Times New Roman" pitchFamily="18" charset="0"/>
                        </a:rPr>
                        <a:t>Less: Ending inventory (physical count)</a:t>
                      </a:r>
                    </a:p>
                  </a:txBody>
                  <a:tcPr/>
                </a:tc>
                <a:tc>
                  <a:txBody>
                    <a:bodyPr/>
                    <a:lstStyle/>
                    <a:p>
                      <a:pPr algn="r">
                        <a:lnSpc>
                          <a:spcPct val="90000"/>
                        </a:lnSpc>
                      </a:pPr>
                      <a:r>
                        <a:rPr lang="en-US" sz="1600" kern="1200" baseline="0" dirty="0">
                          <a:latin typeface="Times New Roman" pitchFamily="18" charset="0"/>
                          <a:cs typeface="Times New Roman" pitchFamily="18" charset="0"/>
                        </a:rPr>
                        <a:t>125,000</a:t>
                      </a:r>
                      <a:endParaRPr lang="en-US" sz="1600" kern="1200" baseline="0" dirty="0">
                        <a:solidFill>
                          <a:schemeClr val="tx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3"/>
                  </a:ext>
                </a:extLst>
              </a:tr>
              <a:tr h="128016">
                <a:tc>
                  <a:txBody>
                    <a:bodyPr/>
                    <a:lstStyle/>
                    <a:p>
                      <a:pPr>
                        <a:lnSpc>
                          <a:spcPct val="90000"/>
                        </a:lnSpc>
                      </a:pPr>
                      <a:r>
                        <a:rPr lang="en-US" sz="1600" baseline="0" dirty="0">
                          <a:latin typeface="Times New Roman" pitchFamily="18" charset="0"/>
                          <a:cs typeface="Times New Roman" pitchFamily="18" charset="0"/>
                        </a:rPr>
                        <a:t>Cost of goods sold</a:t>
                      </a:r>
                    </a:p>
                  </a:txBody>
                  <a:tcPr/>
                </a:tc>
                <a:tc>
                  <a:txBody>
                    <a:bodyPr/>
                    <a:lstStyle/>
                    <a:p>
                      <a:pPr algn="r">
                        <a:lnSpc>
                          <a:spcPct val="90000"/>
                        </a:lnSpc>
                      </a:pPr>
                      <a:r>
                        <a:rPr lang="en-US" sz="1600" u="dbl" kern="1200" baseline="0" dirty="0">
                          <a:latin typeface="Times New Roman" pitchFamily="18" charset="0"/>
                          <a:cs typeface="Times New Roman" pitchFamily="18" charset="0"/>
                        </a:rPr>
                        <a:t>$775,000</a:t>
                      </a:r>
                      <a:endParaRPr lang="en-US" sz="1600" u="dbl" kern="1200" baseline="0" dirty="0">
                        <a:solidFill>
                          <a:schemeClr val="tx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14" name="Content Placeholder 13"/>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8549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Autofit/>
          </a:bodyPr>
          <a:lstStyle/>
          <a:p>
            <a:r>
              <a:rPr lang="en-US" b="1" dirty="0">
                <a:latin typeface="Times New Roman" panose="02020603050405020304" pitchFamily="18" charset="0"/>
                <a:cs typeface="Times New Roman" panose="02020603050405020304" pitchFamily="18" charset="0"/>
              </a:rPr>
              <a:t>Recording Purchases Under a Perpetual Inventory System</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r>
              <a:rPr lang="en-US" sz="2600" dirty="0">
                <a:latin typeface="Times New Roman" panose="02020603050405020304" pitchFamily="18" charset="0"/>
                <a:cs typeface="Times New Roman" panose="02020603050405020304" pitchFamily="18" charset="0"/>
              </a:rPr>
              <a:t>Made </a:t>
            </a:r>
            <a:r>
              <a:rPr lang="en-US" sz="2600" dirty="0" smtClean="0">
                <a:latin typeface="Times New Roman" panose="02020603050405020304" pitchFamily="18" charset="0"/>
                <a:cs typeface="Times New Roman" panose="02020603050405020304" pitchFamily="18" charset="0"/>
              </a:rPr>
              <a:t>using</a:t>
            </a:r>
            <a:r>
              <a:rPr lang="en-US" sz="2600" b="1" dirty="0" smtClean="0">
                <a:latin typeface="Times New Roman" panose="02020603050405020304" pitchFamily="18" charset="0"/>
                <a:cs typeface="Times New Roman" panose="02020603050405020304" pitchFamily="18" charset="0"/>
              </a:rPr>
              <a:t> credit or cash</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(on account). </a:t>
            </a:r>
            <a:endParaRPr lang="en-US" sz="26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Credit Sales</a:t>
            </a:r>
          </a:p>
          <a:p>
            <a:pPr lvl="2"/>
            <a:r>
              <a:rPr lang="en-US" dirty="0" smtClean="0">
                <a:latin typeface="Times New Roman" panose="02020603050405020304" pitchFamily="18" charset="0"/>
                <a:cs typeface="Times New Roman" panose="02020603050405020304" pitchFamily="18" charset="0"/>
              </a:rPr>
              <a:t>Companies </a:t>
            </a:r>
            <a:r>
              <a:rPr lang="en-US" dirty="0">
                <a:latin typeface="Times New Roman" panose="02020603050405020304" pitchFamily="18" charset="0"/>
                <a:cs typeface="Times New Roman" panose="02020603050405020304" pitchFamily="18" charset="0"/>
              </a:rPr>
              <a:t>record credit purchases by an increase in Inventory and an increase in Accounts </a:t>
            </a:r>
            <a:r>
              <a:rPr lang="en-US" dirty="0" smtClean="0">
                <a:latin typeface="Times New Roman" panose="02020603050405020304" pitchFamily="18" charset="0"/>
                <a:cs typeface="Times New Roman" panose="02020603050405020304" pitchFamily="18" charset="0"/>
              </a:rPr>
              <a:t>Payable</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Cash sales</a:t>
            </a:r>
          </a:p>
          <a:p>
            <a:pPr lvl="2"/>
            <a:r>
              <a:rPr lang="en-US" sz="2000" dirty="0" smtClean="0">
                <a:latin typeface="Times New Roman" panose="02020603050405020304" pitchFamily="18" charset="0"/>
                <a:cs typeface="Times New Roman" panose="02020603050405020304" pitchFamily="18" charset="0"/>
              </a:rPr>
              <a:t>Companies </a:t>
            </a:r>
            <a:r>
              <a:rPr lang="en-US" sz="2000" dirty="0">
                <a:latin typeface="Times New Roman" panose="02020603050405020304" pitchFamily="18" charset="0"/>
                <a:cs typeface="Times New Roman" panose="02020603050405020304" pitchFamily="18" charset="0"/>
              </a:rPr>
              <a:t>record </a:t>
            </a:r>
            <a:r>
              <a:rPr lang="en-US" sz="2000" dirty="0" smtClean="0">
                <a:latin typeface="Times New Roman" panose="02020603050405020304" pitchFamily="18" charset="0"/>
                <a:cs typeface="Times New Roman" panose="02020603050405020304" pitchFamily="18" charset="0"/>
              </a:rPr>
              <a:t>cash </a:t>
            </a:r>
            <a:r>
              <a:rPr lang="en-US" sz="2000" dirty="0">
                <a:latin typeface="Times New Roman" panose="02020603050405020304" pitchFamily="18" charset="0"/>
                <a:cs typeface="Times New Roman" panose="02020603050405020304" pitchFamily="18" charset="0"/>
              </a:rPr>
              <a:t>purchases by an increase in Inventory and </a:t>
            </a:r>
            <a:r>
              <a:rPr lang="en-US" sz="2000" dirty="0" smtClean="0">
                <a:latin typeface="Times New Roman" panose="02020603050405020304" pitchFamily="18" charset="0"/>
                <a:cs typeface="Times New Roman" panose="02020603050405020304" pitchFamily="18" charset="0"/>
              </a:rPr>
              <a:t>a decrease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Cash</a:t>
            </a:r>
            <a:endParaRPr lang="en-US" sz="2000" dirty="0">
              <a:latin typeface="Times New Roman" panose="02020603050405020304" pitchFamily="18" charset="0"/>
              <a:cs typeface="Times New Roman" panose="02020603050405020304" pitchFamily="18" charset="0"/>
            </a:endParaRPr>
          </a:p>
          <a:p>
            <a:pPr lvl="2"/>
            <a:endParaRPr lang="en-US" sz="2200" dirty="0" smtClean="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265474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434754" cy="457200"/>
          </a:xfrm>
        </p:spPr>
        <p:txBody>
          <a:bodyPr>
            <a:normAutofit fontScale="90000"/>
          </a:bodyPr>
          <a:lstStyle/>
          <a:p>
            <a:r>
              <a:rPr lang="en-US" b="1" dirty="0">
                <a:latin typeface="Times New Roman" panose="02020603050405020304" pitchFamily="18" charset="0"/>
                <a:cs typeface="Times New Roman" panose="02020603050405020304" pitchFamily="18" charset="0"/>
              </a:rPr>
              <a:t>When are inventory purchases recorded?</a:t>
            </a:r>
            <a:endParaRPr lang="ru-RU" b="1" dirty="0">
              <a:latin typeface="Times New Roman" panose="02020603050405020304" pitchFamily="18" charset="0"/>
              <a:cs typeface="Times New Roman" panose="02020603050405020304" pitchFamily="18" charset="0"/>
            </a:endParaRPr>
          </a:p>
        </p:txBody>
      </p:sp>
      <p:pic>
        <p:nvPicPr>
          <p:cNvPr id="13" name="Picture 2" descr="An illustration displays the concept of the shipping terms. The left part of the illustration describes FOB shipping point buyer pays freight costs and the right part describes the FOB destination seller pays freight costs. A vertical line is drawn between the parts of the illustration. A block at the left reads, seller. A man holding a block is shown at the right of the seller block. A callout pointing a man reads, Ownership passes to buyer here. A car is shown in front of the man with the text public carrier co, which leads to the block labeled Buyer. The buyer block is attached to the seller block at the right that leads to the car with the text public carrier co, in which the man holds a block in front of the car. The callout pointing toward the man reads, Ownership passes to buyer here. The block labeled Buyer is shown at the right part of the illustration."/>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81000" y="1066800"/>
            <a:ext cx="8425402" cy="193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5"/>
          </p:nvPr>
        </p:nvSpPr>
        <p:spPr>
          <a:xfrm>
            <a:off x="381000" y="3200400"/>
            <a:ext cx="3810000" cy="3124200"/>
          </a:xfrm>
        </p:spPr>
        <p:txBody>
          <a:bodyPr/>
          <a:lstStyle/>
          <a:p>
            <a:pPr algn="l"/>
            <a:r>
              <a:rPr lang="en-US" sz="2100" dirty="0">
                <a:latin typeface="Times New Roman" panose="02020603050405020304" pitchFamily="18" charset="0"/>
                <a:cs typeface="Times New Roman" panose="02020603050405020304" pitchFamily="18" charset="0"/>
              </a:rPr>
              <a:t>FOB Shipping Point.  Buyer owns when seller places inventory on common carrier.  The buyer pays for shipping costs, and this cost is added to the cost of inventory.  </a:t>
            </a:r>
          </a:p>
          <a:p>
            <a:pPr algn="l"/>
            <a:r>
              <a:rPr lang="en-US" sz="2100" dirty="0">
                <a:latin typeface="Times New Roman" panose="02020603050405020304" pitchFamily="18" charset="0"/>
                <a:cs typeface="Times New Roman" panose="02020603050405020304" pitchFamily="18" charset="0"/>
              </a:rPr>
              <a:t>The cost of inventory includes all necessary costs to bring the item to the place of business and make it salable. </a:t>
            </a:r>
          </a:p>
          <a:p>
            <a:pPr algn="l"/>
            <a:endParaRPr lang="en-US" sz="24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8"/>
          </p:nvPr>
        </p:nvSpPr>
        <p:spPr>
          <a:xfrm>
            <a:off x="4648200" y="3200400"/>
            <a:ext cx="4267200" cy="2971800"/>
          </a:xfrm>
        </p:spPr>
        <p:txBody>
          <a:bodyPr/>
          <a:lstStyle/>
          <a:p>
            <a:pPr marL="0" indent="0">
              <a:buNone/>
            </a:pPr>
            <a:r>
              <a:rPr lang="en-US" sz="2400" dirty="0">
                <a:latin typeface="Times New Roman" panose="02020603050405020304" pitchFamily="18" charset="0"/>
                <a:cs typeface="Times New Roman" panose="02020603050405020304" pitchFamily="18" charset="0"/>
              </a:rPr>
              <a:t>FOB Destination.  The buyer owns when it arrives at their place of business.  While on the common carrier, the Seller owns. The seller </a:t>
            </a:r>
            <a:r>
              <a:rPr lang="en-US" sz="2400" dirty="0" smtClean="0">
                <a:latin typeface="Times New Roman" panose="02020603050405020304" pitchFamily="18" charset="0"/>
                <a:cs typeface="Times New Roman" panose="02020603050405020304" pitchFamily="18" charset="0"/>
              </a:rPr>
              <a:t>recognize </a:t>
            </a:r>
            <a:r>
              <a:rPr lang="en-US" sz="2400" dirty="0">
                <a:latin typeface="Times New Roman" panose="02020603050405020304" pitchFamily="18" charset="0"/>
                <a:cs typeface="Times New Roman" panose="02020603050405020304" pitchFamily="18" charset="0"/>
              </a:rPr>
              <a:t>freight </a:t>
            </a:r>
            <a:r>
              <a:rPr lang="en-US" sz="2400" dirty="0" smtClean="0">
                <a:latin typeface="Times New Roman" panose="02020603050405020304" pitchFamily="18" charset="0"/>
                <a:cs typeface="Times New Roman" panose="02020603050405020304" pitchFamily="18" charset="0"/>
              </a:rPr>
              <a:t>as an expense to record the payment to the carrier.</a:t>
            </a:r>
            <a:endParaRPr lang="en-US" sz="240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2577485091"/>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1838</Words>
  <Application>Microsoft Office PowerPoint</Application>
  <PresentationFormat>On-screen Show (4:3)</PresentationFormat>
  <Paragraphs>189</Paragraphs>
  <Slides>37</Slides>
  <Notes>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37</vt:i4>
      </vt:variant>
    </vt:vector>
  </HeadingPairs>
  <TitlesOfParts>
    <vt:vector size="52" baseType="lpstr">
      <vt:lpstr>MS PGothic</vt:lpstr>
      <vt:lpstr>Arial</vt:lpstr>
      <vt:lpstr>Calibri</vt:lpstr>
      <vt:lpstr>Courier New</vt:lpstr>
      <vt:lpstr>Source Sans Pro</vt:lpstr>
      <vt:lpstr>STIX</vt:lpstr>
      <vt:lpstr>Times New Roman</vt:lpstr>
      <vt:lpstr>Wingdings</vt:lpstr>
      <vt:lpstr>Opener</vt:lpstr>
      <vt:lpstr>Chapter Outline</vt:lpstr>
      <vt:lpstr>Learning Objectives</vt:lpstr>
      <vt:lpstr>Concept Check Question</vt:lpstr>
      <vt:lpstr>Key Term</vt:lpstr>
      <vt:lpstr>Image Slide Master</vt:lpstr>
      <vt:lpstr>Custom Design</vt:lpstr>
      <vt:lpstr>Survey of Accounting</vt:lpstr>
      <vt:lpstr>Learning Objective 1 Describe Inventory Systems and Record Purchases Under a Perpetual Inventory System</vt:lpstr>
      <vt:lpstr>Merchandising Operations and Inventory Purchases</vt:lpstr>
      <vt:lpstr>Merchandising Company</vt:lpstr>
      <vt:lpstr>Flow of Costs</vt:lpstr>
      <vt:lpstr>Flow of Costs Perpetual System</vt:lpstr>
      <vt:lpstr>Flow of Costs Periodic System</vt:lpstr>
      <vt:lpstr>Recording Purchases Under a Perpetual Inventory System</vt:lpstr>
      <vt:lpstr>When are inventory purchases recorded?</vt:lpstr>
      <vt:lpstr>Recording Purchases Under a Perpetual System Buyer’s Books</vt:lpstr>
      <vt:lpstr>Freight Costs Incurred by the Buyer </vt:lpstr>
      <vt:lpstr>Freight Costs Incurred by the Seller</vt:lpstr>
      <vt:lpstr>Sales Returns Versus Sales Allowances on the Seller’s and Buyer’s Books</vt:lpstr>
      <vt:lpstr>Accounting for a Sales Return on the Buyer’s Books </vt:lpstr>
      <vt:lpstr>Negotiating Early Payment—The advantage of Sales Discounts</vt:lpstr>
      <vt:lpstr>Sales Discounts Examples</vt:lpstr>
      <vt:lpstr>Sales Discounts on Buyer’s books Payment on May 14</vt:lpstr>
      <vt:lpstr>Sales Discounts Payment on June 3</vt:lpstr>
      <vt:lpstr>Summary of Purchasing Transactions on the Buyer’s Books</vt:lpstr>
      <vt:lpstr>Learning Objective 2 Record Sales Under a Perpetual Inventory System</vt:lpstr>
      <vt:lpstr>Recording Sales Under a Perpetual Inventory System</vt:lpstr>
      <vt:lpstr>Recording Sales</vt:lpstr>
      <vt:lpstr>Recording Sales Cos of Goods Sold</vt:lpstr>
      <vt:lpstr>Sales Returns and Allowances Allowance Given</vt:lpstr>
      <vt:lpstr>Sales Returns and Allowances Cost of Goods Returned</vt:lpstr>
      <vt:lpstr>Data Analytics and Credit Sales</vt:lpstr>
      <vt:lpstr>Learning Objective 3  Prepare a Multiple-Step Income Statement</vt:lpstr>
      <vt:lpstr>Multiple-Step Income Statement</vt:lpstr>
      <vt:lpstr>Multiple-Step Income Statement Example</vt:lpstr>
      <vt:lpstr>Multiple-Step Income Statement Gross Profit</vt:lpstr>
      <vt:lpstr>Multiple-Step Income Statement Nonoperating Activities</vt:lpstr>
      <vt:lpstr>Nonoperating Activities</vt:lpstr>
      <vt:lpstr>Learning Objective 4 Compute and Analyze Gross Profit Rate and Profit Margin</vt:lpstr>
      <vt:lpstr>Gross Profit Rate</vt:lpstr>
      <vt:lpstr>Gross Profit Rate by Industry</vt:lpstr>
      <vt:lpstr>Profit Margin</vt:lpstr>
      <vt:lpstr>Profit Margins by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Fraud, Internal Control, and Cash</dc:title>
  <dc:creator/>
  <cp:lastModifiedBy/>
  <cp:revision>1</cp:revision>
  <dcterms:modified xsi:type="dcterms:W3CDTF">2022-03-07T23:16:15Z</dcterms:modified>
</cp:coreProperties>
</file>