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623" r:id="rId3"/>
    <p:sldId id="626" r:id="rId4"/>
    <p:sldId id="625" r:id="rId5"/>
    <p:sldId id="627" r:id="rId6"/>
    <p:sldId id="583" r:id="rId7"/>
    <p:sldId id="622" r:id="rId8"/>
    <p:sldId id="257" r:id="rId9"/>
    <p:sldId id="258" r:id="rId10"/>
    <p:sldId id="259" r:id="rId11"/>
    <p:sldId id="262" r:id="rId12"/>
    <p:sldId id="584" r:id="rId13"/>
    <p:sldId id="285" r:id="rId14"/>
    <p:sldId id="286" r:id="rId15"/>
    <p:sldId id="621" r:id="rId16"/>
    <p:sldId id="59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1544" autoAdjust="0"/>
  </p:normalViewPr>
  <p:slideViewPr>
    <p:cSldViewPr snapToGrid="0">
      <p:cViewPr varScale="1">
        <p:scale>
          <a:sx n="101" d="100"/>
          <a:sy n="101" d="100"/>
        </p:scale>
        <p:origin x="9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64F19C-E3D5-4FC1-86CA-86E20F0364AF}" type="datetimeFigureOut">
              <a:rPr lang="en-US" smtClean="0"/>
              <a:t>4/18/2022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1C34D4-0E85-4D20-AE8E-44710E72753E}" type="slidenum">
              <a:rPr lang="en-US" smtClean="0"/>
              <a:t>‹#›</a:t>
            </a:fld>
            <a:endParaRPr lang="en-US"/>
          </a:p>
        </p:txBody>
      </p:sp>
    </p:spTree>
    <p:extLst>
      <p:ext uri="{BB962C8B-B14F-4D97-AF65-F5344CB8AC3E}">
        <p14:creationId xmlns:p14="http://schemas.microsoft.com/office/powerpoint/2010/main" val="22855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7590E-9860-49A5-965A-15F318C653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5136C7-68FE-4250-BEA3-7DB5CF38C4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6A79D3-1248-4DD1-BF7D-39D087CA5794}"/>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5" name="Footer Placeholder 4">
            <a:extLst>
              <a:ext uri="{FF2B5EF4-FFF2-40B4-BE49-F238E27FC236}">
                <a16:creationId xmlns:a16="http://schemas.microsoft.com/office/drawing/2014/main" id="{4A24DF91-FBC1-4593-9B9A-DF5D716F7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A4F6B-EC42-435F-AB25-907BC1E8C527}"/>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410177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F7B9-37B3-4F1E-A5D7-DA9B474C14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0397C7-FD0D-4A8B-8685-320D8B5011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356E70-42D2-494A-9EB2-F25F872A1085}"/>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5" name="Footer Placeholder 4">
            <a:extLst>
              <a:ext uri="{FF2B5EF4-FFF2-40B4-BE49-F238E27FC236}">
                <a16:creationId xmlns:a16="http://schemas.microsoft.com/office/drawing/2014/main" id="{DBEAF0B8-0DF2-4DC0-A1D0-965DDAD6D7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3D3E18-6521-49ED-AAEB-3A48F50C332B}"/>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1400021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8BF29-DF26-4501-A684-AB5F9D584A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854B42-A44A-4870-99A0-B25F0F6A4C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960011-1254-4AFF-B92A-E5BC5E1F5966}"/>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5" name="Footer Placeholder 4">
            <a:extLst>
              <a:ext uri="{FF2B5EF4-FFF2-40B4-BE49-F238E27FC236}">
                <a16:creationId xmlns:a16="http://schemas.microsoft.com/office/drawing/2014/main" id="{F817AFAD-DAD5-4ADE-8ADA-2FAF51A726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D0C7D9-8EE7-44EB-BA20-62155E701863}"/>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2063287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B52EF-E030-45F3-AE19-B41D98DFFF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1864D2-20DA-4EB2-BFA8-6BB30364E1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5FBA33-0908-4E45-AECA-8AB4192309B4}"/>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5" name="Footer Placeholder 4">
            <a:extLst>
              <a:ext uri="{FF2B5EF4-FFF2-40B4-BE49-F238E27FC236}">
                <a16:creationId xmlns:a16="http://schemas.microsoft.com/office/drawing/2014/main" id="{6990B372-005B-4305-A9C1-4892B42122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39086-B5E2-46A5-A0E4-44C4257D57C2}"/>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415300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E0743-783C-4D68-9712-5E46CDFB9B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9B5B5C-9F39-48B5-9610-EDCC376620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AED906-EA32-46FE-98A3-179AFB66398C}"/>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5" name="Footer Placeholder 4">
            <a:extLst>
              <a:ext uri="{FF2B5EF4-FFF2-40B4-BE49-F238E27FC236}">
                <a16:creationId xmlns:a16="http://schemas.microsoft.com/office/drawing/2014/main" id="{68619378-F185-4BA6-B028-7F83DCBFD5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520B88-F83D-45A5-8B39-FD5C36C3BF4D}"/>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1655892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071CE-1141-487F-93B1-C9B91B8181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839D4B-DD1D-4A36-803D-FD57DA42BA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0E2B2A6-964A-4D80-8465-B55B674DA96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05FA22-4C16-44DE-87B8-4470A721611C}"/>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6" name="Footer Placeholder 5">
            <a:extLst>
              <a:ext uri="{FF2B5EF4-FFF2-40B4-BE49-F238E27FC236}">
                <a16:creationId xmlns:a16="http://schemas.microsoft.com/office/drawing/2014/main" id="{FA58B9C1-23A4-4B61-A743-E15BDA0546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061944-87D2-40A9-A729-B3E213143725}"/>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303771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AD20E-6B22-4DE2-8B9D-DCFF996667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094F349-FE99-43C4-9F47-1BE4D162979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4B1866-910F-47E2-8258-8B52D9142F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6E30D7-D4F2-4B92-A362-7E925CA7F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51B33B-9F55-463A-B8AB-CB073E53E9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657465-F6AA-46A9-B8A4-E1444A0DB392}"/>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8" name="Footer Placeholder 7">
            <a:extLst>
              <a:ext uri="{FF2B5EF4-FFF2-40B4-BE49-F238E27FC236}">
                <a16:creationId xmlns:a16="http://schemas.microsoft.com/office/drawing/2014/main" id="{926BF590-FCA6-4C67-9E50-EDD67D7670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218AF6E-1F74-466C-A793-BACCE415F198}"/>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74564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A1DC4-F7AF-45F4-99BD-B13982F3504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A9A57E-BCFF-4C91-8887-8E03C22C84E0}"/>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4" name="Footer Placeholder 3">
            <a:extLst>
              <a:ext uri="{FF2B5EF4-FFF2-40B4-BE49-F238E27FC236}">
                <a16:creationId xmlns:a16="http://schemas.microsoft.com/office/drawing/2014/main" id="{429FCC10-9E46-43F1-BF92-6A00E22707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812A2C-ABFE-4620-8604-C94DFCDCA89D}"/>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1804179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5DB383-10DA-4DA2-91F2-B39F13ADFC7F}"/>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3" name="Footer Placeholder 2">
            <a:extLst>
              <a:ext uri="{FF2B5EF4-FFF2-40B4-BE49-F238E27FC236}">
                <a16:creationId xmlns:a16="http://schemas.microsoft.com/office/drawing/2014/main" id="{BFCB200A-E0FF-4A91-8570-762BE25830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D5FF02-585F-4233-8C19-BCD1FB8B2A7F}"/>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1735993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882DB-7D29-4C33-9B0B-34B78BACC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32AD8D9-2637-4335-A657-345B0008F81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239889-FD82-4B1B-9E25-264515F93A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90E86E-465A-496A-A9F0-62A871709111}"/>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6" name="Footer Placeholder 5">
            <a:extLst>
              <a:ext uri="{FF2B5EF4-FFF2-40B4-BE49-F238E27FC236}">
                <a16:creationId xmlns:a16="http://schemas.microsoft.com/office/drawing/2014/main" id="{EE0BF48C-C333-47CC-A4C5-DFF1E16D94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C8D69F-E2E4-41E2-A725-8CAC84A6AA5C}"/>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2944591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3F107-34B4-49CC-B5CA-4DF0CFC06C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E803DCC-4A06-4D86-94EE-24EEC752C2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3CF043-6FCE-44DC-BD70-A3A2026FF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6402EA-AE6B-4AB3-9F6C-0B8C0FD9F644}"/>
              </a:ext>
            </a:extLst>
          </p:cNvPr>
          <p:cNvSpPr>
            <a:spLocks noGrp="1"/>
          </p:cNvSpPr>
          <p:nvPr>
            <p:ph type="dt" sz="half" idx="10"/>
          </p:nvPr>
        </p:nvSpPr>
        <p:spPr/>
        <p:txBody>
          <a:bodyPr/>
          <a:lstStyle/>
          <a:p>
            <a:fld id="{A000789E-CD89-4626-A96D-6618545C4220}" type="datetimeFigureOut">
              <a:rPr lang="en-US" smtClean="0"/>
              <a:t>4/18/2022</a:t>
            </a:fld>
            <a:endParaRPr lang="en-US"/>
          </a:p>
        </p:txBody>
      </p:sp>
      <p:sp>
        <p:nvSpPr>
          <p:cNvPr id="6" name="Footer Placeholder 5">
            <a:extLst>
              <a:ext uri="{FF2B5EF4-FFF2-40B4-BE49-F238E27FC236}">
                <a16:creationId xmlns:a16="http://schemas.microsoft.com/office/drawing/2014/main" id="{9B204BBA-EEA5-406B-AAD6-D1F325134B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4197E8-5B7D-4B2B-A58C-E443265848D0}"/>
              </a:ext>
            </a:extLst>
          </p:cNvPr>
          <p:cNvSpPr>
            <a:spLocks noGrp="1"/>
          </p:cNvSpPr>
          <p:nvPr>
            <p:ph type="sldNum" sz="quarter" idx="12"/>
          </p:nvPr>
        </p:nvSpPr>
        <p:spPr/>
        <p:txBody>
          <a:bodyPr/>
          <a:lstStyle/>
          <a:p>
            <a:fld id="{0C7CAA72-1905-4E36-8E79-C26F5B1B983E}" type="slidenum">
              <a:rPr lang="en-US" smtClean="0"/>
              <a:t>‹#›</a:t>
            </a:fld>
            <a:endParaRPr lang="en-US"/>
          </a:p>
        </p:txBody>
      </p:sp>
    </p:spTree>
    <p:extLst>
      <p:ext uri="{BB962C8B-B14F-4D97-AF65-F5344CB8AC3E}">
        <p14:creationId xmlns:p14="http://schemas.microsoft.com/office/powerpoint/2010/main" val="918990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1FA566-AEB5-4C09-9A6A-B011DB508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7D4E0B-99ED-41F6-836F-1B6A9B698D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0AD0FA-6BAE-4E12-842E-7A694F2D3F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0789E-CD89-4626-A96D-6618545C4220}" type="datetimeFigureOut">
              <a:rPr lang="en-US" smtClean="0"/>
              <a:t>4/18/2022</a:t>
            </a:fld>
            <a:endParaRPr lang="en-US"/>
          </a:p>
        </p:txBody>
      </p:sp>
      <p:sp>
        <p:nvSpPr>
          <p:cNvPr id="5" name="Footer Placeholder 4">
            <a:extLst>
              <a:ext uri="{FF2B5EF4-FFF2-40B4-BE49-F238E27FC236}">
                <a16:creationId xmlns:a16="http://schemas.microsoft.com/office/drawing/2014/main" id="{801EAF3D-8101-4C91-9364-11F56F9528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0DCC3F7-FFE6-4C9A-AAE2-672150EC8C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CAA72-1905-4E36-8E79-C26F5B1B983E}" type="slidenum">
              <a:rPr lang="en-US" smtClean="0"/>
              <a:t>‹#›</a:t>
            </a:fld>
            <a:endParaRPr lang="en-US"/>
          </a:p>
        </p:txBody>
      </p:sp>
    </p:spTree>
    <p:extLst>
      <p:ext uri="{BB962C8B-B14F-4D97-AF65-F5344CB8AC3E}">
        <p14:creationId xmlns:p14="http://schemas.microsoft.com/office/powerpoint/2010/main" val="1315763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66F50-1634-4C1E-A648-DB997C29E0B1}"/>
              </a:ext>
            </a:extLst>
          </p:cNvPr>
          <p:cNvSpPr>
            <a:spLocks noGrp="1"/>
          </p:cNvSpPr>
          <p:nvPr>
            <p:ph type="ctrTitle"/>
          </p:nvPr>
        </p:nvSpPr>
        <p:spPr/>
        <p:txBody>
          <a:bodyPr/>
          <a:lstStyle/>
          <a:p>
            <a:r>
              <a:rPr lang="en-US" sz="3200" b="1" dirty="0">
                <a:effectLst/>
                <a:latin typeface="Calibri" panose="020F0502020204030204" pitchFamily="34" charset="0"/>
                <a:ea typeface="Times New Roman" panose="02020603050405020304" pitchFamily="18" charset="0"/>
                <a:cs typeface="Times New Roman" panose="02020603050405020304" pitchFamily="18" charset="0"/>
              </a:rPr>
              <a:t>Managerial Accounting and Cost Concepts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CC0F410B-374E-415F-8DD6-EA8134402AC3}"/>
              </a:ext>
            </a:extLst>
          </p:cNvPr>
          <p:cNvSpPr>
            <a:spLocks noGrp="1"/>
          </p:cNvSpPr>
          <p:nvPr>
            <p:ph type="subTitle" idx="1"/>
          </p:nvPr>
        </p:nvSpPr>
        <p:spPr/>
        <p:txBody>
          <a:bodyPr/>
          <a:lstStyle/>
          <a:p>
            <a:endParaRPr lang="en-US" dirty="0"/>
          </a:p>
          <a:p>
            <a:r>
              <a:rPr lang="en-US" dirty="0"/>
              <a:t>Defining Cost as a Concept in a Variety of Scenarios</a:t>
            </a:r>
          </a:p>
        </p:txBody>
      </p:sp>
    </p:spTree>
    <p:extLst>
      <p:ext uri="{BB962C8B-B14F-4D97-AF65-F5344CB8AC3E}">
        <p14:creationId xmlns:p14="http://schemas.microsoft.com/office/powerpoint/2010/main" val="2184135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B59BF-4676-4EE8-BEB6-42BB8B9646F5}"/>
              </a:ext>
            </a:extLst>
          </p:cNvPr>
          <p:cNvSpPr>
            <a:spLocks noGrp="1"/>
          </p:cNvSpPr>
          <p:nvPr>
            <p:ph type="title"/>
          </p:nvPr>
        </p:nvSpPr>
        <p:spPr>
          <a:xfrm>
            <a:off x="940776" y="365125"/>
            <a:ext cx="10489223" cy="593237"/>
          </a:xfrm>
        </p:spPr>
        <p:txBody>
          <a:bodyPr>
            <a:normAutofit/>
          </a:bodyPr>
          <a:lstStyle/>
          <a:p>
            <a:pPr algn="ct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Assigning Costs to Cost Objects </a:t>
            </a:r>
            <a:endParaRPr lang="en-US" dirty="0"/>
          </a:p>
        </p:txBody>
      </p:sp>
      <p:sp>
        <p:nvSpPr>
          <p:cNvPr id="3" name="Content Placeholder 2">
            <a:extLst>
              <a:ext uri="{FF2B5EF4-FFF2-40B4-BE49-F238E27FC236}">
                <a16:creationId xmlns:a16="http://schemas.microsoft.com/office/drawing/2014/main" id="{BB59F52F-D540-42BD-977A-960301DCF324}"/>
              </a:ext>
            </a:extLst>
          </p:cNvPr>
          <p:cNvSpPr>
            <a:spLocks noGrp="1"/>
          </p:cNvSpPr>
          <p:nvPr>
            <p:ph idx="1"/>
          </p:nvPr>
        </p:nvSpPr>
        <p:spPr>
          <a:xfrm>
            <a:off x="413239" y="923193"/>
            <a:ext cx="10940562" cy="1380392"/>
          </a:xfrm>
        </p:spPr>
        <p:txBody>
          <a:bodyPr>
            <a:normAutofit/>
          </a:bodyPr>
          <a:lstStyle/>
          <a:p>
            <a:pPr marL="0" marR="0" algn="just">
              <a:lnSpc>
                <a:spcPct val="115000"/>
              </a:lnSpc>
              <a:spcBef>
                <a:spcPts val="0"/>
              </a:spcBef>
              <a:spcAft>
                <a:spcPts val="100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Costs are assigned to cost objects for a variety of purposes including pricing, preparing profitability studies, and controlling spending. A cost object is anything for which cost data are desired—including products, customers, jobs, and organizational subunits.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For purposes of assigning costs to cost objects, costs are classified as either </a:t>
            </a:r>
            <a:r>
              <a:rPr lang="en-US" sz="1600" i="1" dirty="0">
                <a:effectLst/>
                <a:latin typeface="Calibri" panose="020F0502020204030204" pitchFamily="34" charset="0"/>
                <a:ea typeface="Times New Roman" panose="02020603050405020304" pitchFamily="18" charset="0"/>
                <a:cs typeface="Times New Roman" panose="02020603050405020304" pitchFamily="18" charset="0"/>
              </a:rPr>
              <a:t>direct</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or </a:t>
            </a:r>
            <a:r>
              <a:rPr lang="en-US" sz="1600" i="1" dirty="0">
                <a:effectLst/>
                <a:latin typeface="Calibri" panose="020F0502020204030204" pitchFamily="34" charset="0"/>
                <a:ea typeface="Times New Roman" panose="02020603050405020304" pitchFamily="18" charset="0"/>
                <a:cs typeface="Times New Roman" panose="02020603050405020304" pitchFamily="18" charset="0"/>
              </a:rPr>
              <a:t>indirect.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4C91219-242E-47DE-9C09-30D2DE945930}"/>
              </a:ext>
            </a:extLst>
          </p:cNvPr>
          <p:cNvSpPr txBox="1"/>
          <p:nvPr/>
        </p:nvSpPr>
        <p:spPr>
          <a:xfrm>
            <a:off x="509954" y="2258536"/>
            <a:ext cx="4642338" cy="4599464"/>
          </a:xfrm>
          <a:prstGeom prst="rect">
            <a:avLst/>
          </a:prstGeom>
          <a:noFill/>
        </p:spPr>
        <p:txBody>
          <a:bodyPr wrap="square" rtlCol="0">
            <a:spAutoFit/>
          </a:bodyPr>
          <a:lstStyle/>
          <a:p>
            <a:pPr marL="0" marR="0" algn="just">
              <a:lnSpc>
                <a:spcPct val="115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Direct Cost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direct cost is a cost that can be easily and conveniently traced to a specified cost object. </a:t>
            </a:r>
          </a:p>
          <a:p>
            <a:pPr marL="0" marR="0" algn="just">
              <a:lnSpc>
                <a:spcPct val="115000"/>
              </a:lnSpc>
              <a:spcBef>
                <a:spcPts val="0"/>
              </a:spcBef>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I</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 Nike is assigning costs to its various regional and national sales offices, then the salary of the sales manager in its Tokyo office would be a direct cost of that office. </a:t>
            </a:r>
          </a:p>
          <a:p>
            <a:pPr marL="0" marR="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If a printing company made 10,000 brochures for a specific customer, then the cost of the paper used to make the brochures would be a direct cost of that customer.</a:t>
            </a:r>
          </a:p>
          <a:p>
            <a:pPr marL="0" marR="0" algn="just">
              <a:lnSpc>
                <a:spcPct val="115000"/>
              </a:lnSpc>
              <a:spcBef>
                <a:spcPts val="0"/>
              </a:spcBef>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The caveat is “But for this cost object, would the cost exist?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D2B68017-2023-4F8C-AAE8-A5A041B3DEFA}"/>
              </a:ext>
            </a:extLst>
          </p:cNvPr>
          <p:cNvSpPr txBox="1"/>
          <p:nvPr/>
        </p:nvSpPr>
        <p:spPr>
          <a:xfrm>
            <a:off x="5820508" y="2365131"/>
            <a:ext cx="6057900" cy="2284215"/>
          </a:xfrm>
          <a:prstGeom prst="rect">
            <a:avLst/>
          </a:prstGeom>
          <a:noFill/>
        </p:spPr>
        <p:txBody>
          <a:bodyPr wrap="square" rtlCol="0">
            <a:spAutoFit/>
          </a:bodyPr>
          <a:lstStyle/>
          <a:p>
            <a:pPr marL="0" marR="0" algn="just">
              <a:lnSpc>
                <a:spcPct val="115000"/>
              </a:lnSpc>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Indirect Cost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An indirect cost is a cost that cannot be easily and conveniently traced to a specified cost object. </a:t>
            </a:r>
          </a:p>
          <a:p>
            <a:r>
              <a:rPr lang="en-US" dirty="0"/>
              <a:t>Providing a chapel area in a hospital could not be traced to any one hospital unit.  It would a “common cost.”  A common cost is incurred to support many cost objects but cannot be traced to any one cost object.  </a:t>
            </a:r>
          </a:p>
        </p:txBody>
      </p:sp>
      <p:sp>
        <p:nvSpPr>
          <p:cNvPr id="6" name="TextBox 5">
            <a:extLst>
              <a:ext uri="{FF2B5EF4-FFF2-40B4-BE49-F238E27FC236}">
                <a16:creationId xmlns:a16="http://schemas.microsoft.com/office/drawing/2014/main" id="{9688E665-0DEA-43CA-97FC-C94DAAB17755}"/>
              </a:ext>
            </a:extLst>
          </p:cNvPr>
          <p:cNvSpPr txBox="1"/>
          <p:nvPr/>
        </p:nvSpPr>
        <p:spPr>
          <a:xfrm>
            <a:off x="6180992" y="4844562"/>
            <a:ext cx="5389685" cy="1754326"/>
          </a:xfrm>
          <a:prstGeom prst="rect">
            <a:avLst/>
          </a:prstGeom>
          <a:noFill/>
        </p:spPr>
        <p:txBody>
          <a:bodyPr wrap="square" rtlCol="0">
            <a:spAutoFit/>
          </a:bodyPr>
          <a:lstStyle/>
          <a:p>
            <a:r>
              <a:rPr lang="en-US" dirty="0"/>
              <a:t>Costs can move between direct and indirect depending upon the cost object.  </a:t>
            </a:r>
          </a:p>
          <a:p>
            <a:endParaRPr lang="en-US" dirty="0"/>
          </a:p>
          <a:p>
            <a:r>
              <a:rPr lang="en-US" dirty="0"/>
              <a:t>A manager of a factory would be a direct cost of the factory but would be an indirect cost of induvial product produced in the factory. </a:t>
            </a:r>
          </a:p>
        </p:txBody>
      </p:sp>
    </p:spTree>
    <p:extLst>
      <p:ext uri="{BB962C8B-B14F-4D97-AF65-F5344CB8AC3E}">
        <p14:creationId xmlns:p14="http://schemas.microsoft.com/office/powerpoint/2010/main" val="922988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915A-F337-4865-AA95-57ADD19E0F48}"/>
              </a:ext>
            </a:extLst>
          </p:cNvPr>
          <p:cNvSpPr>
            <a:spLocks noGrp="1"/>
          </p:cNvSpPr>
          <p:nvPr>
            <p:ph type="title"/>
          </p:nvPr>
        </p:nvSpPr>
        <p:spPr>
          <a:xfrm>
            <a:off x="940776" y="365125"/>
            <a:ext cx="10413023" cy="602029"/>
          </a:xfrm>
        </p:spPr>
        <p:txBody>
          <a:bodyPr>
            <a:noAutofit/>
          </a:bodyPr>
          <a:lstStyle/>
          <a:p>
            <a:r>
              <a:rPr lang="en-US" b="1" dirty="0"/>
              <a:t> Manufacturing costs</a:t>
            </a:r>
          </a:p>
        </p:txBody>
      </p:sp>
      <p:sp>
        <p:nvSpPr>
          <p:cNvPr id="3" name="Content Placeholder 2">
            <a:extLst>
              <a:ext uri="{FF2B5EF4-FFF2-40B4-BE49-F238E27FC236}">
                <a16:creationId xmlns:a16="http://schemas.microsoft.com/office/drawing/2014/main" id="{AC1FFE8B-626E-45E4-BE8F-629E49FEABBC}"/>
              </a:ext>
            </a:extLst>
          </p:cNvPr>
          <p:cNvSpPr>
            <a:spLocks noGrp="1"/>
          </p:cNvSpPr>
          <p:nvPr>
            <p:ph sz="half" idx="1"/>
          </p:nvPr>
        </p:nvSpPr>
        <p:spPr>
          <a:xfrm>
            <a:off x="536331" y="1028701"/>
            <a:ext cx="10726615" cy="5328138"/>
          </a:xfrm>
        </p:spPr>
        <p:txBody>
          <a:bodyPr>
            <a:normAutofit fontScale="92500" lnSpcReduction="10000"/>
          </a:bodyPr>
          <a:lstStyle/>
          <a:p>
            <a:pPr marL="0" indent="0">
              <a:buNone/>
            </a:pPr>
            <a:r>
              <a:rPr lang="en-US" sz="3600" dirty="0"/>
              <a:t>Manufacturers have two categories of costs</a:t>
            </a:r>
          </a:p>
          <a:p>
            <a:pPr lvl="1"/>
            <a:r>
              <a:rPr lang="en-US" sz="3200" dirty="0"/>
              <a:t>Manufacturing – called “product” costs on financial </a:t>
            </a:r>
            <a:r>
              <a:rPr lang="en-US" sz="3200" dirty="0" err="1"/>
              <a:t>stmts</a:t>
            </a:r>
            <a:endParaRPr lang="en-US" sz="3200" dirty="0"/>
          </a:p>
          <a:p>
            <a:pPr lvl="2"/>
            <a:r>
              <a:rPr lang="en-US" sz="2800" dirty="0"/>
              <a:t>Direct Materials – tangible items large enough and expensive enough to be traced to the product (inventory manufactured by the company)</a:t>
            </a:r>
          </a:p>
          <a:p>
            <a:pPr lvl="2"/>
            <a:r>
              <a:rPr lang="en-US" sz="2800" dirty="0"/>
              <a:t>Direct Labor – personnel who “touch” the product during manufacturing</a:t>
            </a:r>
          </a:p>
          <a:p>
            <a:pPr lvl="2"/>
            <a:r>
              <a:rPr lang="en-US" sz="2800" dirty="0"/>
              <a:t>Manufacturing Overhead – anything </a:t>
            </a:r>
            <a:r>
              <a:rPr lang="en-US" sz="2800" b="1" dirty="0"/>
              <a:t>factory-related</a:t>
            </a:r>
            <a:r>
              <a:rPr lang="en-US" sz="2800" dirty="0"/>
              <a:t> which is not direct materials or direct labor</a:t>
            </a:r>
          </a:p>
          <a:p>
            <a:pPr lvl="1"/>
            <a:r>
              <a:rPr lang="en-US" sz="3200" dirty="0"/>
              <a:t>Non-Manufacturing – called “period” costs on financial </a:t>
            </a:r>
            <a:r>
              <a:rPr lang="en-US" sz="3200" dirty="0" err="1"/>
              <a:t>stmts</a:t>
            </a:r>
            <a:endParaRPr lang="en-US" sz="3200" dirty="0"/>
          </a:p>
          <a:p>
            <a:pPr lvl="2"/>
            <a:r>
              <a:rPr lang="en-US" sz="2800" dirty="0"/>
              <a:t>Selling costs – costs incurred between factory and delivery to consumer</a:t>
            </a:r>
          </a:p>
          <a:p>
            <a:pPr lvl="2"/>
            <a:r>
              <a:rPr lang="en-US" sz="2800" dirty="0"/>
              <a:t>Admin costs – costs incurred to oversee both manufacturing and selling</a:t>
            </a:r>
          </a:p>
        </p:txBody>
      </p:sp>
    </p:spTree>
    <p:extLst>
      <p:ext uri="{BB962C8B-B14F-4D97-AF65-F5344CB8AC3E}">
        <p14:creationId xmlns:p14="http://schemas.microsoft.com/office/powerpoint/2010/main" val="1030812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81BE79F-E101-4746-9EAD-BF9EF9ADEBA8}"/>
              </a:ext>
            </a:extLst>
          </p:cNvPr>
          <p:cNvSpPr txBox="1"/>
          <p:nvPr/>
        </p:nvSpPr>
        <p:spPr>
          <a:xfrm>
            <a:off x="476249" y="381000"/>
            <a:ext cx="11115675" cy="5078313"/>
          </a:xfrm>
          <a:prstGeom prst="rect">
            <a:avLst/>
          </a:prstGeom>
          <a:noFill/>
        </p:spPr>
        <p:txBody>
          <a:bodyPr wrap="square">
            <a:spAutoFit/>
          </a:bodyPr>
          <a:lstStyle/>
          <a:p>
            <a:r>
              <a:rPr lang="en-US" dirty="0"/>
              <a:t>Classify costs into three classes of manufacturing costs.</a:t>
            </a:r>
          </a:p>
          <a:p>
            <a:endParaRPr lang="en-US" dirty="0"/>
          </a:p>
          <a:p>
            <a:r>
              <a:rPr lang="en-US" dirty="0"/>
              <a:t>E11.2 (LO 2), C The following is a list of costs and expenses usually incurred by Barnum Corporation, a manufacturer of furniture, in its factory.</a:t>
            </a:r>
          </a:p>
          <a:p>
            <a:endParaRPr lang="en-US" dirty="0"/>
          </a:p>
          <a:p>
            <a:pPr marL="285750" indent="-285750">
              <a:buFont typeface="Arial" panose="020B0604020202020204" pitchFamily="34" charset="0"/>
              <a:buChar char="•"/>
            </a:pPr>
            <a:r>
              <a:rPr lang="en-US" dirty="0"/>
              <a:t>Salaries for product inspectors.</a:t>
            </a:r>
          </a:p>
          <a:p>
            <a:pPr marL="285750" indent="-285750">
              <a:buFont typeface="Arial" panose="020B0604020202020204" pitchFamily="34" charset="0"/>
              <a:buChar char="•"/>
            </a:pPr>
            <a:r>
              <a:rPr lang="en-US" dirty="0"/>
              <a:t>Insurance on factory machines.</a:t>
            </a:r>
          </a:p>
          <a:p>
            <a:pPr marL="285750" indent="-285750">
              <a:buFont typeface="Arial" panose="020B0604020202020204" pitchFamily="34" charset="0"/>
              <a:buChar char="•"/>
            </a:pPr>
            <a:r>
              <a:rPr lang="en-US" dirty="0"/>
              <a:t>Property taxes on the factory building.</a:t>
            </a:r>
          </a:p>
          <a:p>
            <a:pPr marL="285750" indent="-285750">
              <a:buFont typeface="Arial" panose="020B0604020202020204" pitchFamily="34" charset="0"/>
              <a:buChar char="•"/>
            </a:pPr>
            <a:r>
              <a:rPr lang="en-US" dirty="0"/>
              <a:t>Factory repairs.</a:t>
            </a:r>
          </a:p>
          <a:p>
            <a:pPr marL="285750" indent="-285750">
              <a:buFont typeface="Arial" panose="020B0604020202020204" pitchFamily="34" charset="0"/>
              <a:buChar char="•"/>
            </a:pPr>
            <a:r>
              <a:rPr lang="en-US" dirty="0"/>
              <a:t>Upholstery used in manufacturing furniture.</a:t>
            </a:r>
          </a:p>
          <a:p>
            <a:pPr marL="285750" indent="-285750">
              <a:buFont typeface="Arial" panose="020B0604020202020204" pitchFamily="34" charset="0"/>
              <a:buChar char="•"/>
            </a:pPr>
            <a:r>
              <a:rPr lang="en-US" dirty="0"/>
              <a:t>Wages paid to assembly-line workers.</a:t>
            </a:r>
          </a:p>
          <a:p>
            <a:pPr marL="285750" indent="-285750">
              <a:buFont typeface="Arial" panose="020B0604020202020204" pitchFamily="34" charset="0"/>
              <a:buChar char="•"/>
            </a:pPr>
            <a:r>
              <a:rPr lang="en-US" dirty="0"/>
              <a:t>Factory machinery depreciation.</a:t>
            </a:r>
          </a:p>
          <a:p>
            <a:pPr marL="285750" indent="-285750">
              <a:buFont typeface="Arial" panose="020B0604020202020204" pitchFamily="34" charset="0"/>
              <a:buChar char="•"/>
            </a:pPr>
            <a:r>
              <a:rPr lang="en-US" dirty="0"/>
              <a:t>Glue, nails, paint, and other small parts used in production.</a:t>
            </a:r>
          </a:p>
          <a:p>
            <a:pPr marL="285750" indent="-285750">
              <a:buFont typeface="Arial" panose="020B0604020202020204" pitchFamily="34" charset="0"/>
              <a:buChar char="•"/>
            </a:pPr>
            <a:r>
              <a:rPr lang="en-US" dirty="0"/>
              <a:t>Factory supervisors’ salaries.</a:t>
            </a:r>
          </a:p>
          <a:p>
            <a:pPr marL="285750" indent="-285750">
              <a:buFont typeface="Arial" panose="020B0604020202020204" pitchFamily="34" charset="0"/>
              <a:buChar char="•"/>
            </a:pPr>
            <a:r>
              <a:rPr lang="en-US" dirty="0"/>
              <a:t>Wood used in manufacturing furniture.</a:t>
            </a:r>
          </a:p>
          <a:p>
            <a:endParaRPr lang="en-US" dirty="0"/>
          </a:p>
          <a:p>
            <a:r>
              <a:rPr lang="en-US" dirty="0"/>
              <a:t>Classify these items into the following categories: (a) direct materials, (b) direct labor, and (c) manufacturing overhead.</a:t>
            </a:r>
          </a:p>
        </p:txBody>
      </p:sp>
    </p:spTree>
    <p:extLst>
      <p:ext uri="{BB962C8B-B14F-4D97-AF65-F5344CB8AC3E}">
        <p14:creationId xmlns:p14="http://schemas.microsoft.com/office/powerpoint/2010/main" val="1909306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5E243D-F885-4301-86E8-D48282BCE8EC}"/>
              </a:ext>
            </a:extLst>
          </p:cNvPr>
          <p:cNvSpPr>
            <a:spLocks noGrp="1"/>
          </p:cNvSpPr>
          <p:nvPr>
            <p:ph type="title"/>
          </p:nvPr>
        </p:nvSpPr>
        <p:spPr>
          <a:xfrm>
            <a:off x="316523" y="61546"/>
            <a:ext cx="10216662" cy="668215"/>
          </a:xfrm>
        </p:spPr>
        <p:txBody>
          <a:bodyPr>
            <a:normAutofit/>
          </a:bodyPr>
          <a:lstStyle/>
          <a:p>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Cost Classifications for Preparing Financial Statements </a:t>
            </a:r>
            <a:endParaRPr lang="en-US" sz="4800" dirty="0"/>
          </a:p>
        </p:txBody>
      </p:sp>
      <p:sp>
        <p:nvSpPr>
          <p:cNvPr id="5" name="Content Placeholder 4">
            <a:extLst>
              <a:ext uri="{FF2B5EF4-FFF2-40B4-BE49-F238E27FC236}">
                <a16:creationId xmlns:a16="http://schemas.microsoft.com/office/drawing/2014/main" id="{6ABCE86C-1141-410F-A285-B6F296351D23}"/>
              </a:ext>
            </a:extLst>
          </p:cNvPr>
          <p:cNvSpPr>
            <a:spLocks noGrp="1"/>
          </p:cNvSpPr>
          <p:nvPr>
            <p:ph sz="half" idx="1"/>
          </p:nvPr>
        </p:nvSpPr>
        <p:spPr>
          <a:xfrm>
            <a:off x="193431" y="1011116"/>
            <a:ext cx="6189785" cy="5671038"/>
          </a:xfrm>
        </p:spPr>
        <p:txBody>
          <a:bodyPr>
            <a:normAutofit fontScale="92500"/>
          </a:bodyPr>
          <a:lstStyle/>
          <a:p>
            <a:pPr marL="0" indent="0">
              <a:buNone/>
            </a:pPr>
            <a:r>
              <a:rPr lang="en-US" dirty="0"/>
              <a:t>Product Costs</a:t>
            </a:r>
          </a:p>
          <a:p>
            <a:pPr marL="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For financial accounting purposes, product costs include all costs involved in acquiring or making a product.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In the case of manufactured goods, these costs consist of direct materials, direct labor, and manufacturing overhead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 Product costs “attach” to units of product as the goods are purchased or manufactured, and they remain attached as the goods go into inventory awaiting sale. Product costs are initially assigned to an inventory account on the balance sheet.</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When the goods are sold, the costs are released from inventory as expenses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(typically called cost of goods sold)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and matched against sales revenue on the income statement.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The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matching principle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is based on the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accrual</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concept that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costs incurred to generate a particular revenue should be recognized as expenses in the same period that the revenue is recognized.</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This means that if a cost is incurred to acquire or make something that will eventually be sold (inventory),  then the cost should be recognized as an expense only when the sale takes place—that is, when the benefit occurs.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880FE686-94C7-411E-8248-030930EFD098}"/>
              </a:ext>
            </a:extLst>
          </p:cNvPr>
          <p:cNvPicPr>
            <a:picLocks noChangeAspect="1"/>
          </p:cNvPicPr>
          <p:nvPr/>
        </p:nvPicPr>
        <p:blipFill>
          <a:blip r:embed="rId2"/>
          <a:stretch>
            <a:fillRect/>
          </a:stretch>
        </p:blipFill>
        <p:spPr>
          <a:xfrm>
            <a:off x="6572983" y="973015"/>
            <a:ext cx="5381625" cy="2590800"/>
          </a:xfrm>
          <a:prstGeom prst="rect">
            <a:avLst/>
          </a:prstGeom>
        </p:spPr>
      </p:pic>
    </p:spTree>
    <p:extLst>
      <p:ext uri="{BB962C8B-B14F-4D97-AF65-F5344CB8AC3E}">
        <p14:creationId xmlns:p14="http://schemas.microsoft.com/office/powerpoint/2010/main" val="1516103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A5E243D-F885-4301-86E8-D48282BCE8EC}"/>
              </a:ext>
            </a:extLst>
          </p:cNvPr>
          <p:cNvSpPr>
            <a:spLocks noGrp="1"/>
          </p:cNvSpPr>
          <p:nvPr>
            <p:ph type="title"/>
          </p:nvPr>
        </p:nvSpPr>
        <p:spPr>
          <a:xfrm>
            <a:off x="316523" y="61546"/>
            <a:ext cx="10216662" cy="668215"/>
          </a:xfrm>
        </p:spPr>
        <p:txBody>
          <a:bodyPr>
            <a:normAutofit/>
          </a:bodyPr>
          <a:lstStyle/>
          <a:p>
            <a:r>
              <a:rPr lang="en-US" sz="2400" b="1" dirty="0">
                <a:effectLst/>
                <a:latin typeface="Calibri" panose="020F0502020204030204" pitchFamily="34" charset="0"/>
                <a:ea typeface="Times New Roman" panose="02020603050405020304" pitchFamily="18" charset="0"/>
                <a:cs typeface="Times New Roman" panose="02020603050405020304" pitchFamily="18" charset="0"/>
              </a:rPr>
              <a:t>Cost Classifications for Preparing Financial Statements </a:t>
            </a:r>
            <a:endParaRPr lang="en-US" sz="4800" dirty="0"/>
          </a:p>
        </p:txBody>
      </p:sp>
      <p:sp>
        <p:nvSpPr>
          <p:cNvPr id="5" name="Content Placeholder 4">
            <a:extLst>
              <a:ext uri="{FF2B5EF4-FFF2-40B4-BE49-F238E27FC236}">
                <a16:creationId xmlns:a16="http://schemas.microsoft.com/office/drawing/2014/main" id="{6ABCE86C-1141-410F-A285-B6F296351D23}"/>
              </a:ext>
            </a:extLst>
          </p:cNvPr>
          <p:cNvSpPr>
            <a:spLocks noGrp="1"/>
          </p:cNvSpPr>
          <p:nvPr>
            <p:ph sz="half" idx="1"/>
          </p:nvPr>
        </p:nvSpPr>
        <p:spPr>
          <a:xfrm>
            <a:off x="193431" y="1011116"/>
            <a:ext cx="11790484" cy="5635869"/>
          </a:xfrm>
        </p:spPr>
        <p:txBody>
          <a:bodyPr>
            <a:normAutofit/>
          </a:bodyPr>
          <a:lstStyle/>
          <a:p>
            <a:pPr marL="0" indent="0">
              <a:buNone/>
            </a:pPr>
            <a:r>
              <a:rPr lang="en-US" dirty="0"/>
              <a:t>Period Costs</a:t>
            </a:r>
          </a:p>
          <a:p>
            <a:pPr marL="0" indent="0">
              <a:buNone/>
            </a:pPr>
            <a:endParaRPr lang="en-US" dirty="0"/>
          </a:p>
          <a:p>
            <a:pPr marL="0" marR="0" algn="just">
              <a:lnSpc>
                <a:spcPct val="115000"/>
              </a:lnSpc>
              <a:spcBef>
                <a:spcPts val="0"/>
              </a:spcBef>
              <a:spcAft>
                <a:spcPts val="1000"/>
              </a:spcAft>
            </a:pPr>
            <a:r>
              <a:rPr lang="en-US" sz="1800" b="1" dirty="0">
                <a:latin typeface="Calibri" panose="020F0502020204030204" pitchFamily="34" charset="0"/>
                <a:ea typeface="Times New Roman" panose="02020603050405020304" pitchFamily="18" charset="0"/>
                <a:cs typeface="Times New Roman" panose="02020603050405020304" pitchFamily="18" charset="0"/>
              </a:rPr>
              <a:t>A</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ll costs that are not product costs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i="1" dirty="0">
                <a:effectLst/>
                <a:latin typeface="Calibri" panose="020F0502020204030204" pitchFamily="34" charset="0"/>
                <a:ea typeface="Times New Roman" panose="02020603050405020304" pitchFamily="18" charset="0"/>
                <a:cs typeface="Times New Roman" panose="02020603050405020304" pitchFamily="18" charset="0"/>
              </a:rPr>
              <a:t>All selling and administrative expenses are treated as period costs.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For example, sales commissions, advertising, executive salaries, public relations, and the rental costs of administrative offices are all period costs. </a:t>
            </a:r>
          </a:p>
          <a:p>
            <a:pPr marL="0" marR="0" algn="just">
              <a:lnSpc>
                <a:spcPct val="115000"/>
              </a:lnSpc>
              <a:spcBef>
                <a:spcPts val="0"/>
              </a:spcBef>
              <a:spcAft>
                <a:spcPts val="1000"/>
              </a:spcAft>
            </a:pP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Period costs are not included as part of the cost of either purchased or manufactured goods; instead,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period costs are expensed on the income statement in the period in which they are incurred using the usual rules of accrual accounting. </a:t>
            </a:r>
          </a:p>
          <a:p>
            <a:pPr marL="0" marR="0" algn="just">
              <a:lnSpc>
                <a:spcPct val="115000"/>
              </a:lnSpc>
              <a:spcBef>
                <a:spcPts val="0"/>
              </a:spcBef>
              <a:spcAft>
                <a:spcPts val="1000"/>
              </a:spcAft>
            </a:pPr>
            <a:endParaRPr lang="en-US" sz="1800" b="1" dirty="0">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15000"/>
              </a:lnSpc>
              <a:spcBef>
                <a:spcPts val="0"/>
              </a:spcBef>
              <a:spcAft>
                <a:spcPts val="100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Keep in mind that the period in which a cost is incurred is not necessarily the period in which cash changes hands. For example, costs of prepaid liability insurance are spread across the periods that benefit from the insurance—regardless of the period in which the insurance premium is paid.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278119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9AF9AC-619D-47BA-9241-5AB8FE9FA5E2}"/>
              </a:ext>
            </a:extLst>
          </p:cNvPr>
          <p:cNvSpPr txBox="1"/>
          <p:nvPr/>
        </p:nvSpPr>
        <p:spPr>
          <a:xfrm>
            <a:off x="990600" y="1371600"/>
            <a:ext cx="10496550" cy="3970318"/>
          </a:xfrm>
          <a:prstGeom prst="rect">
            <a:avLst/>
          </a:prstGeom>
          <a:noFill/>
        </p:spPr>
        <p:txBody>
          <a:bodyPr wrap="square">
            <a:spAutoFit/>
          </a:bodyPr>
          <a:lstStyle/>
          <a:p>
            <a:r>
              <a:rPr lang="en-US" sz="2800" dirty="0"/>
              <a:t>BE11.5 (LO 2), C Identify whether each of the following costs should be classified as product costs or period costs.</a:t>
            </a:r>
          </a:p>
          <a:p>
            <a:endParaRPr lang="en-US" sz="2800" dirty="0"/>
          </a:p>
          <a:p>
            <a:r>
              <a:rPr lang="en-US" sz="2800" dirty="0"/>
              <a:t> Manufacturing overhead.	</a:t>
            </a:r>
          </a:p>
          <a:p>
            <a:r>
              <a:rPr lang="en-US" sz="2800" dirty="0"/>
              <a:t> Selling expenses.			</a:t>
            </a:r>
          </a:p>
          <a:p>
            <a:r>
              <a:rPr lang="en-US" sz="2800" dirty="0"/>
              <a:t> Administrative expenses.	</a:t>
            </a:r>
          </a:p>
          <a:p>
            <a:r>
              <a:rPr lang="en-US" sz="2800" dirty="0"/>
              <a:t> Advertising expenses.		</a:t>
            </a:r>
          </a:p>
          <a:p>
            <a:r>
              <a:rPr lang="en-US" sz="2800" dirty="0"/>
              <a:t> Direct labor.			</a:t>
            </a:r>
          </a:p>
          <a:p>
            <a:r>
              <a:rPr lang="en-US" sz="2800" dirty="0"/>
              <a:t>Direct materials.			</a:t>
            </a:r>
          </a:p>
        </p:txBody>
      </p:sp>
    </p:spTree>
    <p:extLst>
      <p:ext uri="{BB962C8B-B14F-4D97-AF65-F5344CB8AC3E}">
        <p14:creationId xmlns:p14="http://schemas.microsoft.com/office/powerpoint/2010/main" val="1984581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69A3EEF-81E6-4D39-8E35-C9E448CE2624}"/>
              </a:ext>
            </a:extLst>
          </p:cNvPr>
          <p:cNvSpPr txBox="1"/>
          <p:nvPr/>
        </p:nvSpPr>
        <p:spPr>
          <a:xfrm>
            <a:off x="1485900" y="474345"/>
            <a:ext cx="9024937" cy="5324535"/>
          </a:xfrm>
          <a:prstGeom prst="rect">
            <a:avLst/>
          </a:prstGeom>
          <a:noFill/>
        </p:spPr>
        <p:txBody>
          <a:bodyPr wrap="square">
            <a:spAutoFit/>
          </a:bodyPr>
          <a:lstStyle/>
          <a:p>
            <a:r>
              <a:rPr lang="en-US" sz="2000" dirty="0"/>
              <a:t>E11.5 (LO 2), C Gala Company is a manufacturer of laptop computers. Various costs and expenses associated with its operations are as follows.</a:t>
            </a:r>
          </a:p>
          <a:p>
            <a:endParaRPr lang="en-US" sz="2000" dirty="0"/>
          </a:p>
          <a:p>
            <a:pPr marL="285750" indent="-285750">
              <a:buFont typeface="Arial" panose="020B0604020202020204" pitchFamily="34" charset="0"/>
              <a:buChar char="•"/>
            </a:pPr>
            <a:r>
              <a:rPr lang="en-US" sz="2000" dirty="0"/>
              <a:t>Property taxes on the factory building.</a:t>
            </a:r>
          </a:p>
          <a:p>
            <a:pPr marL="285750" indent="-285750">
              <a:buFont typeface="Arial" panose="020B0604020202020204" pitchFamily="34" charset="0"/>
              <a:buChar char="•"/>
            </a:pPr>
            <a:r>
              <a:rPr lang="en-US" sz="2000" dirty="0"/>
              <a:t>Production superintendents’ salaries.</a:t>
            </a:r>
          </a:p>
          <a:p>
            <a:pPr marL="285750" indent="-285750">
              <a:buFont typeface="Arial" panose="020B0604020202020204" pitchFamily="34" charset="0"/>
              <a:buChar char="•"/>
            </a:pPr>
            <a:r>
              <a:rPr lang="en-US" sz="2000" dirty="0"/>
              <a:t>Memory boards and chips used in assembling computers.</a:t>
            </a:r>
          </a:p>
          <a:p>
            <a:pPr marL="285750" indent="-285750">
              <a:buFont typeface="Arial" panose="020B0604020202020204" pitchFamily="34" charset="0"/>
              <a:buChar char="•"/>
            </a:pPr>
            <a:r>
              <a:rPr lang="en-US" sz="2000" dirty="0"/>
              <a:t>Depreciation on the factory equipment.</a:t>
            </a:r>
          </a:p>
          <a:p>
            <a:pPr marL="285750" indent="-285750">
              <a:buFont typeface="Arial" panose="020B0604020202020204" pitchFamily="34" charset="0"/>
              <a:buChar char="•"/>
            </a:pPr>
            <a:r>
              <a:rPr lang="en-US" sz="2000" dirty="0"/>
              <a:t>Salaries for quality control inspectors.</a:t>
            </a:r>
          </a:p>
          <a:p>
            <a:pPr marL="285750" indent="-285750">
              <a:buFont typeface="Arial" panose="020B0604020202020204" pitchFamily="34" charset="0"/>
              <a:buChar char="•"/>
            </a:pPr>
            <a:r>
              <a:rPr lang="en-US" sz="2000" dirty="0"/>
              <a:t>Sales commissions paid to sell laptop computers.</a:t>
            </a:r>
          </a:p>
          <a:p>
            <a:pPr marL="285750" indent="-285750">
              <a:buFont typeface="Arial" panose="020B0604020202020204" pitchFamily="34" charset="0"/>
              <a:buChar char="•"/>
            </a:pPr>
            <a:r>
              <a:rPr lang="en-US" sz="2000" dirty="0"/>
              <a:t>Electrical components used in assembling computers.</a:t>
            </a:r>
          </a:p>
          <a:p>
            <a:pPr marL="285750" indent="-285750">
              <a:buFont typeface="Arial" panose="020B0604020202020204" pitchFamily="34" charset="0"/>
              <a:buChar char="•"/>
            </a:pPr>
            <a:r>
              <a:rPr lang="en-US" sz="2000" dirty="0"/>
              <a:t>Wages of workers assembling laptop computers.</a:t>
            </a:r>
          </a:p>
          <a:p>
            <a:pPr marL="285750" indent="-285750">
              <a:buFont typeface="Arial" panose="020B0604020202020204" pitchFamily="34" charset="0"/>
              <a:buChar char="•"/>
            </a:pPr>
            <a:r>
              <a:rPr lang="en-US" sz="2000" dirty="0"/>
              <a:t>Soldering materials used on factory assembly lines.</a:t>
            </a:r>
          </a:p>
          <a:p>
            <a:pPr marL="285750" indent="-285750">
              <a:buFont typeface="Arial" panose="020B0604020202020204" pitchFamily="34" charset="0"/>
              <a:buChar char="•"/>
            </a:pPr>
            <a:r>
              <a:rPr lang="en-US" sz="2000" dirty="0"/>
              <a:t>Salaries for the night security guards for the factory building.</a:t>
            </a:r>
          </a:p>
          <a:p>
            <a:endParaRPr lang="en-US" sz="2000" dirty="0"/>
          </a:p>
          <a:p>
            <a:r>
              <a:rPr lang="en-US" sz="2000" dirty="0"/>
              <a:t>The company intends to classify these costs and expenses into the following categories: (a) direct materials, (b) direct labor, (c) manufacturing overhead, and (d) period costs.</a:t>
            </a:r>
          </a:p>
        </p:txBody>
      </p:sp>
    </p:spTree>
    <p:extLst>
      <p:ext uri="{BB962C8B-B14F-4D97-AF65-F5344CB8AC3E}">
        <p14:creationId xmlns:p14="http://schemas.microsoft.com/office/powerpoint/2010/main" val="117708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E2A610A-D6A2-4676-93E4-D4031C8F005F}"/>
              </a:ext>
            </a:extLst>
          </p:cNvPr>
          <p:cNvPicPr>
            <a:picLocks noChangeAspect="1"/>
          </p:cNvPicPr>
          <p:nvPr/>
        </p:nvPicPr>
        <p:blipFill>
          <a:blip r:embed="rId2"/>
          <a:stretch>
            <a:fillRect/>
          </a:stretch>
        </p:blipFill>
        <p:spPr>
          <a:xfrm>
            <a:off x="2157412" y="2157412"/>
            <a:ext cx="7877175" cy="2543175"/>
          </a:xfrm>
          <a:prstGeom prst="rect">
            <a:avLst/>
          </a:prstGeom>
        </p:spPr>
      </p:pic>
    </p:spTree>
    <p:extLst>
      <p:ext uri="{BB962C8B-B14F-4D97-AF65-F5344CB8AC3E}">
        <p14:creationId xmlns:p14="http://schemas.microsoft.com/office/powerpoint/2010/main" val="5287554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6D4D455-5AF2-4494-A6F2-BD9AB2D906DB}"/>
              </a:ext>
            </a:extLst>
          </p:cNvPr>
          <p:cNvPicPr>
            <a:picLocks noChangeAspect="1"/>
          </p:cNvPicPr>
          <p:nvPr/>
        </p:nvPicPr>
        <p:blipFill>
          <a:blip r:embed="rId2"/>
          <a:stretch>
            <a:fillRect/>
          </a:stretch>
        </p:blipFill>
        <p:spPr>
          <a:xfrm>
            <a:off x="572545" y="1115367"/>
            <a:ext cx="11046909" cy="4627265"/>
          </a:xfrm>
          <a:prstGeom prst="rect">
            <a:avLst/>
          </a:prstGeom>
        </p:spPr>
      </p:pic>
    </p:spTree>
    <p:extLst>
      <p:ext uri="{BB962C8B-B14F-4D97-AF65-F5344CB8AC3E}">
        <p14:creationId xmlns:p14="http://schemas.microsoft.com/office/powerpoint/2010/main" val="84049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C40B7C5-4F8A-41D4-A192-8CFF8018DA29}"/>
              </a:ext>
            </a:extLst>
          </p:cNvPr>
          <p:cNvPicPr>
            <a:picLocks noChangeAspect="1"/>
          </p:cNvPicPr>
          <p:nvPr/>
        </p:nvPicPr>
        <p:blipFill>
          <a:blip r:embed="rId2"/>
          <a:stretch>
            <a:fillRect/>
          </a:stretch>
        </p:blipFill>
        <p:spPr>
          <a:xfrm>
            <a:off x="1171575" y="700087"/>
            <a:ext cx="9848850" cy="5457825"/>
          </a:xfrm>
          <a:prstGeom prst="rect">
            <a:avLst/>
          </a:prstGeom>
        </p:spPr>
      </p:pic>
    </p:spTree>
    <p:extLst>
      <p:ext uri="{BB962C8B-B14F-4D97-AF65-F5344CB8AC3E}">
        <p14:creationId xmlns:p14="http://schemas.microsoft.com/office/powerpoint/2010/main" val="1469698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5E998E-030A-4639-B895-F60729895EB9}"/>
              </a:ext>
            </a:extLst>
          </p:cNvPr>
          <p:cNvPicPr>
            <a:picLocks noChangeAspect="1"/>
          </p:cNvPicPr>
          <p:nvPr/>
        </p:nvPicPr>
        <p:blipFill>
          <a:blip r:embed="rId2"/>
          <a:stretch>
            <a:fillRect/>
          </a:stretch>
        </p:blipFill>
        <p:spPr>
          <a:xfrm>
            <a:off x="1023937" y="762000"/>
            <a:ext cx="10144125" cy="5334000"/>
          </a:xfrm>
          <a:prstGeom prst="rect">
            <a:avLst/>
          </a:prstGeom>
        </p:spPr>
      </p:pic>
    </p:spTree>
    <p:extLst>
      <p:ext uri="{BB962C8B-B14F-4D97-AF65-F5344CB8AC3E}">
        <p14:creationId xmlns:p14="http://schemas.microsoft.com/office/powerpoint/2010/main" val="1626670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EC93041D-EA2B-4302-AE4C-0291D5D5BBDB}"/>
              </a:ext>
            </a:extLst>
          </p:cNvPr>
          <p:cNvSpPr txBox="1"/>
          <p:nvPr/>
        </p:nvSpPr>
        <p:spPr>
          <a:xfrm>
            <a:off x="933450" y="876299"/>
            <a:ext cx="9782175" cy="5570756"/>
          </a:xfrm>
          <a:prstGeom prst="rect">
            <a:avLst/>
          </a:prstGeom>
          <a:noFill/>
        </p:spPr>
        <p:txBody>
          <a:bodyPr wrap="square" rtlCol="0">
            <a:spAutoFit/>
          </a:bodyPr>
          <a:lstStyle/>
          <a:p>
            <a:r>
              <a:rPr lang="en-US" sz="3200" dirty="0"/>
              <a:t>Managerial Accounting</a:t>
            </a:r>
          </a:p>
          <a:p>
            <a:pPr marL="285750" indent="-285750">
              <a:buFont typeface="Arial" panose="020B0604020202020204" pitchFamily="34" charset="0"/>
              <a:buChar char="•"/>
            </a:pPr>
            <a:r>
              <a:rPr lang="en-US" sz="3200" dirty="0"/>
              <a:t>Applies to all types of companies</a:t>
            </a:r>
          </a:p>
          <a:p>
            <a:pPr marL="285750" indent="-285750">
              <a:buFont typeface="Arial" panose="020B0604020202020204" pitchFamily="34" charset="0"/>
              <a:buChar char="•"/>
            </a:pPr>
            <a:r>
              <a:rPr lang="en-US" sz="3200" dirty="0"/>
              <a:t>Responsible for budget preparation</a:t>
            </a:r>
          </a:p>
          <a:p>
            <a:pPr marL="285750" indent="-285750">
              <a:buFont typeface="Arial" panose="020B0604020202020204" pitchFamily="34" charset="0"/>
              <a:buChar char="•"/>
            </a:pPr>
            <a:r>
              <a:rPr lang="en-US" sz="3200" dirty="0"/>
              <a:t>Uses financial information prepared by financial accountants but in a different format and for different purposes</a:t>
            </a:r>
          </a:p>
          <a:p>
            <a:pPr marL="285750" indent="-285750">
              <a:buFont typeface="Arial" panose="020B0604020202020204" pitchFamily="34" charset="0"/>
              <a:buChar char="•"/>
            </a:pPr>
            <a:r>
              <a:rPr lang="en-US" sz="3200" dirty="0"/>
              <a:t>Not responsible to generate revenue—responsible to use information to support revenue generation</a:t>
            </a:r>
          </a:p>
          <a:p>
            <a:pPr marL="285750" indent="-285750">
              <a:buFont typeface="Arial" panose="020B0604020202020204" pitchFamily="34" charset="0"/>
              <a:buChar char="•"/>
            </a:pPr>
            <a:r>
              <a:rPr lang="en-US" sz="3200" dirty="0"/>
              <a:t>Functions at the segment (subunits) level as well as the entire company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69673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397A032D-BE6C-4505-8E03-CD4C0AC07660}"/>
              </a:ext>
            </a:extLst>
          </p:cNvPr>
          <p:cNvSpPr txBox="1"/>
          <p:nvPr/>
        </p:nvSpPr>
        <p:spPr>
          <a:xfrm>
            <a:off x="361950" y="419098"/>
            <a:ext cx="11468100" cy="4801314"/>
          </a:xfrm>
          <a:prstGeom prst="rect">
            <a:avLst/>
          </a:prstGeom>
          <a:noFill/>
        </p:spPr>
        <p:txBody>
          <a:bodyPr wrap="square">
            <a:spAutoFit/>
          </a:bodyPr>
          <a:lstStyle/>
          <a:p>
            <a:r>
              <a:rPr lang="en-US" dirty="0"/>
              <a:t>Identify distinguishing features of managerial accounting.</a:t>
            </a:r>
          </a:p>
          <a:p>
            <a:endParaRPr lang="en-US" dirty="0"/>
          </a:p>
          <a:p>
            <a:r>
              <a:rPr lang="en-US" dirty="0"/>
              <a:t>E11.1 (LO 1), C Justin </a:t>
            </a:r>
            <a:r>
              <a:rPr lang="en-US" dirty="0" err="1"/>
              <a:t>Bleeber</a:t>
            </a:r>
            <a:r>
              <a:rPr lang="en-US" dirty="0"/>
              <a:t> has prepared the following list of statements about managerial accounting, financial accounting, and the functions of management.</a:t>
            </a:r>
          </a:p>
          <a:p>
            <a:endParaRPr lang="en-US" dirty="0"/>
          </a:p>
          <a:p>
            <a:pPr marL="285750" indent="-285750">
              <a:buFont typeface="Arial" panose="020B0604020202020204" pitchFamily="34" charset="0"/>
              <a:buChar char="•"/>
            </a:pPr>
            <a:r>
              <a:rPr lang="en-US" dirty="0"/>
              <a:t>Financial accounting focuses on providing information to internal users.</a:t>
            </a:r>
          </a:p>
          <a:p>
            <a:pPr marL="285750" indent="-285750">
              <a:buFont typeface="Arial" panose="020B0604020202020204" pitchFamily="34" charset="0"/>
              <a:buChar char="•"/>
            </a:pPr>
            <a:r>
              <a:rPr lang="en-US" dirty="0"/>
              <a:t>Staff positions are directly involved in the company’s primary revenue-generating activities.</a:t>
            </a:r>
          </a:p>
          <a:p>
            <a:pPr marL="285750" indent="-285750">
              <a:buFont typeface="Arial" panose="020B0604020202020204" pitchFamily="34" charset="0"/>
              <a:buChar char="•"/>
            </a:pPr>
            <a:r>
              <a:rPr lang="en-US" dirty="0"/>
              <a:t>Preparation of budgets is part of financial accounting.</a:t>
            </a:r>
          </a:p>
          <a:p>
            <a:pPr marL="285750" indent="-285750">
              <a:buFont typeface="Arial" panose="020B0604020202020204" pitchFamily="34" charset="0"/>
              <a:buChar char="•"/>
            </a:pPr>
            <a:r>
              <a:rPr lang="en-US" dirty="0"/>
              <a:t>Managerial accounting applies only to merchandising and manufacturing companies.</a:t>
            </a:r>
          </a:p>
          <a:p>
            <a:pPr marL="285750" indent="-285750">
              <a:buFont typeface="Arial" panose="020B0604020202020204" pitchFamily="34" charset="0"/>
              <a:buChar char="•"/>
            </a:pPr>
            <a:r>
              <a:rPr lang="en-US" dirty="0"/>
              <a:t>Both managerial accounting and financial accounting deal with many of the same economic events.</a:t>
            </a:r>
          </a:p>
          <a:p>
            <a:pPr marL="285750" indent="-285750">
              <a:buFont typeface="Arial" panose="020B0604020202020204" pitchFamily="34" charset="0"/>
              <a:buChar char="•"/>
            </a:pPr>
            <a:r>
              <a:rPr lang="en-US" dirty="0"/>
              <a:t>Managerial accounting reports are prepared only quarterly and annually.</a:t>
            </a:r>
          </a:p>
          <a:p>
            <a:pPr marL="285750" indent="-285750">
              <a:buFont typeface="Arial" panose="020B0604020202020204" pitchFamily="34" charset="0"/>
              <a:buChar char="•"/>
            </a:pPr>
            <a:r>
              <a:rPr lang="en-US" dirty="0"/>
              <a:t>Financial accounting reports are general-purpose reports.</a:t>
            </a:r>
          </a:p>
          <a:p>
            <a:pPr marL="285750" indent="-285750">
              <a:buFont typeface="Arial" panose="020B0604020202020204" pitchFamily="34" charset="0"/>
              <a:buChar char="•"/>
            </a:pPr>
            <a:r>
              <a:rPr lang="en-US" dirty="0"/>
              <a:t>Managerial accounting reports pertain to subunits of the business.</a:t>
            </a:r>
          </a:p>
          <a:p>
            <a:pPr marL="285750" indent="-285750">
              <a:buFont typeface="Arial" panose="020B0604020202020204" pitchFamily="34" charset="0"/>
              <a:buChar char="•"/>
            </a:pPr>
            <a:r>
              <a:rPr lang="en-US" dirty="0"/>
              <a:t>Managerial accounting reports must comply with generally accepted accounting principles.</a:t>
            </a:r>
          </a:p>
          <a:p>
            <a:pPr marL="285750" indent="-285750">
              <a:buFont typeface="Arial" panose="020B0604020202020204" pitchFamily="34" charset="0"/>
              <a:buChar char="•"/>
            </a:pPr>
            <a:r>
              <a:rPr lang="en-US" dirty="0"/>
              <a:t>The company treasurer reports directly to the vice president of operations.</a:t>
            </a:r>
          </a:p>
          <a:p>
            <a:endParaRPr lang="en-US" dirty="0"/>
          </a:p>
          <a:p>
            <a:r>
              <a:rPr lang="en-US" dirty="0"/>
              <a:t>Identify each statement as true or false. If false, indicate how to correct the statement.</a:t>
            </a:r>
          </a:p>
        </p:txBody>
      </p:sp>
    </p:spTree>
    <p:extLst>
      <p:ext uri="{BB962C8B-B14F-4D97-AF65-F5344CB8AC3E}">
        <p14:creationId xmlns:p14="http://schemas.microsoft.com/office/powerpoint/2010/main" val="1744783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B3D28-5A63-49A4-B7BD-6B47E4C159F2}"/>
              </a:ext>
            </a:extLst>
          </p:cNvPr>
          <p:cNvSpPr>
            <a:spLocks noGrp="1"/>
          </p:cNvSpPr>
          <p:nvPr>
            <p:ph type="title"/>
          </p:nvPr>
        </p:nvSpPr>
        <p:spPr>
          <a:xfrm>
            <a:off x="838200" y="365126"/>
            <a:ext cx="10380785" cy="751498"/>
          </a:xfrm>
        </p:spPr>
        <p:txBody>
          <a:bodyPr/>
          <a:lstStyle/>
          <a:p>
            <a:r>
              <a:rPr lang="en-US" dirty="0"/>
              <a:t>The term “cost” is used in a variety of ways</a:t>
            </a:r>
          </a:p>
        </p:txBody>
      </p:sp>
      <p:sp>
        <p:nvSpPr>
          <p:cNvPr id="3" name="Content Placeholder 2">
            <a:extLst>
              <a:ext uri="{FF2B5EF4-FFF2-40B4-BE49-F238E27FC236}">
                <a16:creationId xmlns:a16="http://schemas.microsoft.com/office/drawing/2014/main" id="{C7B0476E-C619-4B94-BEAA-BE85A54D30D0}"/>
              </a:ext>
            </a:extLst>
          </p:cNvPr>
          <p:cNvSpPr>
            <a:spLocks noGrp="1"/>
          </p:cNvSpPr>
          <p:nvPr>
            <p:ph idx="1"/>
          </p:nvPr>
        </p:nvSpPr>
        <p:spPr>
          <a:xfrm>
            <a:off x="694592" y="1037492"/>
            <a:ext cx="10659208" cy="5139471"/>
          </a:xfrm>
        </p:spPr>
        <p:txBody>
          <a:bodyPr>
            <a:normAutofit/>
          </a:bodyPr>
          <a:lstStyle/>
          <a:p>
            <a:pPr algn="just"/>
            <a:r>
              <a:rPr lang="en-US" dirty="0">
                <a:latin typeface="Calibri" panose="020F0502020204030204" pitchFamily="34" charset="0"/>
                <a:ea typeface="Times New Roman" panose="02020603050405020304" pitchFamily="18" charset="0"/>
                <a:cs typeface="Times New Roman" panose="02020603050405020304" pitchFamily="18" charset="0"/>
              </a:rPr>
              <a:t>Typically, cost refers to future projection of expenditures.  Expenses typically refer to past expenditures.</a:t>
            </a:r>
            <a:endParaRPr lang="en-US"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r>
              <a:rPr lang="en-US" dirty="0">
                <a:effectLst/>
                <a:latin typeface="Calibri" panose="020F0502020204030204" pitchFamily="34" charset="0"/>
                <a:ea typeface="Times New Roman" panose="02020603050405020304" pitchFamily="18" charset="0"/>
                <a:cs typeface="Times New Roman" panose="02020603050405020304" pitchFamily="18" charset="0"/>
              </a:rPr>
              <a:t>There are many types of costs, and these costs are classified differently according to the immediate needs of management. </a:t>
            </a:r>
          </a:p>
          <a:p>
            <a:pPr algn="just"/>
            <a:r>
              <a:rPr lang="en-US" dirty="0">
                <a:effectLst/>
                <a:latin typeface="Calibri" panose="020F0502020204030204" pitchFamily="34" charset="0"/>
                <a:ea typeface="Times New Roman" panose="02020603050405020304" pitchFamily="18" charset="0"/>
                <a:cs typeface="Times New Roman" panose="02020603050405020304" pitchFamily="18" charset="0"/>
              </a:rPr>
              <a:t>For example, managers may want cost data to predict costs, prepare planning budgets, or to make decisions. </a:t>
            </a:r>
          </a:p>
          <a:p>
            <a:pPr algn="just"/>
            <a:r>
              <a:rPr lang="en-US" dirty="0">
                <a:effectLst/>
                <a:latin typeface="Calibri" panose="020F0502020204030204" pitchFamily="34" charset="0"/>
                <a:ea typeface="Times New Roman" panose="02020603050405020304" pitchFamily="18" charset="0"/>
                <a:cs typeface="Times New Roman" panose="02020603050405020304" pitchFamily="18" charset="0"/>
              </a:rPr>
              <a:t>Each different use of cost data demands a different classification and definition of costs. </a:t>
            </a:r>
          </a:p>
          <a:p>
            <a:pPr algn="just"/>
            <a:r>
              <a:rPr lang="en-US" dirty="0">
                <a:effectLst/>
                <a:latin typeface="Calibri" panose="020F0502020204030204" pitchFamily="34" charset="0"/>
                <a:ea typeface="Times New Roman" panose="02020603050405020304" pitchFamily="18" charset="0"/>
                <a:cs typeface="Times New Roman" panose="02020603050405020304" pitchFamily="18" charset="0"/>
              </a:rPr>
              <a:t>This notion of </a:t>
            </a:r>
            <a:r>
              <a:rPr lang="en-US" i="1" dirty="0">
                <a:effectLst/>
                <a:latin typeface="Calibri" panose="020F0502020204030204" pitchFamily="34" charset="0"/>
                <a:ea typeface="Times New Roman" panose="02020603050405020304" pitchFamily="18" charset="0"/>
                <a:cs typeface="Times New Roman" panose="02020603050405020304" pitchFamily="18" charset="0"/>
              </a:rPr>
              <a:t>different costs for different purposes</a:t>
            </a:r>
            <a:r>
              <a:rPr lang="en-US" dirty="0">
                <a:effectLst/>
                <a:latin typeface="Calibri" panose="020F0502020204030204" pitchFamily="34" charset="0"/>
                <a:ea typeface="Times New Roman" panose="02020603050405020304" pitchFamily="18" charset="0"/>
                <a:cs typeface="Times New Roman" panose="02020603050405020304" pitchFamily="18" charset="0"/>
              </a:rPr>
              <a:t> is a critically important aspect of managerial accounting. We will find the same costs grouped in different manners depending upon our audience.</a:t>
            </a:r>
          </a:p>
        </p:txBody>
      </p:sp>
    </p:spTree>
    <p:extLst>
      <p:ext uri="{BB962C8B-B14F-4D97-AF65-F5344CB8AC3E}">
        <p14:creationId xmlns:p14="http://schemas.microsoft.com/office/powerpoint/2010/main" val="3650534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61952D0-D18B-4EE7-9C03-3511CE210FBC}"/>
              </a:ext>
            </a:extLst>
          </p:cNvPr>
          <p:cNvPicPr>
            <a:picLocks noChangeAspect="1"/>
          </p:cNvPicPr>
          <p:nvPr/>
        </p:nvPicPr>
        <p:blipFill>
          <a:blip r:embed="rId2"/>
          <a:stretch>
            <a:fillRect/>
          </a:stretch>
        </p:blipFill>
        <p:spPr>
          <a:xfrm>
            <a:off x="2003180" y="1471533"/>
            <a:ext cx="8493369" cy="4803710"/>
          </a:xfrm>
          <a:prstGeom prst="rect">
            <a:avLst/>
          </a:prstGeom>
        </p:spPr>
      </p:pic>
      <p:sp>
        <p:nvSpPr>
          <p:cNvPr id="5" name="Title 4">
            <a:extLst>
              <a:ext uri="{FF2B5EF4-FFF2-40B4-BE49-F238E27FC236}">
                <a16:creationId xmlns:a16="http://schemas.microsoft.com/office/drawing/2014/main" id="{B00B7CB9-B3AD-4F33-A967-2A7B5B02BB30}"/>
              </a:ext>
            </a:extLst>
          </p:cNvPr>
          <p:cNvSpPr>
            <a:spLocks noGrp="1"/>
          </p:cNvSpPr>
          <p:nvPr>
            <p:ph type="title"/>
          </p:nvPr>
        </p:nvSpPr>
        <p:spPr/>
        <p:txBody>
          <a:bodyPr/>
          <a:lstStyle/>
          <a:p>
            <a:pPr algn="ctr"/>
            <a:r>
              <a:rPr lang="en-US" dirty="0"/>
              <a:t>Cost Classifications</a:t>
            </a:r>
          </a:p>
        </p:txBody>
      </p:sp>
    </p:spTree>
    <p:extLst>
      <p:ext uri="{BB962C8B-B14F-4D97-AF65-F5344CB8AC3E}">
        <p14:creationId xmlns:p14="http://schemas.microsoft.com/office/powerpoint/2010/main" val="17198197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1393</Words>
  <Application>Microsoft Office PowerPoint</Application>
  <PresentationFormat>Widescreen</PresentationFormat>
  <Paragraphs>106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Managerial Accounting and Cost Concepts </vt:lpstr>
      <vt:lpstr>PowerPoint Presentation</vt:lpstr>
      <vt:lpstr>PowerPoint Presentation</vt:lpstr>
      <vt:lpstr>PowerPoint Presentation</vt:lpstr>
      <vt:lpstr>PowerPoint Presentation</vt:lpstr>
      <vt:lpstr>PowerPoint Presentation</vt:lpstr>
      <vt:lpstr>PowerPoint Presentation</vt:lpstr>
      <vt:lpstr>The term “cost” is used in a variety of ways</vt:lpstr>
      <vt:lpstr>Cost Classifications</vt:lpstr>
      <vt:lpstr>Assigning Costs to Cost Objects </vt:lpstr>
      <vt:lpstr> Manufacturing costs</vt:lpstr>
      <vt:lpstr>PowerPoint Presentation</vt:lpstr>
      <vt:lpstr>Cost Classifications for Preparing Financial Statements </vt:lpstr>
      <vt:lpstr>Cost Classifications for Preparing Financial Statements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Managerial Accounting and Cost Concepts</dc:title>
  <dc:creator>Lynch, Christy</dc:creator>
  <cp:lastModifiedBy>Lynch, Christy</cp:lastModifiedBy>
  <cp:revision>49</cp:revision>
  <dcterms:created xsi:type="dcterms:W3CDTF">2021-05-27T19:26:47Z</dcterms:created>
  <dcterms:modified xsi:type="dcterms:W3CDTF">2022-04-18T22:25:42Z</dcterms:modified>
</cp:coreProperties>
</file>