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36" r:id="rId1"/>
    <p:sldMasterId id="2147483939" r:id="rId2"/>
    <p:sldMasterId id="2147483953" r:id="rId3"/>
    <p:sldMasterId id="2147483956" r:id="rId4"/>
    <p:sldMasterId id="2147483959" r:id="rId5"/>
    <p:sldMasterId id="2147483962" r:id="rId6"/>
    <p:sldMasterId id="2147483967" r:id="rId7"/>
  </p:sldMasterIdLst>
  <p:notesMasterIdLst>
    <p:notesMasterId r:id="rId59"/>
  </p:notesMasterIdLst>
  <p:sldIdLst>
    <p:sldId id="436" r:id="rId8"/>
    <p:sldId id="353" r:id="rId9"/>
    <p:sldId id="491" r:id="rId10"/>
    <p:sldId id="354" r:id="rId11"/>
    <p:sldId id="492" r:id="rId12"/>
    <p:sldId id="493" r:id="rId13"/>
    <p:sldId id="437" r:id="rId14"/>
    <p:sldId id="495" r:id="rId15"/>
    <p:sldId id="498" r:id="rId16"/>
    <p:sldId id="499" r:id="rId17"/>
    <p:sldId id="500" r:id="rId18"/>
    <p:sldId id="549" r:id="rId19"/>
    <p:sldId id="501" r:id="rId20"/>
    <p:sldId id="359" r:id="rId21"/>
    <p:sldId id="502" r:id="rId22"/>
    <p:sldId id="503" r:id="rId23"/>
    <p:sldId id="504" r:id="rId24"/>
    <p:sldId id="355" r:id="rId25"/>
    <p:sldId id="507" r:id="rId26"/>
    <p:sldId id="550" r:id="rId27"/>
    <p:sldId id="443" r:id="rId28"/>
    <p:sldId id="510" r:id="rId29"/>
    <p:sldId id="377" r:id="rId30"/>
    <p:sldId id="512" r:id="rId31"/>
    <p:sldId id="513" r:id="rId32"/>
    <p:sldId id="514" r:id="rId33"/>
    <p:sldId id="515" r:id="rId34"/>
    <p:sldId id="465" r:id="rId35"/>
    <p:sldId id="520" r:id="rId36"/>
    <p:sldId id="522" r:id="rId37"/>
    <p:sldId id="523" r:id="rId38"/>
    <p:sldId id="524" r:id="rId39"/>
    <p:sldId id="526" r:id="rId40"/>
    <p:sldId id="527" r:id="rId41"/>
    <p:sldId id="529" r:id="rId42"/>
    <p:sldId id="530" r:id="rId43"/>
    <p:sldId id="531" r:id="rId44"/>
    <p:sldId id="533" r:id="rId45"/>
    <p:sldId id="534" r:id="rId46"/>
    <p:sldId id="535" r:id="rId47"/>
    <p:sldId id="536" r:id="rId48"/>
    <p:sldId id="537" r:id="rId49"/>
    <p:sldId id="538" r:id="rId50"/>
    <p:sldId id="539" r:id="rId51"/>
    <p:sldId id="542" r:id="rId52"/>
    <p:sldId id="543" r:id="rId53"/>
    <p:sldId id="544" r:id="rId54"/>
    <p:sldId id="545" r:id="rId55"/>
    <p:sldId id="546" r:id="rId56"/>
    <p:sldId id="547" r:id="rId57"/>
    <p:sldId id="548" r:id="rId58"/>
  </p:sldIdLst>
  <p:sldSz cx="9144000" cy="6858000" type="screen4x3"/>
  <p:notesSz cx="7010400" cy="92964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F"/>
    <a:srgbClr val="931B21"/>
    <a:srgbClr val="90A2B7"/>
    <a:srgbClr val="7D8FAA"/>
    <a:srgbClr val="EEF8FC"/>
    <a:srgbClr val="E3F3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3" autoAdjust="0"/>
    <p:restoredTop sz="86375" autoAdjust="0"/>
  </p:normalViewPr>
  <p:slideViewPr>
    <p:cSldViewPr>
      <p:cViewPr varScale="1">
        <p:scale>
          <a:sx n="95" d="100"/>
          <a:sy n="95" d="100"/>
        </p:scale>
        <p:origin x="1662" y="90"/>
      </p:cViewPr>
      <p:guideLst>
        <p:guide orient="horz" pos="2160"/>
        <p:guide pos="2880"/>
      </p:guideLst>
    </p:cSldViewPr>
  </p:slideViewPr>
  <p:outlineViewPr>
    <p:cViewPr>
      <p:scale>
        <a:sx n="33" d="100"/>
        <a:sy n="33" d="100"/>
      </p:scale>
      <p:origin x="0" y="-5933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65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3E00D2-8529-4D28-AC18-5C62C9EBCB74}"/>
              </a:ext>
            </a:extLst>
          </p:cNvPr>
          <p:cNvSpPr>
            <a:spLocks noGrp="1"/>
          </p:cNvSpPr>
          <p:nvPr>
            <p:ph type="hdr" sz="quarter"/>
          </p:nvPr>
        </p:nvSpPr>
        <p:spPr>
          <a:xfrm>
            <a:off x="0" y="0"/>
            <a:ext cx="3037840" cy="464820"/>
          </a:xfrm>
          <a:prstGeom prst="rect">
            <a:avLst/>
          </a:prstGeom>
        </p:spPr>
        <p:txBody>
          <a:bodyPr vert="horz" wrap="square" lIns="93175" tIns="46588" rIns="93175" bIns="46588" numCol="1" anchor="t" anchorCtr="0" compatLnSpc="1">
            <a:prstTxWarp prst="textNoShape">
              <a:avLst/>
            </a:prstTxWarp>
          </a:bodyPr>
          <a:lstStyle>
            <a:lvl1pPr eaLnBrk="1" hangingPunct="1">
              <a:defRPr sz="1200">
                <a:latin typeface="Calibri" pitchFamily="34" charset="0"/>
                <a:ea typeface="+mn-ea"/>
                <a:cs typeface="Calibri" panose="020F0502020204030204" pitchFamily="34" charset="0"/>
              </a:defRPr>
            </a:lvl1pPr>
          </a:lstStyle>
          <a:p>
            <a:pPr>
              <a:defRPr/>
            </a:pPr>
            <a:endParaRPr lang="en-US" dirty="0"/>
          </a:p>
        </p:txBody>
      </p:sp>
      <p:sp>
        <p:nvSpPr>
          <p:cNvPr id="3" name="Date Placeholder 2">
            <a:extLst>
              <a:ext uri="{FF2B5EF4-FFF2-40B4-BE49-F238E27FC236}">
                <a16:creationId xmlns:a16="http://schemas.microsoft.com/office/drawing/2014/main" id="{B3FCC487-64BD-4550-9CC9-3C6C008FE881}"/>
              </a:ext>
            </a:extLst>
          </p:cNvPr>
          <p:cNvSpPr>
            <a:spLocks noGrp="1"/>
          </p:cNvSpPr>
          <p:nvPr>
            <p:ph type="dt" idx="1"/>
          </p:nvPr>
        </p:nvSpPr>
        <p:spPr>
          <a:xfrm>
            <a:off x="3970938" y="0"/>
            <a:ext cx="3037840" cy="464820"/>
          </a:xfrm>
          <a:prstGeom prst="rect">
            <a:avLst/>
          </a:prstGeom>
        </p:spPr>
        <p:txBody>
          <a:bodyPr vert="horz" wrap="square" lIns="93175" tIns="46588" rIns="93175" bIns="46588"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8875F89-0D68-4D84-A197-A84F68D3071E}" type="datetimeFigureOut">
              <a:rPr lang="en-US"/>
              <a:pPr>
                <a:defRPr/>
              </a:pPr>
              <a:t>6/21/2022</a:t>
            </a:fld>
            <a:endParaRPr lang="en-US"/>
          </a:p>
        </p:txBody>
      </p:sp>
      <p:sp>
        <p:nvSpPr>
          <p:cNvPr id="4" name="Slide Image Placeholder 3">
            <a:extLst>
              <a:ext uri="{FF2B5EF4-FFF2-40B4-BE49-F238E27FC236}">
                <a16:creationId xmlns:a16="http://schemas.microsoft.com/office/drawing/2014/main" id="{BFC4B7F5-B7EC-4BD5-9ABE-F7EFFD7DDA63}"/>
              </a:ext>
            </a:extLst>
          </p:cNvPr>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pPr lvl="0"/>
            <a:endParaRPr lang="en-US" noProof="0" dirty="0"/>
          </a:p>
        </p:txBody>
      </p:sp>
      <p:sp>
        <p:nvSpPr>
          <p:cNvPr id="5" name="Notes Placeholder 4">
            <a:extLst>
              <a:ext uri="{FF2B5EF4-FFF2-40B4-BE49-F238E27FC236}">
                <a16:creationId xmlns:a16="http://schemas.microsoft.com/office/drawing/2014/main" id="{3B17DBB5-2492-471D-ACDD-B5F83EE92E41}"/>
              </a:ext>
            </a:extLst>
          </p:cNvPr>
          <p:cNvSpPr>
            <a:spLocks noGrp="1"/>
          </p:cNvSpPr>
          <p:nvPr>
            <p:ph type="body" sz="quarter" idx="3"/>
          </p:nvPr>
        </p:nvSpPr>
        <p:spPr>
          <a:xfrm>
            <a:off x="701040" y="4415790"/>
            <a:ext cx="5608320" cy="4183380"/>
          </a:xfrm>
          <a:prstGeom prst="rect">
            <a:avLst/>
          </a:prstGeom>
        </p:spPr>
        <p:txBody>
          <a:bodyPr vert="horz" wrap="square" lIns="93175" tIns="46588" rIns="93175" bIns="46588" numCol="1" anchor="t" anchorCtr="0" compatLnSpc="1">
            <a:prstTxWarp prst="textNoShape">
              <a:avLst/>
            </a:prstTxWarp>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6" name="Footer Placeholder 5">
            <a:extLst>
              <a:ext uri="{FF2B5EF4-FFF2-40B4-BE49-F238E27FC236}">
                <a16:creationId xmlns:a16="http://schemas.microsoft.com/office/drawing/2014/main" id="{C29FDCF6-59E8-4AFB-BAE1-DE8E05FC427A}"/>
              </a:ext>
            </a:extLst>
          </p:cNvPr>
          <p:cNvSpPr>
            <a:spLocks noGrp="1"/>
          </p:cNvSpPr>
          <p:nvPr>
            <p:ph type="ftr" sz="quarter" idx="4"/>
          </p:nvPr>
        </p:nvSpPr>
        <p:spPr>
          <a:xfrm>
            <a:off x="0" y="8829967"/>
            <a:ext cx="3037840" cy="464820"/>
          </a:xfrm>
          <a:prstGeom prst="rect">
            <a:avLst/>
          </a:prstGeom>
        </p:spPr>
        <p:txBody>
          <a:bodyPr vert="horz" wrap="square" lIns="93175" tIns="46588" rIns="93175" bIns="46588" numCol="1" anchor="b" anchorCtr="0" compatLnSpc="1">
            <a:prstTxWarp prst="textNoShape">
              <a:avLst/>
            </a:prstTxWarp>
          </a:bodyPr>
          <a:lstStyle>
            <a:lvl1pPr eaLnBrk="1" hangingPunct="1">
              <a:defRPr sz="1200">
                <a:latin typeface="Calibri" pitchFamily="34" charset="0"/>
                <a:ea typeface="+mn-ea"/>
                <a:cs typeface="Calibri" panose="020F0502020204030204" pitchFamily="34" charset="0"/>
              </a:defRPr>
            </a:lvl1pPr>
          </a:lstStyle>
          <a:p>
            <a:pPr>
              <a:defRPr/>
            </a:pPr>
            <a:endParaRPr lang="en-US" dirty="0"/>
          </a:p>
        </p:txBody>
      </p:sp>
      <p:sp>
        <p:nvSpPr>
          <p:cNvPr id="7" name="Slide Number Placeholder 6">
            <a:extLst>
              <a:ext uri="{FF2B5EF4-FFF2-40B4-BE49-F238E27FC236}">
                <a16:creationId xmlns:a16="http://schemas.microsoft.com/office/drawing/2014/main" id="{6E78BF1A-8141-4344-996B-2B47AA9E0A41}"/>
              </a:ext>
            </a:extLst>
          </p:cNvPr>
          <p:cNvSpPr>
            <a:spLocks noGrp="1"/>
          </p:cNvSpPr>
          <p:nvPr>
            <p:ph type="sldNum" sz="quarter" idx="5"/>
          </p:nvPr>
        </p:nvSpPr>
        <p:spPr>
          <a:xfrm>
            <a:off x="3970938" y="8829967"/>
            <a:ext cx="3037840" cy="464820"/>
          </a:xfrm>
          <a:prstGeom prst="rect">
            <a:avLst/>
          </a:prstGeom>
        </p:spPr>
        <p:txBody>
          <a:bodyPr vert="horz" wrap="square" lIns="93175" tIns="46588" rIns="93175" bIns="46588"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8271FEB-9CD3-4EE7-AACB-54E989A70BCE}" type="slidenum">
              <a:rPr lang="en-US"/>
              <a:pPr>
                <a:defRPr/>
              </a:pPr>
              <a:t>‹#›</a:t>
            </a:fld>
            <a:endParaRPr lang="en-US"/>
          </a:p>
        </p:txBody>
      </p:sp>
    </p:spTree>
    <p:extLst>
      <p:ext uri="{BB962C8B-B14F-4D97-AF65-F5344CB8AC3E}">
        <p14:creationId xmlns:p14="http://schemas.microsoft.com/office/powerpoint/2010/main" val="3584037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1</a:t>
            </a:fld>
            <a:endParaRPr lang="en-US" dirty="0"/>
          </a:p>
        </p:txBody>
      </p:sp>
    </p:spTree>
    <p:extLst>
      <p:ext uri="{BB962C8B-B14F-4D97-AF65-F5344CB8AC3E}">
        <p14:creationId xmlns:p14="http://schemas.microsoft.com/office/powerpoint/2010/main" val="2678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48" indent="-291172">
              <a:defRPr>
                <a:solidFill>
                  <a:schemeClr val="tx1"/>
                </a:solidFill>
                <a:latin typeface="Arial" panose="020B0604020202020204" pitchFamily="34" charset="0"/>
                <a:ea typeface="MS PGothic" panose="020B0600070205080204" pitchFamily="34" charset="-128"/>
              </a:defRPr>
            </a:lvl2pPr>
            <a:lvl3pPr marL="1164690" indent="-232938">
              <a:defRPr>
                <a:solidFill>
                  <a:schemeClr val="tx1"/>
                </a:solidFill>
                <a:latin typeface="Arial" panose="020B0604020202020204" pitchFamily="34" charset="0"/>
                <a:ea typeface="MS PGothic" panose="020B0600070205080204" pitchFamily="34" charset="-128"/>
              </a:defRPr>
            </a:lvl3pPr>
            <a:lvl4pPr marL="1630565" indent="-232938">
              <a:defRPr>
                <a:solidFill>
                  <a:schemeClr val="tx1"/>
                </a:solidFill>
                <a:latin typeface="Arial" panose="020B0604020202020204" pitchFamily="34" charset="0"/>
                <a:ea typeface="MS PGothic" panose="020B0600070205080204" pitchFamily="34" charset="-128"/>
              </a:defRPr>
            </a:lvl4pPr>
            <a:lvl5pPr marL="2096440" indent="-232938">
              <a:defRPr>
                <a:solidFill>
                  <a:schemeClr val="tx1"/>
                </a:solidFill>
                <a:latin typeface="Arial" panose="020B0604020202020204" pitchFamily="34" charset="0"/>
                <a:ea typeface="MS PGothic" panose="020B0600070205080204" pitchFamily="34" charset="-128"/>
              </a:defRPr>
            </a:lvl5pPr>
            <a:lvl6pPr marL="2562317" indent="-23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192" indent="-23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068" indent="-23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59943" indent="-23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48" indent="-291172">
              <a:defRPr>
                <a:solidFill>
                  <a:schemeClr val="tx1"/>
                </a:solidFill>
                <a:latin typeface="Arial" panose="020B0604020202020204" pitchFamily="34" charset="0"/>
                <a:ea typeface="MS PGothic" panose="020B0600070205080204" pitchFamily="34" charset="-128"/>
              </a:defRPr>
            </a:lvl2pPr>
            <a:lvl3pPr marL="1164690" indent="-232938">
              <a:defRPr>
                <a:solidFill>
                  <a:schemeClr val="tx1"/>
                </a:solidFill>
                <a:latin typeface="Arial" panose="020B0604020202020204" pitchFamily="34" charset="0"/>
                <a:ea typeface="MS PGothic" panose="020B0600070205080204" pitchFamily="34" charset="-128"/>
              </a:defRPr>
            </a:lvl3pPr>
            <a:lvl4pPr marL="1630565" indent="-232938">
              <a:defRPr>
                <a:solidFill>
                  <a:schemeClr val="tx1"/>
                </a:solidFill>
                <a:latin typeface="Arial" panose="020B0604020202020204" pitchFamily="34" charset="0"/>
                <a:ea typeface="MS PGothic" panose="020B0600070205080204" pitchFamily="34" charset="-128"/>
              </a:defRPr>
            </a:lvl4pPr>
            <a:lvl5pPr marL="2096440" indent="-232938">
              <a:defRPr>
                <a:solidFill>
                  <a:schemeClr val="tx1"/>
                </a:solidFill>
                <a:latin typeface="Arial" panose="020B0604020202020204" pitchFamily="34" charset="0"/>
                <a:ea typeface="MS PGothic" panose="020B0600070205080204" pitchFamily="34" charset="-128"/>
              </a:defRPr>
            </a:lvl5pPr>
            <a:lvl6pPr marL="2562317" indent="-23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192" indent="-23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068" indent="-23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59943" indent="-23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1722668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48" indent="-291172">
              <a:defRPr>
                <a:solidFill>
                  <a:schemeClr val="tx1"/>
                </a:solidFill>
                <a:latin typeface="Arial" panose="020B0604020202020204" pitchFamily="34" charset="0"/>
                <a:ea typeface="MS PGothic" panose="020B0600070205080204" pitchFamily="34" charset="-128"/>
              </a:defRPr>
            </a:lvl2pPr>
            <a:lvl3pPr marL="1164690" indent="-232938">
              <a:defRPr>
                <a:solidFill>
                  <a:schemeClr val="tx1"/>
                </a:solidFill>
                <a:latin typeface="Arial" panose="020B0604020202020204" pitchFamily="34" charset="0"/>
                <a:ea typeface="MS PGothic" panose="020B0600070205080204" pitchFamily="34" charset="-128"/>
              </a:defRPr>
            </a:lvl3pPr>
            <a:lvl4pPr marL="1630565" indent="-232938">
              <a:defRPr>
                <a:solidFill>
                  <a:schemeClr val="tx1"/>
                </a:solidFill>
                <a:latin typeface="Arial" panose="020B0604020202020204" pitchFamily="34" charset="0"/>
                <a:ea typeface="MS PGothic" panose="020B0600070205080204" pitchFamily="34" charset="-128"/>
              </a:defRPr>
            </a:lvl4pPr>
            <a:lvl5pPr marL="2096440" indent="-232938">
              <a:defRPr>
                <a:solidFill>
                  <a:schemeClr val="tx1"/>
                </a:solidFill>
                <a:latin typeface="Arial" panose="020B0604020202020204" pitchFamily="34" charset="0"/>
                <a:ea typeface="MS PGothic" panose="020B0600070205080204" pitchFamily="34" charset="-128"/>
              </a:defRPr>
            </a:lvl5pPr>
            <a:lvl6pPr marL="2562317" indent="-23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192" indent="-23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068" indent="-23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59943" indent="-23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259860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48" indent="-291172">
              <a:defRPr>
                <a:solidFill>
                  <a:schemeClr val="tx1"/>
                </a:solidFill>
                <a:latin typeface="Arial" panose="020B0604020202020204" pitchFamily="34" charset="0"/>
                <a:ea typeface="MS PGothic" panose="020B0600070205080204" pitchFamily="34" charset="-128"/>
              </a:defRPr>
            </a:lvl2pPr>
            <a:lvl3pPr marL="1164690" indent="-232938">
              <a:defRPr>
                <a:solidFill>
                  <a:schemeClr val="tx1"/>
                </a:solidFill>
                <a:latin typeface="Arial" panose="020B0604020202020204" pitchFamily="34" charset="0"/>
                <a:ea typeface="MS PGothic" panose="020B0600070205080204" pitchFamily="34" charset="-128"/>
              </a:defRPr>
            </a:lvl3pPr>
            <a:lvl4pPr marL="1630565" indent="-232938">
              <a:defRPr>
                <a:solidFill>
                  <a:schemeClr val="tx1"/>
                </a:solidFill>
                <a:latin typeface="Arial" panose="020B0604020202020204" pitchFamily="34" charset="0"/>
                <a:ea typeface="MS PGothic" panose="020B0600070205080204" pitchFamily="34" charset="-128"/>
              </a:defRPr>
            </a:lvl4pPr>
            <a:lvl5pPr marL="2096440" indent="-232938">
              <a:defRPr>
                <a:solidFill>
                  <a:schemeClr val="tx1"/>
                </a:solidFill>
                <a:latin typeface="Arial" panose="020B0604020202020204" pitchFamily="34" charset="0"/>
                <a:ea typeface="MS PGothic" panose="020B0600070205080204" pitchFamily="34" charset="-128"/>
              </a:defRPr>
            </a:lvl5pPr>
            <a:lvl6pPr marL="2562317" indent="-23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192" indent="-23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068" indent="-23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59943" indent="-23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45</a:t>
            </a:fld>
            <a:endParaRPr lang="en-US" altLang="en-US">
              <a:latin typeface="Calibri" panose="020F0502020204030204" pitchFamily="34" charset="0"/>
            </a:endParaRPr>
          </a:p>
        </p:txBody>
      </p:sp>
    </p:spTree>
    <p:extLst>
      <p:ext uri="{BB962C8B-B14F-4D97-AF65-F5344CB8AC3E}">
        <p14:creationId xmlns:p14="http://schemas.microsoft.com/office/powerpoint/2010/main" val="11968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3" name="Edition"/>
          <p:cNvSpPr>
            <a:spLocks noGrp="1"/>
          </p:cNvSpPr>
          <p:nvPr>
            <p:ph sz="quarter" idx="21" hasCustomPrompt="1"/>
          </p:nvPr>
        </p:nvSpPr>
        <p:spPr>
          <a:xfrm>
            <a:off x="152400" y="1755648"/>
            <a:ext cx="8839200" cy="609600"/>
          </a:xfrm>
          <a:prstGeom prst="rect">
            <a:avLst/>
          </a:prstGeom>
        </p:spPr>
        <p:txBody>
          <a:bodyPr/>
          <a:lstStyle>
            <a:lvl1pPr marL="0" indent="0" algn="ctr">
              <a:buNone/>
              <a:defRPr sz="2900" b="1" i="0">
                <a:latin typeface="Times New Roman" charset="0"/>
                <a:ea typeface="Times New Roman" charset="0"/>
                <a:cs typeface="Times New Roman"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Times New Roman" charset="0"/>
                <a:ea typeface="Times New Roman" charset="0"/>
                <a:cs typeface="Times New Roman"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rgbClr val="007787"/>
                </a:solidFill>
                <a:latin typeface="Times New Roman" charset="0"/>
                <a:ea typeface="Times New Roman" charset="0"/>
                <a:cs typeface="Times New Roman" charset="0"/>
              </a:defRPr>
            </a:lvl1pPr>
          </a:lstStyle>
          <a:p>
            <a:pPr lvl="0"/>
            <a:r>
              <a:rPr lang="en-US" dirty="0"/>
              <a:t>Chapter 1</a:t>
            </a:r>
          </a:p>
        </p:txBody>
      </p:sp>
      <p:sp>
        <p:nvSpPr>
          <p:cNvPr id="31" name="CT"/>
          <p:cNvSpPr>
            <a:spLocks noGrp="1"/>
          </p:cNvSpPr>
          <p:nvPr>
            <p:ph sz="quarter" idx="20" hasCustomPrompt="1"/>
          </p:nvPr>
        </p:nvSpPr>
        <p:spPr>
          <a:xfrm>
            <a:off x="152400" y="4267200"/>
            <a:ext cx="8839200" cy="24384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4" name="Content Placeholder 3"/>
          <p:cNvSpPr>
            <a:spLocks noGrp="1"/>
          </p:cNvSpPr>
          <p:nvPr>
            <p:ph sz="quarter" idx="23"/>
          </p:nvPr>
        </p:nvSpPr>
        <p:spPr>
          <a:xfrm>
            <a:off x="1905000" y="6248400"/>
            <a:ext cx="6248400" cy="4572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7936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utline: Version E1 (sing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a:lstStyle>
            <a:lvl1pPr marL="465138" indent="-465138">
              <a:buClr>
                <a:schemeClr val="accent2"/>
              </a:buClr>
              <a:buFont typeface="+mj-lt"/>
              <a:buAutoNum type="arabicPeriod"/>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for One-Column and single number</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196672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utline: Version E2 (doub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3434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vl2pPr marL="1143000" indent="-292608">
              <a:buClr>
                <a:schemeClr val="accent2"/>
              </a:buClr>
              <a:defRPr sz="2400" b="0" i="0" baseline="0">
                <a:latin typeface="Times New Roman" charset="0"/>
                <a:ea typeface="Times New Roman" charset="0"/>
                <a:cs typeface="Times New Roman" charset="0"/>
              </a:defRPr>
            </a:lvl2pPr>
            <a:lvl3pPr marL="1143000" marR="0" indent="-292608"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1.1	This Is a Sample Outline for One-Column and Double-numbered</a:t>
            </a:r>
          </a:p>
          <a:p>
            <a:pPr lvl="1"/>
            <a:r>
              <a:rPr lang="en-US" dirty="0"/>
              <a:t>The H2 Level Does Not Have a Number</a:t>
            </a:r>
          </a:p>
          <a:p>
            <a:pPr lvl="2"/>
            <a:r>
              <a:rPr lang="en-US" dirty="0"/>
              <a:t>One of the Subheadings May Be a Special Feature </a:t>
            </a:r>
          </a:p>
          <a:p>
            <a:pPr lvl="0"/>
            <a:r>
              <a:rPr lang="en-US" dirty="0"/>
              <a:t>10.2	This Outline Has Two Levels</a:t>
            </a:r>
          </a:p>
          <a:p>
            <a:pPr lvl="1"/>
            <a:r>
              <a:rPr lang="en-US" dirty="0"/>
              <a:t>Outline Items Usually Have No Ending Punctuation</a:t>
            </a:r>
          </a:p>
          <a:p>
            <a:pPr lvl="2"/>
            <a:r>
              <a:rPr lang="en-US" dirty="0"/>
              <a:t>Special Feature </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527444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utline: Version E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with No Numbers and One-column</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221448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utline: Version F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numCol="2"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and Double-numbered</a:t>
            </a:r>
          </a:p>
          <a:p>
            <a:pPr lvl="0"/>
            <a:r>
              <a:rPr lang="en-US" dirty="0"/>
              <a:t>1.2	It is Two-column </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47596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utline: Version F2 (2 text boxes)">
    <p:spTree>
      <p:nvGrpSpPr>
        <p:cNvPr id="1" name=""/>
        <p:cNvGrpSpPr/>
        <p:nvPr/>
      </p:nvGrpSpPr>
      <p:grpSpPr>
        <a:xfrm>
          <a:off x="0" y="0"/>
          <a:ext cx="0" cy="0"/>
          <a:chOff x="0" y="0"/>
          <a:chExt cx="0" cy="0"/>
        </a:xfrm>
      </p:grpSpPr>
      <p:sp>
        <p:nvSpPr>
          <p:cNvPr id="8" name="Title"/>
          <p:cNvSpPr>
            <a:spLocks noGrp="1"/>
          </p:cNvSpPr>
          <p:nvPr>
            <p:ph type="title"/>
          </p:nvPr>
        </p:nvSpPr>
        <p:spPr>
          <a:xfrm>
            <a:off x="304800" y="465826"/>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1"/>
          <p:cNvSpPr>
            <a:spLocks noGrp="1"/>
          </p:cNvSpPr>
          <p:nvPr>
            <p:ph sz="quarter" idx="14" hasCustomPrompt="1"/>
          </p:nvPr>
        </p:nvSpPr>
        <p:spPr>
          <a:xfrm>
            <a:off x="304800"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(2 Boxes) and Double-numbered</a:t>
            </a:r>
          </a:p>
          <a:p>
            <a:pPr lvl="0"/>
            <a:r>
              <a:rPr lang="en-US" dirty="0"/>
              <a:t>1.2	It is Two-column </a:t>
            </a:r>
          </a:p>
          <a:p>
            <a:pPr lvl="0"/>
            <a:r>
              <a:rPr lang="en-US" dirty="0"/>
              <a:t>1.3	This Outline Has No Sub-lists</a:t>
            </a:r>
          </a:p>
          <a:p>
            <a:pPr lvl="0"/>
            <a:r>
              <a:rPr lang="en-US" dirty="0"/>
              <a:t>1.4	This List Is Double-numbered</a:t>
            </a:r>
          </a:p>
        </p:txBody>
      </p:sp>
      <p:sp>
        <p:nvSpPr>
          <p:cNvPr id="7" name="COBNL2"/>
          <p:cNvSpPr>
            <a:spLocks noGrp="1"/>
          </p:cNvSpPr>
          <p:nvPr>
            <p:ph sz="quarter" idx="15" hasCustomPrompt="1"/>
          </p:nvPr>
        </p:nvSpPr>
        <p:spPr>
          <a:xfrm>
            <a:off x="4767262"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1.9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13" name="Content Placeholder 17"/>
          <p:cNvSpPr>
            <a:spLocks noGrp="1"/>
          </p:cNvSpPr>
          <p:nvPr>
            <p:ph sz="quarter" idx="23"/>
          </p:nvPr>
        </p:nvSpPr>
        <p:spPr>
          <a:xfrm>
            <a:off x="291353" y="6438900"/>
            <a:ext cx="914400" cy="257175"/>
          </a:xfrm>
          <a:prstGeom prst="rect">
            <a:avLst/>
          </a:prstGeom>
        </p:spPr>
        <p:txBody>
          <a:bodyPr/>
          <a:lstStyle>
            <a:lvl1pPr marL="0" indent="0">
              <a:buNone/>
              <a:defRPr sz="1200"/>
            </a:lvl1pPr>
          </a:lstStyle>
          <a:p>
            <a:pPr lvl="0"/>
            <a:endParaRPr lang="en-US" dirty="0"/>
          </a:p>
        </p:txBody>
      </p:sp>
    </p:spTree>
    <p:extLst>
      <p:ext uri="{BB962C8B-B14F-4D97-AF65-F5344CB8AC3E}">
        <p14:creationId xmlns:p14="http://schemas.microsoft.com/office/powerpoint/2010/main" val="2864091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7"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520700" indent="-508000">
              <a:spcBef>
                <a:spcPts val="2000"/>
              </a:spcBef>
              <a:buNone/>
              <a:tabLst/>
              <a:defRPr sz="2800" b="0" i="0" baseline="0">
                <a:solidFill>
                  <a:schemeClr val="accent2"/>
                </a:solidFill>
                <a:latin typeface="Times New Roman" charset="0"/>
                <a:ea typeface="Times New Roman" charset="0"/>
                <a:cs typeface="Times New Roman" charset="0"/>
              </a:defRPr>
            </a:lvl2pPr>
            <a:lvl3pPr marL="635000" marR="0" indent="-395288" algn="l" defTabSz="914400" rtl="0" eaLnBrk="1" fontAlgn="auto" latinLnBrk="0" hangingPunct="1">
              <a:lnSpc>
                <a:spcPct val="90000"/>
              </a:lnSpc>
              <a:spcBef>
                <a:spcPts val="1000"/>
              </a:spcBef>
              <a:spcAft>
                <a:spcPts val="0"/>
              </a:spcAft>
              <a:buClr>
                <a:schemeClr val="accent2"/>
              </a:buClr>
              <a:buSzTx/>
              <a:buFont typeface="+mj-lt"/>
              <a:buAutoNum type="arabicPeriod"/>
              <a:tabLst/>
              <a:defRPr sz="2800" b="0" i="0">
                <a:solidFill>
                  <a:schemeClr val="tx1"/>
                </a:solidFill>
                <a:latin typeface="Times New Roman" charset="0"/>
                <a:ea typeface="Times New Roman" charset="0"/>
                <a:cs typeface="Times New Roman" charset="0"/>
              </a:defRPr>
            </a:lvl3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149278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lus 1 column">
    <p:spTree>
      <p:nvGrpSpPr>
        <p:cNvPr id="1" name=""/>
        <p:cNvGrpSpPr/>
        <p:nvPr/>
      </p:nvGrpSpPr>
      <p:grpSpPr>
        <a:xfrm>
          <a:off x="0" y="0"/>
          <a:ext cx="0" cy="0"/>
          <a:chOff x="0" y="0"/>
          <a:chExt cx="0" cy="0"/>
        </a:xfrm>
      </p:grpSpPr>
      <p:sp>
        <p:nvSpPr>
          <p:cNvPr id="2" name="Title 1"/>
          <p:cNvSpPr>
            <a:spLocks noGrp="1"/>
          </p:cNvSpPr>
          <p:nvPr>
            <p:ph type="title"/>
          </p:nvPr>
        </p:nvSpPr>
        <p:spPr>
          <a:xfrm>
            <a:off x="277078" y="457200"/>
            <a:ext cx="8543926" cy="975360"/>
          </a:xfrm>
          <a:prstGeom prst="rect">
            <a:avLst/>
          </a:prstGeom>
        </p:spPr>
        <p:txBody>
          <a:bodyPr>
            <a:normAutofit/>
          </a:bodyPr>
          <a:lstStyle>
            <a:lvl1pPr>
              <a:defRPr sz="3600" b="0" i="0">
                <a:solidFill>
                  <a:srgbClr val="196E78"/>
                </a:solidFill>
                <a:latin typeface="+mn-lt"/>
                <a:ea typeface="Calibri" charset="0"/>
                <a:cs typeface="Calibri" charset="0"/>
              </a:defRPr>
            </a:lvl1pPr>
          </a:lstStyle>
          <a:p>
            <a:endParaRPr lang="en-US" dirty="0"/>
          </a:p>
        </p:txBody>
      </p:sp>
      <p:sp>
        <p:nvSpPr>
          <p:cNvPr id="13" name="Contents"/>
          <p:cNvSpPr>
            <a:spLocks noGrp="1"/>
          </p:cNvSpPr>
          <p:nvPr>
            <p:ph sz="quarter" idx="10" hasCustomPrompt="1"/>
          </p:nvPr>
        </p:nvSpPr>
        <p:spPr>
          <a:xfrm>
            <a:off x="304800" y="1752600"/>
            <a:ext cx="8534400" cy="4495800"/>
          </a:xfrm>
          <a:prstGeom prst="rect">
            <a:avLst/>
          </a:prstGeom>
        </p:spPr>
        <p:txBody>
          <a:bodyPr/>
          <a:lstStyle>
            <a:lvl1pPr marL="457200" indent="-457200" algn="l">
              <a:lnSpc>
                <a:spcPct val="100000"/>
              </a:lnSpc>
              <a:spcBef>
                <a:spcPts val="624"/>
              </a:spcBef>
              <a:buClr>
                <a:schemeClr val="accent2"/>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chemeClr val="accent2"/>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6" name="Content Placeholder 5"/>
          <p:cNvSpPr>
            <a:spLocks noGrp="1"/>
          </p:cNvSpPr>
          <p:nvPr>
            <p:ph sz="quarter" idx="11"/>
          </p:nvPr>
        </p:nvSpPr>
        <p:spPr>
          <a:xfrm>
            <a:off x="295835" y="6438900"/>
            <a:ext cx="1066800" cy="257950"/>
          </a:xfrm>
          <a:prstGeom prst="rect">
            <a:avLst/>
          </a:prstGeom>
        </p:spPr>
        <p:txBody>
          <a:bodyPr/>
          <a:lstStyle>
            <a:lvl1pPr marL="0" indent="0">
              <a:buNone/>
              <a:defRPr sz="1200"/>
            </a:lvl1pPr>
          </a:lstStyle>
          <a:p>
            <a:pPr lvl="0"/>
            <a:endParaRPr lang="en-US" dirty="0"/>
          </a:p>
        </p:txBody>
      </p:sp>
    </p:spTree>
    <p:extLst>
      <p:ext uri="{BB962C8B-B14F-4D97-AF65-F5344CB8AC3E}">
        <p14:creationId xmlns:p14="http://schemas.microsoft.com/office/powerpoint/2010/main" val="3712075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plus 1 column">
    <p:spTree>
      <p:nvGrpSpPr>
        <p:cNvPr id="1" name=""/>
        <p:cNvGrpSpPr/>
        <p:nvPr/>
      </p:nvGrpSpPr>
      <p:grpSpPr>
        <a:xfrm>
          <a:off x="0" y="0"/>
          <a:ext cx="0" cy="0"/>
          <a:chOff x="0" y="0"/>
          <a:chExt cx="0" cy="0"/>
        </a:xfrm>
      </p:grpSpPr>
      <p:sp>
        <p:nvSpPr>
          <p:cNvPr id="2" name="Title 1"/>
          <p:cNvSpPr>
            <a:spLocks noGrp="1"/>
          </p:cNvSpPr>
          <p:nvPr>
            <p:ph type="title"/>
          </p:nvPr>
        </p:nvSpPr>
        <p:spPr>
          <a:xfrm>
            <a:off x="277078" y="457200"/>
            <a:ext cx="8543926" cy="975360"/>
          </a:xfrm>
          <a:prstGeom prst="rect">
            <a:avLst/>
          </a:prstGeom>
        </p:spPr>
        <p:txBody>
          <a:bodyPr>
            <a:normAutofit/>
          </a:bodyPr>
          <a:lstStyle>
            <a:lvl1pPr>
              <a:defRPr sz="3600" b="0" i="0">
                <a:solidFill>
                  <a:srgbClr val="196E78"/>
                </a:solidFill>
                <a:latin typeface="+mn-lt"/>
                <a:ea typeface="Calibri" charset="0"/>
                <a:cs typeface="Calibri" charset="0"/>
              </a:defRPr>
            </a:lvl1pPr>
          </a:lstStyle>
          <a:p>
            <a:endParaRPr lang="en-US" dirty="0"/>
          </a:p>
        </p:txBody>
      </p:sp>
      <p:sp>
        <p:nvSpPr>
          <p:cNvPr id="13" name="Contents"/>
          <p:cNvSpPr>
            <a:spLocks noGrp="1"/>
          </p:cNvSpPr>
          <p:nvPr>
            <p:ph sz="quarter" idx="10" hasCustomPrompt="1"/>
          </p:nvPr>
        </p:nvSpPr>
        <p:spPr>
          <a:xfrm>
            <a:off x="304800" y="17526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7" name="Contents">
            <a:extLst>
              <a:ext uri="{FF2B5EF4-FFF2-40B4-BE49-F238E27FC236}">
                <a16:creationId xmlns:a16="http://schemas.microsoft.com/office/drawing/2014/main" id="{58915091-4A42-4875-A059-BBDD6BF07A27}"/>
              </a:ext>
            </a:extLst>
          </p:cNvPr>
          <p:cNvSpPr>
            <a:spLocks noGrp="1"/>
          </p:cNvSpPr>
          <p:nvPr>
            <p:ph sz="quarter" idx="12" hasCustomPrompt="1"/>
          </p:nvPr>
        </p:nvSpPr>
        <p:spPr>
          <a:xfrm>
            <a:off x="304800" y="25908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8" name="Contents">
            <a:extLst>
              <a:ext uri="{FF2B5EF4-FFF2-40B4-BE49-F238E27FC236}">
                <a16:creationId xmlns:a16="http://schemas.microsoft.com/office/drawing/2014/main" id="{DD869B20-6187-44DD-851F-F57626EC470A}"/>
              </a:ext>
            </a:extLst>
          </p:cNvPr>
          <p:cNvSpPr>
            <a:spLocks noGrp="1"/>
          </p:cNvSpPr>
          <p:nvPr>
            <p:ph sz="quarter" idx="13" hasCustomPrompt="1"/>
          </p:nvPr>
        </p:nvSpPr>
        <p:spPr>
          <a:xfrm>
            <a:off x="304800" y="34290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9" name="Contents">
            <a:extLst>
              <a:ext uri="{FF2B5EF4-FFF2-40B4-BE49-F238E27FC236}">
                <a16:creationId xmlns:a16="http://schemas.microsoft.com/office/drawing/2014/main" id="{3CE635A8-496B-4B1E-80AC-81D28A59E921}"/>
              </a:ext>
            </a:extLst>
          </p:cNvPr>
          <p:cNvSpPr>
            <a:spLocks noGrp="1"/>
          </p:cNvSpPr>
          <p:nvPr>
            <p:ph sz="quarter" idx="14" hasCustomPrompt="1"/>
          </p:nvPr>
        </p:nvSpPr>
        <p:spPr>
          <a:xfrm>
            <a:off x="304800" y="42672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0" name="Contents">
            <a:extLst>
              <a:ext uri="{FF2B5EF4-FFF2-40B4-BE49-F238E27FC236}">
                <a16:creationId xmlns:a16="http://schemas.microsoft.com/office/drawing/2014/main" id="{0304BEA9-2F94-4766-820C-5B7D571F8859}"/>
              </a:ext>
            </a:extLst>
          </p:cNvPr>
          <p:cNvSpPr>
            <a:spLocks noGrp="1"/>
          </p:cNvSpPr>
          <p:nvPr>
            <p:ph sz="quarter" idx="15" hasCustomPrompt="1"/>
          </p:nvPr>
        </p:nvSpPr>
        <p:spPr>
          <a:xfrm>
            <a:off x="304800" y="51054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4" name="Contents">
            <a:extLst>
              <a:ext uri="{FF2B5EF4-FFF2-40B4-BE49-F238E27FC236}">
                <a16:creationId xmlns:a16="http://schemas.microsoft.com/office/drawing/2014/main" id="{2D63A0E9-1EC4-4B06-9710-8B8E696F3C43}"/>
              </a:ext>
            </a:extLst>
          </p:cNvPr>
          <p:cNvSpPr>
            <a:spLocks noGrp="1"/>
          </p:cNvSpPr>
          <p:nvPr>
            <p:ph sz="quarter" idx="16" hasCustomPrompt="1"/>
          </p:nvPr>
        </p:nvSpPr>
        <p:spPr>
          <a:xfrm>
            <a:off x="304800" y="54864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5" name="Contents">
            <a:extLst>
              <a:ext uri="{FF2B5EF4-FFF2-40B4-BE49-F238E27FC236}">
                <a16:creationId xmlns:a16="http://schemas.microsoft.com/office/drawing/2014/main" id="{58F0E0E1-4D7E-4510-A7A1-8F8900AF2A41}"/>
              </a:ext>
            </a:extLst>
          </p:cNvPr>
          <p:cNvSpPr>
            <a:spLocks noGrp="1"/>
          </p:cNvSpPr>
          <p:nvPr>
            <p:ph sz="quarter" idx="17" hasCustomPrompt="1"/>
          </p:nvPr>
        </p:nvSpPr>
        <p:spPr>
          <a:xfrm>
            <a:off x="304800" y="57912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a:t>Click to add text or image</a:t>
            </a:r>
          </a:p>
          <a:p>
            <a:pPr lvl="1"/>
            <a:endParaRPr lang="en-US"/>
          </a:p>
          <a:p>
            <a:pPr lvl="2"/>
            <a:endParaRPr lang="en-US"/>
          </a:p>
          <a:p>
            <a:pPr lvl="1"/>
            <a:endParaRPr lang="en-US"/>
          </a:p>
          <a:p>
            <a:pPr lvl="1"/>
            <a:endParaRPr lang="en-US" dirty="0"/>
          </a:p>
        </p:txBody>
      </p:sp>
      <p:sp>
        <p:nvSpPr>
          <p:cNvPr id="17" name="Contents">
            <a:extLst>
              <a:ext uri="{FF2B5EF4-FFF2-40B4-BE49-F238E27FC236}">
                <a16:creationId xmlns:a16="http://schemas.microsoft.com/office/drawing/2014/main" id="{1A2BA70E-A1B5-40D1-808C-ABD9ABA861E6}"/>
              </a:ext>
            </a:extLst>
          </p:cNvPr>
          <p:cNvSpPr>
            <a:spLocks noGrp="1"/>
          </p:cNvSpPr>
          <p:nvPr>
            <p:ph sz="quarter" idx="19" hasCustomPrompt="1"/>
          </p:nvPr>
        </p:nvSpPr>
        <p:spPr>
          <a:xfrm>
            <a:off x="609600" y="60960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a:t>Click to add text or image</a:t>
            </a:r>
          </a:p>
          <a:p>
            <a:pPr lvl="1"/>
            <a:endParaRPr lang="en-US"/>
          </a:p>
          <a:p>
            <a:pPr lvl="2"/>
            <a:endParaRPr lang="en-US"/>
          </a:p>
          <a:p>
            <a:pPr lvl="1"/>
            <a:endParaRPr lang="en-US"/>
          </a:p>
          <a:p>
            <a:pPr lvl="1"/>
            <a:endParaRPr lang="en-US" dirty="0"/>
          </a:p>
        </p:txBody>
      </p:sp>
      <p:sp>
        <p:nvSpPr>
          <p:cNvPr id="16" name="Contents">
            <a:extLst>
              <a:ext uri="{FF2B5EF4-FFF2-40B4-BE49-F238E27FC236}">
                <a16:creationId xmlns:a16="http://schemas.microsoft.com/office/drawing/2014/main" id="{0F83190F-4A7A-4F8A-A4E2-DD1417037E6C}"/>
              </a:ext>
            </a:extLst>
          </p:cNvPr>
          <p:cNvSpPr>
            <a:spLocks noGrp="1"/>
          </p:cNvSpPr>
          <p:nvPr>
            <p:ph sz="quarter" idx="18" hasCustomPrompt="1"/>
          </p:nvPr>
        </p:nvSpPr>
        <p:spPr>
          <a:xfrm>
            <a:off x="457200" y="59436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a:t>Click to add text or image</a:t>
            </a:r>
          </a:p>
          <a:p>
            <a:pPr lvl="1"/>
            <a:endParaRPr lang="en-US"/>
          </a:p>
          <a:p>
            <a:pPr lvl="2"/>
            <a:endParaRPr lang="en-US"/>
          </a:p>
          <a:p>
            <a:pPr lvl="1"/>
            <a:endParaRPr lang="en-US"/>
          </a:p>
          <a:p>
            <a:pPr lvl="1"/>
            <a:endParaRPr lang="en-US" dirty="0"/>
          </a:p>
        </p:txBody>
      </p:sp>
      <p:sp>
        <p:nvSpPr>
          <p:cNvPr id="4" name="Content Placeholder 3">
            <a:extLst>
              <a:ext uri="{FF2B5EF4-FFF2-40B4-BE49-F238E27FC236}">
                <a16:creationId xmlns:a16="http://schemas.microsoft.com/office/drawing/2014/main" id="{71F2E380-7978-466D-A49F-2CA4E1D2675D}"/>
              </a:ext>
            </a:extLst>
          </p:cNvPr>
          <p:cNvSpPr>
            <a:spLocks noGrp="1"/>
          </p:cNvSpPr>
          <p:nvPr>
            <p:ph sz="quarter" idx="20" hasCustomPrompt="1"/>
          </p:nvPr>
        </p:nvSpPr>
        <p:spPr>
          <a:xfrm>
            <a:off x="295743" y="6438900"/>
            <a:ext cx="1169987" cy="257175"/>
          </a:xfrm>
          <a:prstGeom prst="rect">
            <a:avLst/>
          </a:prstGeom>
        </p:spPr>
        <p:txBody>
          <a:bodyPr/>
          <a:lstStyle>
            <a:lvl1pPr>
              <a:defRPr lang="en-US" sz="1200" smtClean="0"/>
            </a:lvl1pPr>
            <a:lvl2pPr>
              <a:defRPr lang="en-US" smtClean="0"/>
            </a:lvl2pPr>
            <a:lvl3pPr>
              <a:defRPr lang="en-US" smtClean="0"/>
            </a:lvl3pPr>
            <a:lvl4pPr>
              <a:defRPr lang="en-US" smtClean="0"/>
            </a:lvl4pPr>
            <a:lvl5pPr>
              <a:defRPr lang="en-US"/>
            </a:lvl5pPr>
          </a:lstStyle>
          <a:p>
            <a:pPr marL="0" lvl="0" indent="0">
              <a:buNone/>
            </a:pPr>
            <a:r>
              <a:rPr lang="en-US" dirty="0"/>
              <a:t>Object</a:t>
            </a:r>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211656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plus 1 column">
    <p:spTree>
      <p:nvGrpSpPr>
        <p:cNvPr id="1" name=""/>
        <p:cNvGrpSpPr/>
        <p:nvPr/>
      </p:nvGrpSpPr>
      <p:grpSpPr>
        <a:xfrm>
          <a:off x="0" y="0"/>
          <a:ext cx="0" cy="0"/>
          <a:chOff x="0" y="0"/>
          <a:chExt cx="0" cy="0"/>
        </a:xfrm>
      </p:grpSpPr>
      <p:sp>
        <p:nvSpPr>
          <p:cNvPr id="2" name="Title 1"/>
          <p:cNvSpPr>
            <a:spLocks noGrp="1"/>
          </p:cNvSpPr>
          <p:nvPr>
            <p:ph type="title"/>
          </p:nvPr>
        </p:nvSpPr>
        <p:spPr>
          <a:xfrm>
            <a:off x="277078" y="457200"/>
            <a:ext cx="8543926" cy="975360"/>
          </a:xfrm>
          <a:prstGeom prst="rect">
            <a:avLst/>
          </a:prstGeom>
        </p:spPr>
        <p:txBody>
          <a:bodyPr>
            <a:normAutofit/>
          </a:bodyPr>
          <a:lstStyle>
            <a:lvl1pPr>
              <a:defRPr sz="3600" b="0" i="0">
                <a:solidFill>
                  <a:srgbClr val="196E78"/>
                </a:solidFill>
                <a:latin typeface="+mn-lt"/>
                <a:ea typeface="Calibri" charset="0"/>
                <a:cs typeface="Calibri" charset="0"/>
              </a:defRPr>
            </a:lvl1pPr>
          </a:lstStyle>
          <a:p>
            <a:endParaRPr lang="en-US" dirty="0"/>
          </a:p>
        </p:txBody>
      </p:sp>
      <p:sp>
        <p:nvSpPr>
          <p:cNvPr id="13" name="Contents"/>
          <p:cNvSpPr>
            <a:spLocks noGrp="1"/>
          </p:cNvSpPr>
          <p:nvPr>
            <p:ph sz="quarter" idx="10" hasCustomPrompt="1"/>
          </p:nvPr>
        </p:nvSpPr>
        <p:spPr>
          <a:xfrm>
            <a:off x="304800" y="1752600"/>
            <a:ext cx="8534400" cy="5334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C00000"/>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©2018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4" name="Content Placeholder 3">
            <a:extLst>
              <a:ext uri="{FF2B5EF4-FFF2-40B4-BE49-F238E27FC236}">
                <a16:creationId xmlns:a16="http://schemas.microsoft.com/office/drawing/2014/main" id="{9C5F9957-1560-4A8E-98D3-0418F97BCE24}"/>
              </a:ext>
            </a:extLst>
          </p:cNvPr>
          <p:cNvSpPr>
            <a:spLocks noGrp="1"/>
          </p:cNvSpPr>
          <p:nvPr>
            <p:ph sz="quarter" idx="11"/>
          </p:nvPr>
        </p:nvSpPr>
        <p:spPr>
          <a:xfrm>
            <a:off x="295275" y="3886200"/>
            <a:ext cx="8526463" cy="1981200"/>
          </a:xfrm>
          <a:prstGeom prst="rect">
            <a:avLst/>
          </a:prstGeom>
        </p:spPr>
        <p:txBody>
          <a:bodyPr/>
          <a:lstStyle>
            <a:lvl1pPr marL="457200" indent="-457200">
              <a:buClr>
                <a:schemeClr val="accent2"/>
              </a:buClr>
              <a:defRPr/>
            </a:lvl1pPr>
            <a:lvl2pPr marL="914400" indent="-457200">
              <a:buClr>
                <a:schemeClr val="accent2"/>
              </a:buClr>
              <a:buSzPct val="80000"/>
              <a:buFont typeface="Courier New" panose="02070309020205020404" pitchFamily="49" charset="0"/>
              <a:buChar char="o"/>
              <a:defRPr/>
            </a:lvl2pPr>
            <a:lvl3pPr marL="1371600" indent="-457200">
              <a:buClr>
                <a:schemeClr val="accent2"/>
              </a:buClr>
              <a:buSzPct val="80000"/>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4676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plus image, figure title, caption, and source">
    <p:spTree>
      <p:nvGrpSpPr>
        <p:cNvPr id="1" name=""/>
        <p:cNvGrpSpPr/>
        <p:nvPr/>
      </p:nvGrpSpPr>
      <p:grpSpPr>
        <a:xfrm>
          <a:off x="0" y="0"/>
          <a:ext cx="0" cy="0"/>
          <a:chOff x="0" y="0"/>
          <a:chExt cx="0" cy="0"/>
        </a:xfrm>
      </p:grpSpPr>
      <p:sp>
        <p:nvSpPr>
          <p:cNvPr id="6" name="Picture Placeholder 4"/>
          <p:cNvSpPr>
            <a:spLocks noGrp="1"/>
          </p:cNvSpPr>
          <p:nvPr>
            <p:ph sz="quarter" idx="16" hasCustomPrompt="1"/>
          </p:nvPr>
        </p:nvSpPr>
        <p:spPr>
          <a:xfrm>
            <a:off x="2965214" y="2362201"/>
            <a:ext cx="3058189" cy="1363133"/>
          </a:xfrm>
          <a:prstGeom prst="rect">
            <a:avLst/>
          </a:prstGeom>
        </p:spPr>
        <p:txBody>
          <a:bodyPr/>
          <a:lstStyle>
            <a:lvl1pPr marL="0" indent="0">
              <a:buNone/>
              <a:defRPr sz="2489" b="0" i="0">
                <a:latin typeface="+mn-lt"/>
                <a:ea typeface="Calibri" charset="0"/>
                <a:cs typeface="Calibri" charset="0"/>
              </a:defRPr>
            </a:lvl1pPr>
          </a:lstStyle>
          <a:p>
            <a:pPr lvl="0"/>
            <a:r>
              <a:rPr lang="en-US" dirty="0"/>
              <a:t>Click to add image</a:t>
            </a:r>
          </a:p>
        </p:txBody>
      </p:sp>
      <p:sp>
        <p:nvSpPr>
          <p:cNvPr id="7" name="Figure title"/>
          <p:cNvSpPr>
            <a:spLocks noGrp="1"/>
          </p:cNvSpPr>
          <p:nvPr>
            <p:ph sz="quarter" idx="15" hasCustomPrompt="1"/>
          </p:nvPr>
        </p:nvSpPr>
        <p:spPr>
          <a:xfrm>
            <a:off x="380060" y="1692275"/>
            <a:ext cx="8534400" cy="425450"/>
          </a:xfrm>
          <a:prstGeom prst="rect">
            <a:avLst/>
          </a:prstGeom>
        </p:spPr>
        <p:txBody>
          <a:bodyPr/>
          <a:lstStyle>
            <a:lvl1pPr marL="0" indent="0" algn="ctr">
              <a:spcBef>
                <a:spcPts val="889"/>
              </a:spcBef>
              <a:buClr>
                <a:srgbClr val="B11116"/>
              </a:buClr>
              <a:buFont typeface="Arial" panose="020B0604020202020204" pitchFamily="34" charset="0"/>
              <a:buNone/>
              <a:defRPr sz="1778" b="0" i="0" baseline="0">
                <a:solidFill>
                  <a:schemeClr val="tx1"/>
                </a:solidFill>
                <a:latin typeface="+mn-lt"/>
                <a:ea typeface="Calibri" charset="0"/>
                <a:cs typeface="Calibri" charset="0"/>
              </a:defRPr>
            </a:lvl1pPr>
            <a:lvl2pPr marL="714031" indent="-400761">
              <a:spcBef>
                <a:spcPts val="889"/>
              </a:spcBef>
              <a:buFont typeface="+mj-lt"/>
              <a:buAutoNum type="alphaLcPeriod"/>
              <a:tabLst/>
              <a:defRPr sz="2489" b="0" i="0" baseline="0">
                <a:solidFill>
                  <a:schemeClr val="tx1"/>
                </a:solidFill>
                <a:latin typeface="Source Sans Pro" charset="0"/>
                <a:ea typeface="Source Sans Pro" charset="0"/>
                <a:cs typeface="Source Sans Pro" charset="0"/>
              </a:defRPr>
            </a:lvl2pPr>
          </a:lstStyle>
          <a:p>
            <a:pPr lvl="0"/>
            <a:r>
              <a:rPr lang="en-US" sz="1778" dirty="0"/>
              <a:t>Click to add figure title</a:t>
            </a:r>
          </a:p>
          <a:p>
            <a:pPr lvl="0"/>
            <a:endParaRPr lang="en-US" dirty="0"/>
          </a:p>
        </p:txBody>
      </p:sp>
      <p:sp>
        <p:nvSpPr>
          <p:cNvPr id="8" name="TextBox 7"/>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9"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3" name="Table Placeholder 2"/>
          <p:cNvSpPr>
            <a:spLocks noGrp="1"/>
          </p:cNvSpPr>
          <p:nvPr>
            <p:ph type="tbl" sz="quarter" idx="17"/>
          </p:nvPr>
        </p:nvSpPr>
        <p:spPr>
          <a:xfrm>
            <a:off x="6728178" y="2497138"/>
            <a:ext cx="2106789" cy="1320800"/>
          </a:xfrm>
          <a:prstGeom prst="rect">
            <a:avLst/>
          </a:prstGeom>
        </p:spPr>
        <p:txBody>
          <a:bodyPr/>
          <a:lstStyle>
            <a:lvl1pPr marL="0" indent="0">
              <a:buNone/>
              <a:defRPr/>
            </a:lvl1pPr>
          </a:lstStyle>
          <a:p>
            <a:endParaRPr lang="en-US" dirty="0"/>
          </a:p>
        </p:txBody>
      </p:sp>
      <p:sp>
        <p:nvSpPr>
          <p:cNvPr id="4" name="Title 3"/>
          <p:cNvSpPr>
            <a:spLocks noGrp="1"/>
          </p:cNvSpPr>
          <p:nvPr>
            <p:ph type="title"/>
          </p:nvPr>
        </p:nvSpPr>
        <p:spPr>
          <a:xfrm>
            <a:off x="281354" y="457200"/>
            <a:ext cx="8534400" cy="1141412"/>
          </a:xfrm>
        </p:spPr>
        <p:txBody>
          <a:bodyPr>
            <a:normAutofit/>
          </a:bodyPr>
          <a:lstStyle>
            <a:lvl1pPr>
              <a:defRPr sz="3600"/>
            </a:lvl1pPr>
          </a:lstStyle>
          <a:p>
            <a:r>
              <a:rPr lang="en-US" dirty="0"/>
              <a:t>Click to edit Master title style</a:t>
            </a:r>
          </a:p>
        </p:txBody>
      </p:sp>
      <p:sp>
        <p:nvSpPr>
          <p:cNvPr id="11" name="Content Placeholder 10"/>
          <p:cNvSpPr>
            <a:spLocks noGrp="1"/>
          </p:cNvSpPr>
          <p:nvPr>
            <p:ph sz="quarter" idx="18"/>
          </p:nvPr>
        </p:nvSpPr>
        <p:spPr>
          <a:xfrm>
            <a:off x="579968" y="4183063"/>
            <a:ext cx="8334022" cy="1041400"/>
          </a:xfrm>
          <a:prstGeom prst="rect">
            <a:avLst/>
          </a:prstGeom>
        </p:spPr>
        <p:txBody>
          <a:bodyPr/>
          <a:lstStyle>
            <a:lvl1pPr>
              <a:lnSpc>
                <a:spcPct val="100000"/>
              </a:lnSpc>
              <a:spcBef>
                <a:spcPts val="624"/>
              </a:spcBef>
              <a:buClr>
                <a:srgbClr val="B11116"/>
              </a:buClr>
              <a:defRPr/>
            </a:lvl1pPr>
          </a:lstStyle>
          <a:p>
            <a:pPr lvl="0"/>
            <a:endParaRPr lang="en-US" dirty="0"/>
          </a:p>
        </p:txBody>
      </p:sp>
      <p:sp>
        <p:nvSpPr>
          <p:cNvPr id="5" name="Picture Placeholder 4"/>
          <p:cNvSpPr>
            <a:spLocks noGrp="1"/>
          </p:cNvSpPr>
          <p:nvPr>
            <p:ph type="pic" sz="quarter" idx="19"/>
          </p:nvPr>
        </p:nvSpPr>
        <p:spPr>
          <a:xfrm>
            <a:off x="300567" y="2298700"/>
            <a:ext cx="2548467" cy="1265238"/>
          </a:xfrm>
          <a:prstGeom prst="rect">
            <a:avLst/>
          </a:prstGeom>
        </p:spPr>
        <p:txBody>
          <a:bodyPr/>
          <a:lstStyle/>
          <a:p>
            <a:endParaRPr lang="en-US" dirty="0"/>
          </a:p>
        </p:txBody>
      </p:sp>
      <p:sp>
        <p:nvSpPr>
          <p:cNvPr id="12" name="Picture Placeholder 11"/>
          <p:cNvSpPr>
            <a:spLocks noGrp="1"/>
          </p:cNvSpPr>
          <p:nvPr>
            <p:ph type="pic" sz="quarter" idx="20"/>
          </p:nvPr>
        </p:nvSpPr>
        <p:spPr>
          <a:xfrm>
            <a:off x="478368" y="3657601"/>
            <a:ext cx="1854200" cy="631825"/>
          </a:xfrm>
          <a:prstGeom prst="rect">
            <a:avLst/>
          </a:prstGeom>
        </p:spPr>
        <p:txBody>
          <a:bodyPr/>
          <a:lstStyle/>
          <a:p>
            <a:endParaRPr lang="en-US" dirty="0"/>
          </a:p>
        </p:txBody>
      </p:sp>
      <p:sp>
        <p:nvSpPr>
          <p:cNvPr id="10" name="Content Placeholder 9"/>
          <p:cNvSpPr>
            <a:spLocks noGrp="1"/>
          </p:cNvSpPr>
          <p:nvPr>
            <p:ph sz="quarter" idx="21"/>
          </p:nvPr>
        </p:nvSpPr>
        <p:spPr>
          <a:xfrm>
            <a:off x="579968" y="5407025"/>
            <a:ext cx="3810000" cy="685800"/>
          </a:xfrm>
          <a:prstGeom prst="rect">
            <a:avLst/>
          </a:prstGeom>
        </p:spPr>
        <p:txBody>
          <a:bodyPr/>
          <a:lstStyle/>
          <a:p>
            <a:pPr lvl="0"/>
            <a:endParaRPr lang="en-US" dirty="0"/>
          </a:p>
        </p:txBody>
      </p:sp>
      <p:sp>
        <p:nvSpPr>
          <p:cNvPr id="13" name="Content Placeholder 12">
            <a:extLst>
              <a:ext uri="{FF2B5EF4-FFF2-40B4-BE49-F238E27FC236}">
                <a16:creationId xmlns:a16="http://schemas.microsoft.com/office/drawing/2014/main" id="{7B87F3B8-4D51-42A0-884F-DBA69811E018}"/>
              </a:ext>
            </a:extLst>
          </p:cNvPr>
          <p:cNvSpPr>
            <a:spLocks noGrp="1"/>
          </p:cNvSpPr>
          <p:nvPr>
            <p:ph sz="quarter" idx="22"/>
          </p:nvPr>
        </p:nvSpPr>
        <p:spPr>
          <a:xfrm>
            <a:off x="5867400" y="5407025"/>
            <a:ext cx="2895600" cy="6858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23"/>
          </p:nvPr>
        </p:nvSpPr>
        <p:spPr>
          <a:xfrm>
            <a:off x="291353" y="6438900"/>
            <a:ext cx="914400" cy="257175"/>
          </a:xfrm>
          <a:prstGeom prst="rect">
            <a:avLst/>
          </a:prstGeom>
        </p:spPr>
        <p:txBody>
          <a:bodyPr/>
          <a:lstStyle>
            <a:lvl1pPr marL="0" indent="0">
              <a:buNone/>
              <a:defRPr sz="1200"/>
            </a:lvl1pPr>
          </a:lstStyle>
          <a:p>
            <a:pPr lvl="0"/>
            <a:endParaRPr lang="en-US" dirty="0"/>
          </a:p>
        </p:txBody>
      </p:sp>
      <p:sp>
        <p:nvSpPr>
          <p:cNvPr id="14" name="Picture Placeholder 11">
            <a:extLst>
              <a:ext uri="{FF2B5EF4-FFF2-40B4-BE49-F238E27FC236}">
                <a16:creationId xmlns:a16="http://schemas.microsoft.com/office/drawing/2014/main" id="{FBA3E100-6354-4F60-B216-877F69A22A66}"/>
              </a:ext>
            </a:extLst>
          </p:cNvPr>
          <p:cNvSpPr>
            <a:spLocks noGrp="1"/>
          </p:cNvSpPr>
          <p:nvPr>
            <p:ph type="pic" sz="quarter" idx="24"/>
          </p:nvPr>
        </p:nvSpPr>
        <p:spPr>
          <a:xfrm>
            <a:off x="630768" y="3810001"/>
            <a:ext cx="1854200" cy="631825"/>
          </a:xfrm>
          <a:prstGeom prst="rect">
            <a:avLst/>
          </a:prstGeom>
        </p:spPr>
        <p:txBody>
          <a:bodyPr/>
          <a:lstStyle/>
          <a:p>
            <a:endParaRPr lang="en-US" dirty="0"/>
          </a:p>
        </p:txBody>
      </p:sp>
    </p:spTree>
    <p:extLst>
      <p:ext uri="{BB962C8B-B14F-4D97-AF65-F5344CB8AC3E}">
        <p14:creationId xmlns:p14="http://schemas.microsoft.com/office/powerpoint/2010/main" val="330594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ersion B">
    <p:spTree>
      <p:nvGrpSpPr>
        <p:cNvPr id="1" name=""/>
        <p:cNvGrpSpPr/>
        <p:nvPr/>
      </p:nvGrpSpPr>
      <p:grpSpPr>
        <a:xfrm>
          <a:off x="0" y="0"/>
          <a:ext cx="0" cy="0"/>
          <a:chOff x="0" y="0"/>
          <a:chExt cx="0" cy="0"/>
        </a:xfrm>
      </p:grpSpPr>
      <p:sp>
        <p:nvSpPr>
          <p:cNvPr id="13" name="CN"/>
          <p:cNvSpPr>
            <a:spLocks noGrp="1"/>
          </p:cNvSpPr>
          <p:nvPr>
            <p:ph sz="quarter" idx="19" hasCustomPrompt="1"/>
          </p:nvPr>
        </p:nvSpPr>
        <p:spPr>
          <a:xfrm>
            <a:off x="152400" y="228600"/>
            <a:ext cx="8839200" cy="533400"/>
          </a:xfrm>
          <a:prstGeom prst="rect">
            <a:avLst/>
          </a:prstGeom>
        </p:spPr>
        <p:txBody>
          <a:bodyPr/>
          <a:lstStyle>
            <a:lvl1pPr marL="0" indent="0" algn="ctr">
              <a:buNone/>
              <a:defRPr sz="4000" b="1" i="0" baseline="0">
                <a:solidFill>
                  <a:schemeClr val="accent1"/>
                </a:solidFill>
                <a:latin typeface="Times New Roman" charset="0"/>
                <a:ea typeface="Times New Roman" charset="0"/>
                <a:cs typeface="Times New Roman" charset="0"/>
              </a:defRPr>
            </a:lvl1pPr>
          </a:lstStyle>
          <a:p>
            <a:pPr lvl="0"/>
            <a:r>
              <a:rPr lang="en-US" dirty="0"/>
              <a:t>Chapter 1</a:t>
            </a:r>
          </a:p>
        </p:txBody>
      </p:sp>
      <p:sp>
        <p:nvSpPr>
          <p:cNvPr id="14" name="CT"/>
          <p:cNvSpPr>
            <a:spLocks noGrp="1"/>
          </p:cNvSpPr>
          <p:nvPr>
            <p:ph sz="quarter" idx="20" hasCustomPrompt="1"/>
          </p:nvPr>
        </p:nvSpPr>
        <p:spPr>
          <a:xfrm>
            <a:off x="152400" y="762000"/>
            <a:ext cx="8839200" cy="22860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8" name="Title "/>
          <p:cNvSpPr>
            <a:spLocks noGrp="1"/>
          </p:cNvSpPr>
          <p:nvPr>
            <p:ph type="title" hasCustomPrompt="1"/>
          </p:nvPr>
        </p:nvSpPr>
        <p:spPr>
          <a:xfrm>
            <a:off x="152400" y="3505200"/>
            <a:ext cx="8839200" cy="1524000"/>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15" name="Edition"/>
          <p:cNvSpPr>
            <a:spLocks noGrp="1"/>
          </p:cNvSpPr>
          <p:nvPr>
            <p:ph sz="quarter" idx="17" hasCustomPrompt="1"/>
          </p:nvPr>
        </p:nvSpPr>
        <p:spPr>
          <a:xfrm>
            <a:off x="152400" y="5029200"/>
            <a:ext cx="8839200" cy="762000"/>
          </a:xfrm>
          <a:prstGeom prst="rect">
            <a:avLst/>
          </a:prstGeom>
        </p:spPr>
        <p:txBody>
          <a:bodyPr/>
          <a:lstStyle>
            <a:lvl1pPr marL="0" indent="0" algn="ctr">
              <a:buNone/>
              <a:defRPr sz="2900" b="1" i="0" baseline="0">
                <a:latin typeface="Times New Roman" charset="0"/>
                <a:ea typeface="Times New Roman" charset="0"/>
                <a:cs typeface="Times New Roman" charset="0"/>
              </a:defRPr>
            </a:lvl1pPr>
          </a:lstStyle>
          <a:p>
            <a:pPr lvl="0"/>
            <a:r>
              <a:rPr lang="en-US" dirty="0"/>
              <a:t>Third Edition</a:t>
            </a:r>
          </a:p>
        </p:txBody>
      </p:sp>
      <p:sp>
        <p:nvSpPr>
          <p:cNvPr id="16" name="Author"/>
          <p:cNvSpPr>
            <a:spLocks noGrp="1"/>
          </p:cNvSpPr>
          <p:nvPr>
            <p:ph sz="quarter" idx="18" hasCustomPrompt="1"/>
          </p:nvPr>
        </p:nvSpPr>
        <p:spPr>
          <a:xfrm>
            <a:off x="152400" y="6096000"/>
            <a:ext cx="8839200" cy="533400"/>
          </a:xfrm>
          <a:prstGeom prst="rect">
            <a:avLst/>
          </a:prstGeom>
        </p:spPr>
        <p:txBody>
          <a:bodyPr/>
          <a:lstStyle>
            <a:lvl1pPr marL="0" indent="0" algn="ctr">
              <a:buNone/>
              <a:defRPr b="0" i="0" baseline="0">
                <a:solidFill>
                  <a:schemeClr val="accent2"/>
                </a:solidFill>
                <a:latin typeface="STIX" charset="0"/>
                <a:ea typeface="STIX" charset="0"/>
                <a:cs typeface="STIX" charset="0"/>
              </a:defRPr>
            </a:lvl1pPr>
          </a:lstStyle>
          <a:p>
            <a:pPr lvl="0"/>
            <a:r>
              <a:rPr lang="en-US" dirty="0"/>
              <a:t>David Klein</a:t>
            </a:r>
          </a:p>
        </p:txBody>
      </p:sp>
    </p:spTree>
    <p:extLst>
      <p:ext uri="{BB962C8B-B14F-4D97-AF65-F5344CB8AC3E}">
        <p14:creationId xmlns:p14="http://schemas.microsoft.com/office/powerpoint/2010/main" val="2190321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arning Objectives: Version A">
    <p:spTree>
      <p:nvGrpSpPr>
        <p:cNvPr id="1" name=""/>
        <p:cNvGrpSpPr/>
        <p:nvPr/>
      </p:nvGrpSpPr>
      <p:grpSpPr>
        <a:xfrm>
          <a:off x="0" y="0"/>
          <a:ext cx="0" cy="0"/>
          <a:chOff x="0" y="0"/>
          <a:chExt cx="0" cy="0"/>
        </a:xfrm>
      </p:grpSpPr>
      <p:sp>
        <p:nvSpPr>
          <p:cNvPr id="2" name="Title "/>
          <p:cNvSpPr>
            <a:spLocks noGrp="1"/>
          </p:cNvSpPr>
          <p:nvPr>
            <p:ph type="title"/>
          </p:nvPr>
        </p:nvSpPr>
        <p:spPr>
          <a:xfrm>
            <a:off x="304800" y="762001"/>
            <a:ext cx="8534400" cy="9905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9" name="LONL"/>
          <p:cNvSpPr>
            <a:spLocks noGrp="1"/>
          </p:cNvSpPr>
          <p:nvPr>
            <p:ph sz="quarter" idx="16"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6" name="Slide Number Placeholder 5"/>
          <p:cNvSpPr>
            <a:spLocks noGrp="1"/>
          </p:cNvSpPr>
          <p:nvPr>
            <p:ph type="sldNum" sz="quarter" idx="12"/>
          </p:nvPr>
        </p:nvSpPr>
        <p:spPr>
          <a:xfrm>
            <a:off x="6457950" y="6356350"/>
            <a:ext cx="2381250" cy="365125"/>
          </a:xfrm>
          <a:prstGeom prst="rect">
            <a:avLst/>
          </a:prstGeom>
        </p:spPr>
        <p:txBody>
          <a:bodyPr/>
          <a:lstStyle/>
          <a:p>
            <a:fld id="{957104EA-F2AF-1046-9253-EE8D978719B5}" type="slidenum">
              <a:rPr lang="en-US" smtClean="0"/>
              <a:t>‹#›</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Tree>
    <p:extLst>
      <p:ext uri="{BB962C8B-B14F-4D97-AF65-F5344CB8AC3E}">
        <p14:creationId xmlns:p14="http://schemas.microsoft.com/office/powerpoint/2010/main" val="2811428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9905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292608" indent="-292608">
              <a:buClr>
                <a:schemeClr val="accent2"/>
              </a:buClr>
              <a:buFont typeface="Arial" charset="0"/>
              <a:buChar char="•"/>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4027676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pPr lvl="0"/>
            <a:r>
              <a:rPr lang="en-US" dirty="0"/>
              <a:t>1.1 Periodicity Assumption</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
        <p:nvSpPr>
          <p:cNvPr id="7" name="Content Placeholder 6"/>
          <p:cNvSpPr>
            <a:spLocks noGrp="1"/>
          </p:cNvSpPr>
          <p:nvPr>
            <p:ph sz="quarter" idx="16" hasCustomPrompt="1"/>
          </p:nvPr>
        </p:nvSpPr>
        <p:spPr>
          <a:xfrm>
            <a:off x="304800" y="1752600"/>
            <a:ext cx="8534400" cy="4603750"/>
          </a:xfrm>
          <a:prstGeom prst="rect">
            <a:avLst/>
          </a:prstGeom>
        </p:spPr>
        <p:txBody>
          <a:bodyPr/>
          <a:lstStyle>
            <a:lvl1pPr marL="0" indent="0">
              <a:spcBef>
                <a:spcPts val="1000"/>
              </a:spcBef>
              <a:buNone/>
              <a:defRPr sz="2800" baseline="0">
                <a:latin typeface="Times New Roman" charset="0"/>
                <a:ea typeface="Times New Roman" charset="0"/>
                <a:cs typeface="Times New Roman" charset="0"/>
              </a:defRPr>
            </a:lvl1pPr>
            <a:lvl2pPr marL="804672" indent="-448056">
              <a:spcBef>
                <a:spcPts val="1000"/>
              </a:spcBef>
              <a:buClr>
                <a:schemeClr val="accent2"/>
              </a:buClr>
              <a:buFont typeface="+mj-lt"/>
              <a:buAutoNum type="alphaLcPeriod"/>
              <a:defRPr sz="2800" baseline="0">
                <a:latin typeface="Times New Roman" charset="0"/>
                <a:ea typeface="Times New Roman" charset="0"/>
                <a:cs typeface="Times New Roman" charset="0"/>
              </a:defRPr>
            </a:lvl2pPr>
            <a:lvl3pPr marL="914400" indent="0">
              <a:buNone/>
              <a:defRPr sz="3000">
                <a:latin typeface="STIX" charset="0"/>
                <a:ea typeface="STIX" charset="0"/>
                <a:cs typeface="STIX" charset="0"/>
              </a:defRPr>
            </a:lvl3pPr>
            <a:lvl4pPr marL="1371600" indent="0">
              <a:buNone/>
              <a:defRPr sz="3000">
                <a:latin typeface="STIX" charset="0"/>
                <a:ea typeface="STIX" charset="0"/>
                <a:cs typeface="STIX" charset="0"/>
              </a:defRPr>
            </a:lvl4pPr>
            <a:lvl5pPr marL="1828800" indent="0">
              <a:buNone/>
              <a:defRPr sz="3000">
                <a:latin typeface="STIX" charset="0"/>
                <a:ea typeface="STIX" charset="0"/>
                <a:cs typeface="STIX" charset="0"/>
              </a:defRPr>
            </a:lvl5pPr>
          </a:lstStyle>
          <a:p>
            <a:pPr lvl="0"/>
            <a:r>
              <a:rPr lang="en-US" dirty="0"/>
              <a:t>Which one of these statements about the accrual basis of accounting is false?</a:t>
            </a:r>
          </a:p>
          <a:p>
            <a:pPr lvl="1"/>
            <a:r>
              <a:rPr lang="en-US" dirty="0"/>
              <a:t>Companies record events that change their financial statements in the period in which event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Tree>
    <p:extLst>
      <p:ext uri="{BB962C8B-B14F-4D97-AF65-F5344CB8AC3E}">
        <p14:creationId xmlns:p14="http://schemas.microsoft.com/office/powerpoint/2010/main" val="3374202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cept Check Question (2of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990599"/>
          </a:xfrm>
        </p:spPr>
        <p:txBody>
          <a:bodyPr/>
          <a:lstStyle/>
          <a:p>
            <a:r>
              <a:rPr lang="en-US" dirty="0"/>
              <a:t>1.1 Periodicity Assumption</a:t>
            </a:r>
          </a:p>
        </p:txBody>
      </p:sp>
      <p:sp>
        <p:nvSpPr>
          <p:cNvPr id="12" name="Question"/>
          <p:cNvSpPr>
            <a:spLocks noGrp="1"/>
          </p:cNvSpPr>
          <p:nvPr>
            <p:ph sz="quarter" idx="15" hasCustomPrompt="1"/>
          </p:nvPr>
        </p:nvSpPr>
        <p:spPr>
          <a:xfrm>
            <a:off x="304800" y="1752600"/>
            <a:ext cx="8534400" cy="4419600"/>
          </a:xfrm>
          <a:prstGeom prst="rect">
            <a:avLst/>
          </a:prstGeom>
        </p:spPr>
        <p:txBody>
          <a:bodyPr/>
          <a:lstStyle>
            <a:lvl1pPr marL="12700" indent="0">
              <a:spcBef>
                <a:spcPts val="1000"/>
              </a:spcBef>
              <a:buNone/>
              <a:tabLst/>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None/>
              <a:tabLst/>
              <a:defRPr sz="2800" b="0" i="0" baseline="0">
                <a:solidFill>
                  <a:schemeClr val="tx1"/>
                </a:solidFill>
                <a:latin typeface="Times New Roman" charset="0"/>
                <a:ea typeface="Times New Roman" charset="0"/>
                <a:cs typeface="Times New Roman" charset="0"/>
              </a:defRPr>
            </a:lvl2pPr>
            <a:lvl3pPr marL="349250" indent="-336550">
              <a:buClr>
                <a:schemeClr val="accent1"/>
              </a:buClr>
              <a:buFont typeface="Wingdings" charset="2"/>
              <a:buChar char="ü"/>
              <a:tabLst>
                <a:tab pos="796925" algn="l"/>
              </a:tabLst>
              <a:defRPr sz="2800" b="0" i="0">
                <a:latin typeface="Times New Roman" charset="0"/>
                <a:ea typeface="Times New Roman" charset="0"/>
                <a:cs typeface="Times New Roman"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4169433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990599"/>
          </a:xfrm>
        </p:spPr>
        <p:txBody>
          <a:bodyPr/>
          <a:lstStyle/>
          <a:p>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1238750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Term: Version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1142999"/>
          </a:xfrm>
        </p:spPr>
        <p:txBody>
          <a:bodyPr/>
          <a:lstStyle/>
          <a:p>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711545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Tree>
    <p:extLst>
      <p:ext uri="{BB962C8B-B14F-4D97-AF65-F5344CB8AC3E}">
        <p14:creationId xmlns:p14="http://schemas.microsoft.com/office/powerpoint/2010/main" val="2362402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6037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marL="0" algn="ctr" defTabSz="914400" rtl="0" eaLnBrk="1" latinLnBrk="0" hangingPunct="1">
              <a:defRPr lang="en-US" sz="1200" b="0" i="0" kern="1200" smtClean="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1790668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46037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46037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Tree>
    <p:extLst>
      <p:ext uri="{BB962C8B-B14F-4D97-AF65-F5344CB8AC3E}">
        <p14:creationId xmlns:p14="http://schemas.microsoft.com/office/powerpoint/2010/main" val="2658343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2"/>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Tree>
    <p:extLst>
      <p:ext uri="{BB962C8B-B14F-4D97-AF65-F5344CB8AC3E}">
        <p14:creationId xmlns:p14="http://schemas.microsoft.com/office/powerpoint/2010/main" val="1623267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lus 1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E04750B-87C8-BA49-9BD3-C465B46973BB}"/>
              </a:ext>
            </a:extLst>
          </p:cNvPr>
          <p:cNvSpPr>
            <a:spLocks noGrp="1"/>
          </p:cNvSpPr>
          <p:nvPr>
            <p:ph type="title" hasCustomPrompt="1"/>
          </p:nvPr>
        </p:nvSpPr>
        <p:spPr>
          <a:xfrm>
            <a:off x="332508" y="745068"/>
            <a:ext cx="8470670" cy="849312"/>
          </a:xfrm>
          <a:prstGeom prst="rect">
            <a:avLst/>
          </a:prstGeom>
        </p:spPr>
        <p:txBody>
          <a:bodyPr/>
          <a:lstStyle/>
          <a:p>
            <a:r>
              <a:rPr lang="en-US" dirty="0"/>
              <a:t>Click to add title</a:t>
            </a:r>
          </a:p>
        </p:txBody>
      </p:sp>
      <p:sp>
        <p:nvSpPr>
          <p:cNvPr id="6" name="Content Placeholder">
            <a:extLst>
              <a:ext uri="{FF2B5EF4-FFF2-40B4-BE49-F238E27FC236}">
                <a16:creationId xmlns:a16="http://schemas.microsoft.com/office/drawing/2014/main" id="{32AC4F3A-7D5E-944E-BEF6-CD50CC99DF69}"/>
              </a:ext>
            </a:extLst>
          </p:cNvPr>
          <p:cNvSpPr>
            <a:spLocks noGrp="1"/>
          </p:cNvSpPr>
          <p:nvPr>
            <p:ph sz="quarter" idx="12" hasCustomPrompt="1"/>
          </p:nvPr>
        </p:nvSpPr>
        <p:spPr>
          <a:xfrm>
            <a:off x="332508" y="1594379"/>
            <a:ext cx="8470180" cy="4611158"/>
          </a:xfrm>
          <a:prstGeom prst="rect">
            <a:avLst/>
          </a:prstGeo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or image</a:t>
            </a:r>
          </a:p>
        </p:txBody>
      </p:sp>
      <p:sp>
        <p:nvSpPr>
          <p:cNvPr id="3" name="Slide Number Placeholder">
            <a:extLst>
              <a:ext uri="{FF2B5EF4-FFF2-40B4-BE49-F238E27FC236}">
                <a16:creationId xmlns:a16="http://schemas.microsoft.com/office/drawing/2014/main" id="{866F2D1A-EA5C-184A-BE9A-2DC2ECFCA0F5}"/>
              </a:ext>
            </a:extLst>
          </p:cNvPr>
          <p:cNvSpPr>
            <a:spLocks noGrp="1"/>
          </p:cNvSpPr>
          <p:nvPr>
            <p:ph type="sldNum" sz="quarter" idx="10"/>
          </p:nvPr>
        </p:nvSpPr>
        <p:spPr>
          <a:xfrm>
            <a:off x="6457950" y="6356351"/>
            <a:ext cx="2345228" cy="365125"/>
          </a:xfrm>
          <a:prstGeom prst="rect">
            <a:avLst/>
          </a:prstGeom>
        </p:spPr>
        <p:txBody>
          <a:bodyPr/>
          <a:lstStyle/>
          <a:p>
            <a:fld id="{D06C706D-0964-7842-B7B8-C5D733700528}" type="slidenum">
              <a:rPr lang="en-US" smtClean="0"/>
              <a:t>‹#›</a:t>
            </a:fld>
            <a:endParaRPr lang="en-US" dirty="0"/>
          </a:p>
        </p:txBody>
      </p:sp>
      <p:sp>
        <p:nvSpPr>
          <p:cNvPr id="4" name="Footer Placeholder">
            <a:extLst>
              <a:ext uri="{FF2B5EF4-FFF2-40B4-BE49-F238E27FC236}">
                <a16:creationId xmlns:a16="http://schemas.microsoft.com/office/drawing/2014/main" id="{1881AF98-9E5D-F047-9DF1-095D423DA87D}"/>
              </a:ext>
            </a:extLst>
          </p:cNvPr>
          <p:cNvSpPr>
            <a:spLocks noGrp="1"/>
          </p:cNvSpPr>
          <p:nvPr>
            <p:ph type="ftr" sz="quarter" idx="11"/>
          </p:nvPr>
        </p:nvSpPr>
        <p:spPr>
          <a:xfrm>
            <a:off x="3028950" y="6356351"/>
            <a:ext cx="3086100" cy="365125"/>
          </a:xfrm>
          <a:prstGeom prst="rect">
            <a:avLst/>
          </a:prstGeom>
        </p:spPr>
        <p:txBody>
          <a:bodyPr/>
          <a:lstStyle/>
          <a:p>
            <a:r>
              <a:rPr lang="en-US"/>
              <a:t>Copyright ©2018 John Wiley &amp; Sons, Inc. </a:t>
            </a:r>
            <a:endParaRPr lang="en-US" dirty="0"/>
          </a:p>
        </p:txBody>
      </p:sp>
    </p:spTree>
    <p:extLst>
      <p:ext uri="{BB962C8B-B14F-4D97-AF65-F5344CB8AC3E}">
        <p14:creationId xmlns:p14="http://schemas.microsoft.com/office/powerpoint/2010/main" val="2348290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Version A">
    <p:spTree>
      <p:nvGrpSpPr>
        <p:cNvPr id="1" name=""/>
        <p:cNvGrpSpPr/>
        <p:nvPr/>
      </p:nvGrpSpPr>
      <p:grpSpPr>
        <a:xfrm>
          <a:off x="0" y="0"/>
          <a:ext cx="0" cy="0"/>
          <a:chOff x="0" y="0"/>
          <a:chExt cx="0" cy="0"/>
        </a:xfrm>
      </p:grpSpPr>
      <p:sp>
        <p:nvSpPr>
          <p:cNvPr id="6" name="Title 1"/>
          <p:cNvSpPr>
            <a:spLocks noGrp="1"/>
          </p:cNvSpPr>
          <p:nvPr>
            <p:ph type="title"/>
          </p:nvPr>
        </p:nvSpPr>
        <p:spPr>
          <a:xfrm>
            <a:off x="304800" y="5410201"/>
            <a:ext cx="8534400" cy="380999"/>
          </a:xfrm>
          <a:prstGeom prst="rect">
            <a:avLst/>
          </a:prstGeom>
        </p:spPr>
        <p:txBody>
          <a:bodyPr/>
          <a:lstStyle>
            <a:lvl1pPr>
              <a:defRPr sz="2000">
                <a:latin typeface="Times New Roman" charset="0"/>
                <a:ea typeface="Times New Roman" charset="0"/>
                <a:cs typeface="Times New Roman" charset="0"/>
              </a:defRPr>
            </a:lvl1pPr>
          </a:lstStyle>
          <a:p>
            <a:r>
              <a:rPr lang="en-US" dirty="0"/>
              <a:t>Click to edit Master title style</a:t>
            </a:r>
          </a:p>
        </p:txBody>
      </p:sp>
      <p:sp>
        <p:nvSpPr>
          <p:cNvPr id="5" name="Content Placeholder 2"/>
          <p:cNvSpPr>
            <a:spLocks noGrp="1"/>
          </p:cNvSpPr>
          <p:nvPr>
            <p:ph idx="1"/>
          </p:nvPr>
        </p:nvSpPr>
        <p:spPr>
          <a:xfrm>
            <a:off x="304800" y="609601"/>
            <a:ext cx="8534400" cy="4726179"/>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8" name="Content Placeholder 7"/>
          <p:cNvSpPr>
            <a:spLocks noGrp="1"/>
          </p:cNvSpPr>
          <p:nvPr>
            <p:ph sz="quarter" idx="12"/>
          </p:nvPr>
        </p:nvSpPr>
        <p:spPr>
          <a:xfrm>
            <a:off x="304800" y="5791200"/>
            <a:ext cx="8534400" cy="565150"/>
          </a:xfrm>
          <a:prstGeom prst="rect">
            <a:avLst/>
          </a:prstGeom>
        </p:spPr>
        <p:txBody>
          <a:bodyPr/>
          <a:lstStyle>
            <a:lvl1pPr marL="0" indent="0">
              <a:buNone/>
              <a:defRPr sz="2000" b="0" i="0">
                <a:latin typeface="Times New Roman" charset="0"/>
                <a:ea typeface="Times New Roman" charset="0"/>
                <a:cs typeface="Times New Roman" charset="0"/>
              </a:defRPr>
            </a:lvl1pPr>
          </a:lstStyle>
          <a:p>
            <a:pPr lvl="0"/>
            <a:endParaRPr lang="en-US" dirty="0"/>
          </a:p>
        </p:txBody>
      </p:sp>
      <p:sp>
        <p:nvSpPr>
          <p:cNvPr id="4" name="Slide Number Placeholder 3"/>
          <p:cNvSpPr>
            <a:spLocks noGrp="1"/>
          </p:cNvSpPr>
          <p:nvPr>
            <p:ph type="sldNum" sz="quarter" idx="11"/>
          </p:nvPr>
        </p:nvSpPr>
        <p:spPr>
          <a:xfrm>
            <a:off x="6457950" y="6356350"/>
            <a:ext cx="2381250" cy="365125"/>
          </a:xfrm>
        </p:spPr>
        <p:txBody>
          <a:bodyPr/>
          <a:lstStyle/>
          <a:p>
            <a:fld id="{43DD970A-8A59-5645-997B-8F1EF841716D}" type="slidenum">
              <a:rPr lang="en-US" smtClean="0"/>
              <a:t>‹#›</a:t>
            </a:fld>
            <a:endParaRPr lang="en-US"/>
          </a:p>
        </p:txBody>
      </p:sp>
      <p:sp>
        <p:nvSpPr>
          <p:cNvPr id="3" name="Footer Placeholder 2"/>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557149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Image Slide: Version B">
    <p:spTree>
      <p:nvGrpSpPr>
        <p:cNvPr id="1" name=""/>
        <p:cNvGrpSpPr/>
        <p:nvPr/>
      </p:nvGrpSpPr>
      <p:grpSpPr>
        <a:xfrm>
          <a:off x="0" y="0"/>
          <a:ext cx="0" cy="0"/>
          <a:chOff x="0" y="0"/>
          <a:chExt cx="0" cy="0"/>
        </a:xfrm>
      </p:grpSpPr>
      <p:sp>
        <p:nvSpPr>
          <p:cNvPr id="2" name="Title 1"/>
          <p:cNvSpPr>
            <a:spLocks noGrp="1"/>
          </p:cNvSpPr>
          <p:nvPr>
            <p:ph type="title"/>
          </p:nvPr>
        </p:nvSpPr>
        <p:spPr>
          <a:xfrm>
            <a:off x="304800" y="5961253"/>
            <a:ext cx="8534400" cy="320675"/>
          </a:xfrm>
          <a:prstGeom prst="rect">
            <a:avLst/>
          </a:prstGeom>
        </p:spPr>
        <p:txBody>
          <a:bodyPr/>
          <a:lstStyle>
            <a:lvl1pPr algn="ct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a:xfrm>
            <a:off x="304800" y="609601"/>
            <a:ext cx="8534400" cy="5277230"/>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6" name="Slide Number Placeholder 5"/>
          <p:cNvSpPr>
            <a:spLocks noGrp="1"/>
          </p:cNvSpPr>
          <p:nvPr>
            <p:ph type="sldNum" sz="quarter" idx="12"/>
          </p:nvPr>
        </p:nvSpPr>
        <p:spPr>
          <a:xfrm>
            <a:off x="6457950" y="6356350"/>
            <a:ext cx="2381250" cy="365125"/>
          </a:xfrm>
        </p:spPr>
        <p:txBody>
          <a:bodyPr/>
          <a:lstStyle/>
          <a:p>
            <a:fld id="{43DD970A-8A59-5645-997B-8F1EF841716D}" type="slidenum">
              <a:rPr lang="en-US" smtClean="0"/>
              <a:t>‹#›</a:t>
            </a:fld>
            <a:endParaRPr lang="en-US"/>
          </a:p>
        </p:txBody>
      </p:sp>
      <p:sp>
        <p:nvSpPr>
          <p:cNvPr id="5" name="Footer Placeholder 4"/>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285448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3" name="Edition"/>
          <p:cNvSpPr>
            <a:spLocks noGrp="1"/>
          </p:cNvSpPr>
          <p:nvPr>
            <p:ph sz="quarter" idx="21" hasCustomPrompt="1"/>
          </p:nvPr>
        </p:nvSpPr>
        <p:spPr>
          <a:xfrm>
            <a:off x="152400" y="1755648"/>
            <a:ext cx="8839200" cy="609600"/>
          </a:xfrm>
          <a:prstGeom prst="rect">
            <a:avLst/>
          </a:prstGeom>
        </p:spPr>
        <p:txBody>
          <a:bodyPr/>
          <a:lstStyle>
            <a:lvl1pPr marL="0" indent="0" algn="ctr">
              <a:buNone/>
              <a:defRPr sz="2900" b="1" i="0">
                <a:latin typeface="Times New Roman" charset="0"/>
                <a:ea typeface="Times New Roman" charset="0"/>
                <a:cs typeface="Times New Roman"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Times New Roman" charset="0"/>
                <a:ea typeface="Times New Roman" charset="0"/>
                <a:cs typeface="Times New Roman"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rgbClr val="007787"/>
                </a:solidFill>
                <a:latin typeface="Times New Roman" charset="0"/>
                <a:ea typeface="Times New Roman" charset="0"/>
                <a:cs typeface="Times New Roman" charset="0"/>
              </a:defRPr>
            </a:lvl1pPr>
          </a:lstStyle>
          <a:p>
            <a:pPr lvl="0"/>
            <a:r>
              <a:rPr lang="en-US" dirty="0"/>
              <a:t>Chapter 1</a:t>
            </a:r>
          </a:p>
        </p:txBody>
      </p:sp>
      <p:sp>
        <p:nvSpPr>
          <p:cNvPr id="31" name="CT"/>
          <p:cNvSpPr>
            <a:spLocks noGrp="1"/>
          </p:cNvSpPr>
          <p:nvPr>
            <p:ph sz="quarter" idx="20" hasCustomPrompt="1"/>
          </p:nvPr>
        </p:nvSpPr>
        <p:spPr>
          <a:xfrm>
            <a:off x="152400" y="4267200"/>
            <a:ext cx="8839200" cy="24384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4" name="Content Placeholder 3"/>
          <p:cNvSpPr>
            <a:spLocks noGrp="1"/>
          </p:cNvSpPr>
          <p:nvPr>
            <p:ph sz="quarter" idx="23" hasCustomPrompt="1"/>
          </p:nvPr>
        </p:nvSpPr>
        <p:spPr>
          <a:xfrm>
            <a:off x="1568918" y="6248400"/>
            <a:ext cx="6584482" cy="457200"/>
          </a:xfrm>
          <a:prstGeom prst="rect">
            <a:avLst/>
          </a:prstGeom>
        </p:spPr>
        <p:txBody>
          <a:bodyPr/>
          <a:lstStyle>
            <a:lvl1pPr marL="0" indent="0">
              <a:buNone/>
              <a:defRPr/>
            </a:lvl1pPr>
          </a:lstStyle>
          <a:p>
            <a:pPr lvl="0"/>
            <a:r>
              <a:rPr lang="en-US" dirty="0"/>
              <a:t>Copyright ©2019 John Wiley &amp; Sons, Inc.</a:t>
            </a:r>
          </a:p>
        </p:txBody>
      </p:sp>
      <p:sp>
        <p:nvSpPr>
          <p:cNvPr id="6" name="Content Placeholder 5"/>
          <p:cNvSpPr>
            <a:spLocks noGrp="1"/>
          </p:cNvSpPr>
          <p:nvPr>
            <p:ph sz="quarter" idx="24"/>
          </p:nvPr>
        </p:nvSpPr>
        <p:spPr>
          <a:xfrm>
            <a:off x="152400" y="6092825"/>
            <a:ext cx="8839200" cy="27305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43700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utline: Version A">
    <p:spTree>
      <p:nvGrpSpPr>
        <p:cNvPr id="1" name=""/>
        <p:cNvGrpSpPr/>
        <p:nvPr/>
      </p:nvGrpSpPr>
      <p:grpSpPr>
        <a:xfrm>
          <a:off x="0" y="0"/>
          <a:ext cx="0" cy="0"/>
          <a:chOff x="0" y="0"/>
          <a:chExt cx="0" cy="0"/>
        </a:xfrm>
      </p:grpSpPr>
      <p:sp>
        <p:nvSpPr>
          <p:cNvPr id="2"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3" name="COBBL"/>
          <p:cNvSpPr>
            <a:spLocks noGrp="1"/>
          </p:cNvSpPr>
          <p:nvPr>
            <p:ph sz="quarter" idx="10" hasCustomPrompt="1"/>
          </p:nvPr>
        </p:nvSpPr>
        <p:spPr>
          <a:xfrm>
            <a:off x="304800" y="1752600"/>
            <a:ext cx="8534400" cy="4495800"/>
          </a:xfrm>
          <a:prstGeom prst="rect">
            <a:avLst/>
          </a:prstGeom>
        </p:spPr>
        <p:txBody>
          <a:bodyPr/>
          <a:lstStyle>
            <a:lvl1pPr marL="295275" indent="-295275">
              <a:buClr>
                <a:schemeClr val="accent2"/>
              </a:buCl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Bulleted</a:t>
            </a:r>
          </a:p>
          <a:p>
            <a:pPr lvl="0"/>
            <a:r>
              <a:rPr lang="en-US" dirty="0"/>
              <a:t>The Outline Slide Has a Footer</a:t>
            </a:r>
          </a:p>
          <a:p>
            <a:pPr lvl="0"/>
            <a:r>
              <a:rPr lang="en-US" dirty="0"/>
              <a:t>Outline Items Usually Have No Ending Punctuation</a:t>
            </a:r>
          </a:p>
        </p:txBody>
      </p:sp>
      <p:sp>
        <p:nvSpPr>
          <p:cNvPr id="4" name="Slide Number Placeholder 3"/>
          <p:cNvSpPr>
            <a:spLocks noGrp="1"/>
          </p:cNvSpPr>
          <p:nvPr>
            <p:ph type="sldNum" sz="quarter" idx="12"/>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83276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utline: Version B">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BL 2-col"/>
          <p:cNvSpPr>
            <a:spLocks noGrp="1"/>
          </p:cNvSpPr>
          <p:nvPr>
            <p:ph sz="quarter" idx="12" hasCustomPrompt="1"/>
          </p:nvPr>
        </p:nvSpPr>
        <p:spPr>
          <a:xfrm>
            <a:off x="304800" y="1752600"/>
            <a:ext cx="8534400" cy="4603750"/>
          </a:xfrm>
          <a:prstGeom prst="rect">
            <a:avLst/>
          </a:prstGeom>
        </p:spPr>
        <p:txBody>
          <a:bodyPr numCol="2" spcCol="548640"/>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Two-Column</a:t>
            </a:r>
          </a:p>
          <a:p>
            <a:pPr lvl="0"/>
            <a:r>
              <a:rPr lang="en-US" dirty="0"/>
              <a:t>This Outline Has No Sub-lists</a:t>
            </a:r>
          </a:p>
          <a:p>
            <a:pPr lvl="0"/>
            <a:r>
              <a:rPr lang="en-US" dirty="0"/>
              <a:t>This List Is Bulleted</a:t>
            </a:r>
          </a:p>
          <a:p>
            <a:pPr lvl="0"/>
            <a:r>
              <a:rPr lang="en-US" dirty="0"/>
              <a:t>The Outline Slide Has A Footer</a:t>
            </a:r>
          </a:p>
          <a:p>
            <a:pPr lvl="0"/>
            <a:r>
              <a:rPr lang="en-US" dirty="0"/>
              <a:t>Outline Items Usually Have No Ending Punctuation</a:t>
            </a:r>
          </a:p>
          <a:p>
            <a:pPr lvl="0"/>
            <a:r>
              <a:rPr lang="en-US" dirty="0"/>
              <a:t>This is Another Heading</a:t>
            </a:r>
          </a:p>
          <a:p>
            <a:pPr lvl="0"/>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234424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utline: Version C1 (single#)">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24603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Outline: Version C2 (double#)">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0" name="COBNL"/>
          <p:cNvSpPr>
            <a:spLocks noGrp="1"/>
          </p:cNvSpPr>
          <p:nvPr>
            <p:ph sz="quarter" idx="14" hasCustomPrompt="1"/>
          </p:nvPr>
        </p:nvSpPr>
        <p:spPr>
          <a:xfrm>
            <a:off x="304800" y="1752600"/>
            <a:ext cx="8534400" cy="41148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stStyle>
          <a:p>
            <a:pPr lvl="0"/>
            <a:r>
              <a:rPr lang="en-US" dirty="0"/>
              <a:t>1.1	This Is a Sample Outline for One-Column and Double-numbered</a:t>
            </a:r>
          </a:p>
          <a:p>
            <a:pPr lvl="0"/>
            <a:r>
              <a:rPr lang="en-US" dirty="0"/>
              <a:t>1.2	It is One-column Only</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10.6	Outline Items Usually Have No Ending Punctuation</a:t>
            </a:r>
          </a:p>
        </p:txBody>
      </p:sp>
    </p:spTree>
    <p:extLst>
      <p:ext uri="{BB962C8B-B14F-4D97-AF65-F5344CB8AC3E}">
        <p14:creationId xmlns:p14="http://schemas.microsoft.com/office/powerpoint/2010/main" val="4099831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Outline: Version D">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Times New Roman" charset="0"/>
                <a:ea typeface="Times New Roman" charset="0"/>
                <a:cs typeface="Times New Roman"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6799500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6.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048000"/>
            <a:ext cx="9144000" cy="457200"/>
          </a:xfrm>
          <a:prstGeom prst="rect">
            <a:avLst/>
          </a:prstGeom>
          <a:solidFill>
            <a:srgbClr val="00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61940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71" r:id="rId3"/>
    <p:sldLayoutId id="2147483975" r:id="rId4"/>
  </p:sldLayoutIdLst>
  <p:hf hdr="0" dt="0"/>
  <p:txStyles>
    <p:titleStyle>
      <a:lvl1pPr algn="ctr" defTabSz="914400" rtl="0" eaLnBrk="1" latinLnBrk="0" hangingPunct="1">
        <a:lnSpc>
          <a:spcPct val="90000"/>
        </a:lnSpc>
        <a:spcBef>
          <a:spcPct val="0"/>
        </a:spcBef>
        <a:buNone/>
        <a:defRPr sz="110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0"/>
            <a:ext cx="8534400" cy="990600"/>
          </a:xfrm>
          <a:prstGeom prst="rect">
            <a:avLst/>
          </a:prstGeom>
        </p:spPr>
        <p:txBody>
          <a:bodyPr vert="horz" lIns="91440" tIns="45720" rIns="91440" bIns="45720" rtlCol="0" anchor="t">
            <a:normAutofit/>
          </a:bodyPr>
          <a:lstStyle/>
          <a:p>
            <a:r>
              <a:rPr lang="en-US" dirty="0"/>
              <a:t>Click to edit Master title style</a:t>
            </a:r>
          </a:p>
        </p:txBody>
      </p:sp>
      <p:sp>
        <p:nvSpPr>
          <p:cNvPr id="16" name="Rectangle 15"/>
          <p:cNvSpPr/>
          <p:nvPr userDrawn="1"/>
        </p:nvSpPr>
        <p:spPr>
          <a:xfrm>
            <a:off x="0" y="0"/>
            <a:ext cx="9144000" cy="457200"/>
          </a:xfrm>
          <a:prstGeom prst="rect">
            <a:avLst/>
          </a:prstGeom>
          <a:solidFill>
            <a:srgbClr val="00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4204204284"/>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74" r:id="rId13"/>
    <p:sldLayoutId id="2147483973" r:id="rId14"/>
    <p:sldLayoutId id="2147483952" r:id="rId15"/>
  </p:sldLayoutIdLst>
  <p:hf hdr="0" dt="0"/>
  <p:txStyles>
    <p:titleStyle>
      <a:lvl1pPr algn="l" defTabSz="914400" rtl="0" eaLnBrk="1" latinLnBrk="0" hangingPunct="1">
        <a:lnSpc>
          <a:spcPct val="90000"/>
        </a:lnSpc>
        <a:spcBef>
          <a:spcPct val="0"/>
        </a:spcBef>
        <a:buNone/>
        <a:defRPr sz="4000" b="0" i="0" kern="1200">
          <a:solidFill>
            <a:srgbClr val="007787"/>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©2015 John Wiley &amp; Sons, Inc. </a:t>
            </a:r>
          </a:p>
        </p:txBody>
      </p:sp>
    </p:spTree>
    <p:extLst>
      <p:ext uri="{BB962C8B-B14F-4D97-AF65-F5344CB8AC3E}">
        <p14:creationId xmlns:p14="http://schemas.microsoft.com/office/powerpoint/2010/main" val="1664903694"/>
      </p:ext>
    </p:extLst>
  </p:cSld>
  <p:clrMap bg1="lt1" tx1="dk1" bg2="lt2" tx2="dk2" accent1="accent1" accent2="accent2" accent3="accent3" accent4="accent4" accent5="accent5" accent6="accent6" hlink="hlink" folHlink="folHlink"/>
  <p:sldLayoutIdLst>
    <p:sldLayoutId id="2147483954" r:id="rId1"/>
    <p:sldLayoutId id="2147483955" r:id="rId2"/>
  </p:sldLayoutIdLst>
  <p:hf hdr="0" dt="0"/>
  <p:txStyles>
    <p:titleStyle>
      <a:lvl1pPr algn="l" defTabSz="914400" rtl="0" eaLnBrk="1" latinLnBrk="0" hangingPunct="1">
        <a:lnSpc>
          <a:spcPct val="90000"/>
        </a:lnSpc>
        <a:spcBef>
          <a:spcPct val="0"/>
        </a:spcBef>
        <a:buNone/>
        <a:defRPr sz="4000" b="0" i="0" kern="1200">
          <a:solidFill>
            <a:schemeClr val="accent2"/>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604463431"/>
      </p:ext>
    </p:extLst>
  </p:cSld>
  <p:clrMap bg1="lt1" tx1="dk1" bg2="lt2" tx2="dk2" accent1="accent1" accent2="accent2" accent3="accent3" accent4="accent4" accent5="accent5" accent6="accent6" hlink="hlink" folHlink="folHlink"/>
  <p:sldLayoutIdLst>
    <p:sldLayoutId id="2147483957" r:id="rId1"/>
    <p:sldLayoutId id="2147483958" r:id="rId2"/>
  </p:sldLayoutIdLst>
  <p:hf hdr="0" dt="0"/>
  <p:txStyles>
    <p:titleStyle>
      <a:lvl1pPr algn="l" defTabSz="914400" rtl="0" eaLnBrk="1" latinLnBrk="0" hangingPunct="1">
        <a:lnSpc>
          <a:spcPct val="90000"/>
        </a:lnSpc>
        <a:spcBef>
          <a:spcPct val="0"/>
        </a:spcBef>
        <a:buNone/>
        <a:defRPr sz="4000" b="0"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799"/>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686380510"/>
      </p:ext>
    </p:extLst>
  </p:cSld>
  <p:clrMap bg1="lt1" tx1="dk1" bg2="lt2" tx2="dk2" accent1="accent1" accent2="accent2" accent3="accent3" accent4="accent4" accent5="accent5" accent6="accent6" hlink="hlink" folHlink="folHlink"/>
  <p:sldLayoutIdLst>
    <p:sldLayoutId id="2147483960" r:id="rId1"/>
    <p:sldLayoutId id="2147483961" r:id="rId2"/>
  </p:sldLayoutIdLst>
  <p:hf hdr="0" dt="0"/>
  <p:txStyles>
    <p:titleStyle>
      <a:lvl1pPr algn="l" defTabSz="914400" rtl="0" eaLnBrk="1" latinLnBrk="0" hangingPunct="1">
        <a:lnSpc>
          <a:spcPct val="90000"/>
        </a:lnSpc>
        <a:spcBef>
          <a:spcPct val="0"/>
        </a:spcBef>
        <a:buNone/>
        <a:defRPr sz="4000" b="0"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9906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rgbClr val="00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©2015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32070019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Lst>
  <p:hf hdr="0" dt="0"/>
  <p:txStyles>
    <p:titleStyle>
      <a:lvl1pPr algn="l" defTabSz="914400" rtl="0" eaLnBrk="1" latinLnBrk="0" hangingPunct="1">
        <a:lnSpc>
          <a:spcPct val="90000"/>
        </a:lnSpc>
        <a:spcBef>
          <a:spcPct val="0"/>
        </a:spcBef>
        <a:buNone/>
        <a:defRPr sz="4000" b="0" i="0" kern="1200">
          <a:solidFill>
            <a:srgbClr val="007787"/>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
        <p:nvSpPr>
          <p:cNvPr id="6" name="Slide Number Placeholder 5"/>
          <p:cNvSpPr>
            <a:spLocks noGrp="1"/>
          </p:cNvSpPr>
          <p:nvPr>
            <p:ph type="sldNum" sz="quarter" idx="4"/>
          </p:nvPr>
        </p:nvSpPr>
        <p:spPr>
          <a:xfrm>
            <a:off x="6457950" y="6356350"/>
            <a:ext cx="245745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ea typeface="Times New Roman" charset="0"/>
                <a:cs typeface="Times New Roman" charset="0"/>
              </a:defRPr>
            </a:lvl1pPr>
          </a:lstStyle>
          <a:p>
            <a:fld id="{43DD970A-8A59-5645-997B-8F1EF841716D}" type="slidenum">
              <a:rPr lang="en-US" smtClean="0"/>
              <a:pPr/>
              <a:t>‹#›</a:t>
            </a:fld>
            <a:endParaRPr lang="en-US" dirty="0"/>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964483"/>
      </p:ext>
    </p:extLst>
  </p:cSld>
  <p:clrMap bg1="lt1" tx1="dk1" bg2="lt2" tx2="dk2" accent1="accent1" accent2="accent2" accent3="accent3" accent4="accent4" accent5="accent5" accent6="accent6" hlink="hlink" folHlink="folHlink"/>
  <p:sldLayoutIdLst>
    <p:sldLayoutId id="2147483968" r:id="rId1"/>
    <p:sldLayoutId id="2147483969" r:id="rId2"/>
  </p:sldLayoutIdLst>
  <p:hf hdr="0" dt="0"/>
  <p:txStyles>
    <p:titleStyle>
      <a:lvl1pPr algn="l" defTabSz="914400" rtl="0" eaLnBrk="1" latinLnBrk="0" hangingPunct="1">
        <a:lnSpc>
          <a:spcPct val="90000"/>
        </a:lnSpc>
        <a:spcBef>
          <a:spcPct val="0"/>
        </a:spcBef>
        <a:buNone/>
        <a:defRPr sz="1600" b="0" i="0" kern="1200">
          <a:solidFill>
            <a:schemeClr val="tx1"/>
          </a:solidFill>
          <a:latin typeface="STIX" charset="0"/>
          <a:ea typeface="STIX" charset="0"/>
          <a:cs typeface="STIX"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chor="ctr"/>
          <a:lstStyle/>
          <a:p>
            <a:r>
              <a:rPr lang="en-US" sz="4800" dirty="0">
                <a:latin typeface="Times New Roman" panose="02020603050405020304" pitchFamily="18" charset="0"/>
                <a:cs typeface="Times New Roman" panose="02020603050405020304" pitchFamily="18" charset="0"/>
              </a:rPr>
              <a:t>Survey of Accounting</a:t>
            </a:r>
          </a:p>
        </p:txBody>
      </p:sp>
      <p:sp>
        <p:nvSpPr>
          <p:cNvPr id="4" name="Author"/>
          <p:cNvSpPr>
            <a:spLocks noGrp="1"/>
          </p:cNvSpPr>
          <p:nvPr>
            <p:ph sz="quarter" idx="21"/>
          </p:nvPr>
        </p:nvSpPr>
        <p:spPr>
          <a:prstGeom prst="rect">
            <a:avLst/>
          </a:prstGeom>
        </p:spPr>
        <p:txBody>
          <a:bodyPr/>
          <a:lstStyle/>
          <a:p>
            <a:r>
              <a:rPr lang="en-US" dirty="0">
                <a:latin typeface="Times New Roman" panose="02020603050405020304" pitchFamily="18" charset="0"/>
                <a:cs typeface="Times New Roman" panose="02020603050405020304" pitchFamily="18" charset="0"/>
              </a:rPr>
              <a:t>Second Edition</a:t>
            </a:r>
          </a:p>
        </p:txBody>
      </p:sp>
      <p:sp>
        <p:nvSpPr>
          <p:cNvPr id="3" name="Edition"/>
          <p:cNvSpPr>
            <a:spLocks noGrp="1"/>
          </p:cNvSpPr>
          <p:nvPr>
            <p:ph sz="quarter" idx="22"/>
          </p:nvPr>
        </p:nvSpPr>
        <p:spPr>
          <a:prstGeom prst="rect">
            <a:avLst/>
          </a:prstGeom>
        </p:spPr>
        <p:txBody>
          <a:bodyPr/>
          <a:lstStyle/>
          <a:p>
            <a:r>
              <a:rPr lang="en-US" b="1" dirty="0">
                <a:solidFill>
                  <a:srgbClr val="990000"/>
                </a:solidFill>
                <a:latin typeface="Times New Roman" panose="02020603050405020304" pitchFamily="18" charset="0"/>
                <a:cs typeface="Times New Roman" panose="02020603050405020304" pitchFamily="18" charset="0"/>
              </a:rPr>
              <a:t>Kimmel </a:t>
            </a:r>
            <a:r>
              <a:rPr lang="en-US" altLang="en-US" b="1" dirty="0">
                <a:solidFill>
                  <a:srgbClr val="99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a:t>
            </a:r>
            <a:r>
              <a:rPr lang="en-US" b="1" dirty="0" err="1">
                <a:solidFill>
                  <a:srgbClr val="990000"/>
                </a:solidFill>
                <a:latin typeface="Times New Roman" panose="02020603050405020304" pitchFamily="18" charset="0"/>
                <a:cs typeface="Times New Roman" panose="02020603050405020304" pitchFamily="18" charset="0"/>
              </a:rPr>
              <a:t>Weygandt</a:t>
            </a:r>
            <a:endParaRPr lang="en-US" b="1" dirty="0">
              <a:solidFill>
                <a:srgbClr val="990000"/>
              </a:solidFill>
              <a:latin typeface="Times New Roman" panose="02020603050405020304" pitchFamily="18" charset="0"/>
              <a:cs typeface="Times New Roman" panose="02020603050405020304" pitchFamily="18" charset="0"/>
            </a:endParaRPr>
          </a:p>
        </p:txBody>
      </p:sp>
      <p:sp>
        <p:nvSpPr>
          <p:cNvPr id="5" name="CN"/>
          <p:cNvSpPr>
            <a:spLocks noGrp="1"/>
          </p:cNvSpPr>
          <p:nvPr>
            <p:ph sz="quarter" idx="19"/>
          </p:nvPr>
        </p:nvSpPr>
        <p:spPr>
          <a:xfrm>
            <a:off x="152400" y="3657600"/>
            <a:ext cx="8839200" cy="533400"/>
          </a:xfrm>
        </p:spPr>
        <p:txBody>
          <a:bodyPr anchor="ctr"/>
          <a:lstStyle/>
          <a:p>
            <a:r>
              <a:rPr lang="en-US" dirty="0">
                <a:latin typeface="Times New Roman" panose="02020603050405020304" pitchFamily="18" charset="0"/>
                <a:cs typeface="Times New Roman" panose="02020603050405020304" pitchFamily="18" charset="0"/>
              </a:rPr>
              <a:t>Chapter 7</a:t>
            </a:r>
          </a:p>
        </p:txBody>
      </p:sp>
      <p:sp>
        <p:nvSpPr>
          <p:cNvPr id="6" name="CT"/>
          <p:cNvSpPr>
            <a:spLocks noGrp="1"/>
          </p:cNvSpPr>
          <p:nvPr>
            <p:ph sz="quarter" idx="20"/>
          </p:nvPr>
        </p:nvSpPr>
        <p:spPr>
          <a:xfrm>
            <a:off x="152400" y="4206874"/>
            <a:ext cx="8839200" cy="1978026"/>
          </a:xfrm>
        </p:spPr>
        <p:txBody>
          <a:bodyPr anchor="t"/>
          <a:lstStyle/>
          <a:p>
            <a:pPr>
              <a:spcBef>
                <a:spcPts val="0"/>
              </a:spcBef>
            </a:pPr>
            <a:r>
              <a:rPr lang="en-US" sz="3200" dirty="0">
                <a:latin typeface="Times New Roman" panose="02020603050405020304" pitchFamily="18" charset="0"/>
                <a:cs typeface="Times New Roman" panose="02020603050405020304" pitchFamily="18" charset="0"/>
              </a:rPr>
              <a:t>Reporting and Analyzing Inventory and Receivables</a:t>
            </a:r>
          </a:p>
        </p:txBody>
      </p:sp>
    </p:spTree>
    <p:extLst>
      <p:ext uri="{BB962C8B-B14F-4D97-AF65-F5344CB8AC3E}">
        <p14:creationId xmlns:p14="http://schemas.microsoft.com/office/powerpoint/2010/main" val="1261288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a:bodyPr>
          <a:lstStyle/>
          <a:p>
            <a:r>
              <a:rPr lang="en-US" b="1" dirty="0">
                <a:latin typeface="Times New Roman" panose="02020603050405020304" pitchFamily="18" charset="0"/>
                <a:cs typeface="Times New Roman" panose="02020603050405020304" pitchFamily="18" charset="0"/>
              </a:rPr>
              <a:t>Inventory Methods and Financial Effects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228600" y="1143000"/>
            <a:ext cx="8763000" cy="5105400"/>
          </a:xfrm>
        </p:spPr>
        <p:txBody>
          <a:bodyPr/>
          <a:lstStyle/>
          <a:p>
            <a:pPr marL="0" indent="0" algn="just">
              <a:buSzPct val="80000"/>
              <a:buNone/>
            </a:pPr>
            <a:r>
              <a:rPr lang="en-US" altLang="en-US" sz="2600" dirty="0">
                <a:solidFill>
                  <a:srgbClr val="000000"/>
                </a:solidFill>
                <a:latin typeface="Times New Roman" panose="02020603050405020304" pitchFamily="18" charset="0"/>
                <a:cs typeface="Times New Roman" panose="02020603050405020304" pitchFamily="18" charset="0"/>
              </a:rPr>
              <a:t>Inventory is accounted for at cost. </a:t>
            </a:r>
          </a:p>
          <a:p>
            <a:pPr marL="457200" lvl="1" algn="just">
              <a:buSzPct val="100000"/>
              <a:buFont typeface="Arial" panose="020B0604020202020204" pitchFamily="34" charset="0"/>
              <a:buChar char="•"/>
            </a:pPr>
            <a:r>
              <a:rPr lang="en-US" altLang="en-US" dirty="0">
                <a:solidFill>
                  <a:srgbClr val="000000"/>
                </a:solidFill>
                <a:latin typeface="Times New Roman" panose="02020603050405020304" pitchFamily="18" charset="0"/>
                <a:cs typeface="Times New Roman" panose="02020603050405020304" pitchFamily="18" charset="0"/>
              </a:rPr>
              <a:t>Cost includes all expenditures necessary to acquire goods and place them in a condition ready for sale including freight, tariff, storage, and refurbishment costs the buyer pays.</a:t>
            </a:r>
          </a:p>
          <a:p>
            <a:pPr marL="457200" lvl="1" algn="just">
              <a:buSzPct val="100000"/>
              <a:buFont typeface="Arial" panose="020B0604020202020204" pitchFamily="34" charset="0"/>
              <a:buChar char="•"/>
            </a:pPr>
            <a:r>
              <a:rPr lang="en-US" altLang="en-US" dirty="0">
                <a:solidFill>
                  <a:srgbClr val="000000"/>
                </a:solidFill>
                <a:latin typeface="Times New Roman" panose="02020603050405020304" pitchFamily="18" charset="0"/>
                <a:cs typeface="Times New Roman" panose="02020603050405020304" pitchFamily="18" charset="0"/>
              </a:rPr>
              <a:t>Unit costs are applied to quantities to determine the total cost of inventory and cost of goods sold using the following costing methods:</a:t>
            </a:r>
          </a:p>
          <a:p>
            <a:pPr marL="914400" lvl="2" indent="-457200" algn="just">
              <a:buClr>
                <a:schemeClr val="accent2"/>
              </a:buClr>
              <a:buSzPct val="80000"/>
              <a:buFont typeface="Courier New" panose="02070309020205020404" pitchFamily="49" charset="0"/>
              <a:buChar char="o"/>
            </a:pPr>
            <a:r>
              <a:rPr lang="en-US" altLang="en-US" dirty="0">
                <a:solidFill>
                  <a:srgbClr val="000000"/>
                </a:solidFill>
                <a:latin typeface="Times New Roman" panose="02020603050405020304" pitchFamily="18" charset="0"/>
                <a:cs typeface="Times New Roman" panose="02020603050405020304" pitchFamily="18" charset="0"/>
              </a:rPr>
              <a:t>Specific identification—real estate, cars, Rolexes, etc.</a:t>
            </a:r>
          </a:p>
          <a:p>
            <a:pPr marL="914400" lvl="2" indent="-457200" algn="just">
              <a:buClr>
                <a:schemeClr val="accent2"/>
              </a:buClr>
              <a:buSzPct val="80000"/>
              <a:buFont typeface="Courier New" panose="02070309020205020404" pitchFamily="49" charset="0"/>
              <a:buChar char="o"/>
            </a:pPr>
            <a:r>
              <a:rPr lang="en-US" dirty="0">
                <a:solidFill>
                  <a:srgbClr val="000000"/>
                </a:solidFill>
                <a:latin typeface="Times New Roman" panose="02020603050405020304" pitchFamily="18" charset="0"/>
                <a:cs typeface="Times New Roman" panose="02020603050405020304" pitchFamily="18" charset="0"/>
              </a:rPr>
              <a:t>Cost flow assumptions (First-In First-Out, Last-In First-Out, Average-cost).</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pPr marL="0" lvl="1" indent="0">
              <a:spcBef>
                <a:spcPts val="1000"/>
              </a:spcBef>
              <a:buNone/>
            </a:pPr>
            <a:r>
              <a:rPr lang="en-US" sz="1200"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sz="1200"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258618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D3077B-E93D-46AB-A0C7-9BCFB7F5C025}"/>
              </a:ext>
            </a:extLst>
          </p:cNvPr>
          <p:cNvSpPr>
            <a:spLocks noGrp="1"/>
          </p:cNvSpPr>
          <p:nvPr>
            <p:ph type="title"/>
          </p:nvPr>
        </p:nvSpPr>
        <p:spPr>
          <a:xfrm>
            <a:off x="271927" y="457200"/>
            <a:ext cx="8534400" cy="1141412"/>
          </a:xfrm>
        </p:spPr>
        <p:txBody>
          <a:bodyPr>
            <a:normAutofit/>
          </a:bodyPr>
          <a:lstStyle/>
          <a:p>
            <a:r>
              <a:rPr lang="en-US" b="1" dirty="0">
                <a:latin typeface="Times New Roman" panose="02020603050405020304" pitchFamily="18" charset="0"/>
                <a:cs typeface="Times New Roman" panose="02020603050405020304" pitchFamily="18" charset="0"/>
              </a:rPr>
              <a:t>Specific Identification</a:t>
            </a:r>
          </a:p>
        </p:txBody>
      </p:sp>
      <p:sp>
        <p:nvSpPr>
          <p:cNvPr id="6" name="Content Placeholder 5">
            <a:extLst>
              <a:ext uri="{FF2B5EF4-FFF2-40B4-BE49-F238E27FC236}">
                <a16:creationId xmlns:a16="http://schemas.microsoft.com/office/drawing/2014/main" id="{71256AC4-6AD1-4305-9B9E-F024AB5054B2}"/>
              </a:ext>
            </a:extLst>
          </p:cNvPr>
          <p:cNvSpPr>
            <a:spLocks noGrp="1"/>
          </p:cNvSpPr>
          <p:nvPr>
            <p:ph sz="quarter" idx="15"/>
          </p:nvPr>
        </p:nvSpPr>
        <p:spPr>
          <a:xfrm>
            <a:off x="381000" y="990600"/>
            <a:ext cx="8610600" cy="2209800"/>
          </a:xfrm>
        </p:spPr>
        <p:txBody>
          <a:bodyPr/>
          <a:lstStyle/>
          <a:p>
            <a:pPr algn="l">
              <a:lnSpc>
                <a:spcPct val="100000"/>
              </a:lnSpc>
              <a:spcBef>
                <a:spcPts val="624"/>
              </a:spcBef>
            </a:pPr>
            <a:r>
              <a:rPr lang="en-US" sz="2400" dirty="0">
                <a:latin typeface="Times New Roman" panose="02020603050405020304" pitchFamily="18" charset="0"/>
                <a:cs typeface="Times New Roman" panose="02020603050405020304" pitchFamily="18" charset="0"/>
              </a:rPr>
              <a:t>Crivitz TV Company purchases three identical 50-inch TVs on different dates at costs of $700, $750, and $800. During the year Crivitz sold two sets at $1,200 each. </a:t>
            </a:r>
          </a:p>
          <a:p>
            <a:pPr algn="l">
              <a:lnSpc>
                <a:spcPct val="100000"/>
              </a:lnSpc>
              <a:spcBef>
                <a:spcPts val="624"/>
              </a:spcBef>
            </a:pPr>
            <a:r>
              <a:rPr lang="en-US" sz="2400" dirty="0">
                <a:latin typeface="Times New Roman" panose="02020603050405020304" pitchFamily="18" charset="0"/>
                <a:cs typeface="Times New Roman" panose="02020603050405020304" pitchFamily="18" charset="0"/>
              </a:rPr>
              <a:t>The company would specifically identify which TVs were sold and match that COGS to the Sale. </a:t>
            </a:r>
          </a:p>
          <a:p>
            <a:pPr algn="l">
              <a:lnSpc>
                <a:spcPct val="100000"/>
              </a:lnSpc>
              <a:spcBef>
                <a:spcPts val="624"/>
              </a:spcBef>
            </a:pPr>
            <a:endParaRPr lang="en-US" sz="2400" dirty="0">
              <a:latin typeface="Times New Roman" panose="02020603050405020304" pitchFamily="18" charset="0"/>
              <a:cs typeface="Times New Roman" panose="02020603050405020304" pitchFamily="18" charset="0"/>
            </a:endParaRPr>
          </a:p>
        </p:txBody>
      </p:sp>
      <p:graphicFrame>
        <p:nvGraphicFramePr>
          <p:cNvPr id="17" name="Table Placeholder 7" descr="Table is accessible to screen readers.">
            <a:extLst>
              <a:ext uri="{FF2B5EF4-FFF2-40B4-BE49-F238E27FC236}">
                <a16:creationId xmlns:a16="http://schemas.microsoft.com/office/drawing/2014/main" id="{EC6C28A9-E21C-46D7-A91B-AF082BE8FFC4}"/>
              </a:ext>
            </a:extLst>
          </p:cNvPr>
          <p:cNvGraphicFramePr>
            <a:graphicFrameLocks noGrp="1"/>
          </p:cNvGraphicFramePr>
          <p:nvPr>
            <p:ph type="tbl" sz="quarter" idx="17"/>
            <p:extLst>
              <p:ext uri="{D42A27DB-BD31-4B8C-83A1-F6EECF244321}">
                <p14:modId xmlns:p14="http://schemas.microsoft.com/office/powerpoint/2010/main" val="2661795071"/>
              </p:ext>
            </p:extLst>
          </p:nvPr>
        </p:nvGraphicFramePr>
        <p:xfrm>
          <a:off x="969423" y="3429000"/>
          <a:ext cx="7205155" cy="2514600"/>
        </p:xfrm>
        <a:graphic>
          <a:graphicData uri="http://schemas.openxmlformats.org/drawingml/2006/table">
            <a:tbl>
              <a:tblPr firstRow="1" bandRow="1">
                <a:tableStyleId>{69012ECD-51FC-41F1-AA8D-1B2483CD663E}</a:tableStyleId>
              </a:tblPr>
              <a:tblGrid>
                <a:gridCol w="3124200">
                  <a:extLst>
                    <a:ext uri="{9D8B030D-6E8A-4147-A177-3AD203B41FA5}">
                      <a16:colId xmlns:a16="http://schemas.microsoft.com/office/drawing/2014/main" val="20000"/>
                    </a:ext>
                  </a:extLst>
                </a:gridCol>
                <a:gridCol w="4080955">
                  <a:extLst>
                    <a:ext uri="{9D8B030D-6E8A-4147-A177-3AD203B41FA5}">
                      <a16:colId xmlns:a16="http://schemas.microsoft.com/office/drawing/2014/main" val="20001"/>
                    </a:ext>
                  </a:extLst>
                </a:gridCol>
              </a:tblGrid>
              <a:tr h="419100">
                <a:tc>
                  <a:txBody>
                    <a:bodyPr/>
                    <a:lstStyle/>
                    <a:p>
                      <a:r>
                        <a:rPr lang="en-US" sz="1800" baseline="0" dirty="0">
                          <a:latin typeface="+mn-lt"/>
                        </a:rPr>
                        <a:t>Purchases</a:t>
                      </a:r>
                      <a:endParaRPr lang="en-US" sz="1800" b="1" baseline="0" dirty="0">
                        <a:latin typeface="+mn-lt"/>
                        <a:cs typeface="Times New Roman" panose="02020603050405020304" pitchFamily="18" charset="0"/>
                      </a:endParaRPr>
                    </a:p>
                  </a:txBody>
                  <a:tcPr/>
                </a:tc>
                <a:tc>
                  <a:txBody>
                    <a:bodyPr/>
                    <a:lstStyle/>
                    <a:p>
                      <a:endParaRPr lang="en-US" sz="1800" baseline="0" dirty="0">
                        <a:solidFill>
                          <a:schemeClr val="bg2"/>
                        </a:solidFill>
                        <a:latin typeface="+mn-lt"/>
                        <a:cs typeface="Times New Roman" panose="02020603050405020304" pitchFamily="18" charset="0"/>
                      </a:endParaRPr>
                    </a:p>
                  </a:txBody>
                  <a:tcPr/>
                </a:tc>
                <a:extLst>
                  <a:ext uri="{0D108BD9-81ED-4DB2-BD59-A6C34878D82A}">
                    <a16:rowId xmlns:a16="http://schemas.microsoft.com/office/drawing/2014/main" val="10000"/>
                  </a:ext>
                </a:extLst>
              </a:tr>
              <a:tr h="419100">
                <a:tc>
                  <a:txBody>
                    <a:bodyPr/>
                    <a:lstStyle/>
                    <a:p>
                      <a:pPr marL="0" indent="223838"/>
                      <a:r>
                        <a:rPr lang="en-US" sz="1800" baseline="0" dirty="0">
                          <a:latin typeface="+mn-lt"/>
                        </a:rPr>
                        <a:t>February 3</a:t>
                      </a:r>
                      <a:endParaRPr lang="en-US" sz="1800" baseline="0" dirty="0">
                        <a:latin typeface="+mn-lt"/>
                        <a:cs typeface="Times New Roman" panose="02020603050405020304" pitchFamily="18" charset="0"/>
                      </a:endParaRPr>
                    </a:p>
                  </a:txBody>
                  <a:tcPr marT="27432" marB="27432"/>
                </a:tc>
                <a:tc>
                  <a:txBody>
                    <a:bodyPr/>
                    <a:lstStyle/>
                    <a:p>
                      <a:r>
                        <a:rPr lang="en-US" sz="1800" baseline="0" dirty="0">
                          <a:latin typeface="+mn-lt"/>
                        </a:rPr>
                        <a:t>1 TV at $700</a:t>
                      </a:r>
                      <a:endParaRPr lang="en-US" sz="1800" baseline="0" dirty="0">
                        <a:latin typeface="+mn-lt"/>
                        <a:cs typeface="Times New Roman" panose="02020603050405020304" pitchFamily="18" charset="0"/>
                      </a:endParaRPr>
                    </a:p>
                  </a:txBody>
                  <a:tcPr marT="27432" marB="27432"/>
                </a:tc>
                <a:extLst>
                  <a:ext uri="{0D108BD9-81ED-4DB2-BD59-A6C34878D82A}">
                    <a16:rowId xmlns:a16="http://schemas.microsoft.com/office/drawing/2014/main" val="10001"/>
                  </a:ext>
                </a:extLst>
              </a:tr>
              <a:tr h="419100">
                <a:tc>
                  <a:txBody>
                    <a:bodyPr/>
                    <a:lstStyle/>
                    <a:p>
                      <a:pPr marL="0" indent="223838"/>
                      <a:r>
                        <a:rPr lang="en-US" sz="1800" baseline="0" dirty="0">
                          <a:latin typeface="+mn-lt"/>
                        </a:rPr>
                        <a:t>March 5</a:t>
                      </a:r>
                      <a:endParaRPr lang="en-US" sz="1800" baseline="0" dirty="0">
                        <a:latin typeface="+mn-lt"/>
                        <a:cs typeface="Times New Roman" panose="02020603050405020304" pitchFamily="18" charset="0"/>
                      </a:endParaRPr>
                    </a:p>
                  </a:txBody>
                  <a:tcPr marT="27432" marB="27432"/>
                </a:tc>
                <a:tc>
                  <a:txBody>
                    <a:bodyPr/>
                    <a:lstStyle/>
                    <a:p>
                      <a:r>
                        <a:rPr lang="en-US" sz="1800" baseline="0" dirty="0">
                          <a:latin typeface="+mn-lt"/>
                        </a:rPr>
                        <a:t>1 TV at $750</a:t>
                      </a:r>
                      <a:endParaRPr lang="en-US" sz="1800" baseline="0" dirty="0">
                        <a:latin typeface="+mn-lt"/>
                        <a:cs typeface="Times New Roman" panose="02020603050405020304" pitchFamily="18" charset="0"/>
                      </a:endParaRPr>
                    </a:p>
                  </a:txBody>
                  <a:tcPr marT="27432" marB="27432"/>
                </a:tc>
                <a:extLst>
                  <a:ext uri="{0D108BD9-81ED-4DB2-BD59-A6C34878D82A}">
                    <a16:rowId xmlns:a16="http://schemas.microsoft.com/office/drawing/2014/main" val="10002"/>
                  </a:ext>
                </a:extLst>
              </a:tr>
              <a:tr h="419100">
                <a:tc>
                  <a:txBody>
                    <a:bodyPr/>
                    <a:lstStyle/>
                    <a:p>
                      <a:pPr marL="0" indent="223838"/>
                      <a:r>
                        <a:rPr lang="en-US" sz="1800" baseline="0" dirty="0">
                          <a:latin typeface="+mn-lt"/>
                        </a:rPr>
                        <a:t>May 22</a:t>
                      </a:r>
                      <a:endParaRPr lang="en-US" sz="1800" baseline="0" dirty="0">
                        <a:latin typeface="+mn-lt"/>
                        <a:cs typeface="Times New Roman" panose="02020603050405020304" pitchFamily="18" charset="0"/>
                      </a:endParaRPr>
                    </a:p>
                  </a:txBody>
                  <a:tcPr marT="27432" marB="27432"/>
                </a:tc>
                <a:tc>
                  <a:txBody>
                    <a:bodyPr/>
                    <a:lstStyle/>
                    <a:p>
                      <a:r>
                        <a:rPr lang="en-US" sz="1800" baseline="0" dirty="0">
                          <a:latin typeface="+mn-lt"/>
                        </a:rPr>
                        <a:t>1 TV at $800</a:t>
                      </a:r>
                      <a:endParaRPr lang="en-US" sz="1800" baseline="0" dirty="0">
                        <a:latin typeface="+mn-lt"/>
                        <a:cs typeface="Times New Roman" panose="02020603050405020304" pitchFamily="18" charset="0"/>
                      </a:endParaRPr>
                    </a:p>
                  </a:txBody>
                  <a:tcPr marT="27432" marB="27432"/>
                </a:tc>
                <a:extLst>
                  <a:ext uri="{0D108BD9-81ED-4DB2-BD59-A6C34878D82A}">
                    <a16:rowId xmlns:a16="http://schemas.microsoft.com/office/drawing/2014/main" val="10003"/>
                  </a:ext>
                </a:extLst>
              </a:tr>
              <a:tr h="419100">
                <a:tc>
                  <a:txBody>
                    <a:bodyPr/>
                    <a:lstStyle/>
                    <a:p>
                      <a:r>
                        <a:rPr lang="en-US" sz="1800" b="1" baseline="0" dirty="0">
                          <a:solidFill>
                            <a:schemeClr val="bg2"/>
                          </a:solidFill>
                          <a:latin typeface="+mn-lt"/>
                        </a:rPr>
                        <a:t>Sales</a:t>
                      </a:r>
                      <a:endParaRPr lang="en-US" sz="1800" b="1" baseline="0" dirty="0">
                        <a:solidFill>
                          <a:schemeClr val="bg2"/>
                        </a:solidFill>
                        <a:latin typeface="+mn-lt"/>
                        <a:cs typeface="Times New Roman" panose="02020603050405020304" pitchFamily="18" charset="0"/>
                      </a:endParaRPr>
                    </a:p>
                  </a:txBody>
                  <a:tcPr marT="27432" marB="27432">
                    <a:solidFill>
                      <a:schemeClr val="accent1"/>
                    </a:solidFill>
                  </a:tcPr>
                </a:tc>
                <a:tc>
                  <a:txBody>
                    <a:bodyPr/>
                    <a:lstStyle/>
                    <a:p>
                      <a:endParaRPr lang="en-US" sz="1800" b="1" baseline="0" dirty="0">
                        <a:solidFill>
                          <a:schemeClr val="bg2"/>
                        </a:solidFill>
                        <a:latin typeface="+mn-lt"/>
                        <a:cs typeface="Times New Roman" panose="02020603050405020304" pitchFamily="18" charset="0"/>
                      </a:endParaRPr>
                    </a:p>
                  </a:txBody>
                  <a:tcPr marT="27432" marB="27432">
                    <a:solidFill>
                      <a:schemeClr val="accent1"/>
                    </a:solidFill>
                  </a:tcPr>
                </a:tc>
                <a:extLst>
                  <a:ext uri="{0D108BD9-81ED-4DB2-BD59-A6C34878D82A}">
                    <a16:rowId xmlns:a16="http://schemas.microsoft.com/office/drawing/2014/main" val="10004"/>
                  </a:ext>
                </a:extLst>
              </a:tr>
              <a:tr h="419100">
                <a:tc>
                  <a:txBody>
                    <a:bodyPr/>
                    <a:lstStyle/>
                    <a:p>
                      <a:pPr marL="0" indent="223838">
                        <a:tabLst>
                          <a:tab pos="223838" algn="l"/>
                        </a:tabLst>
                      </a:pPr>
                      <a:r>
                        <a:rPr lang="en-US" sz="1800" baseline="0" dirty="0">
                          <a:latin typeface="+mn-lt"/>
                        </a:rPr>
                        <a:t>June 1</a:t>
                      </a:r>
                      <a:endParaRPr lang="en-US" sz="1800" baseline="0" dirty="0">
                        <a:latin typeface="+mn-lt"/>
                        <a:cs typeface="Times New Roman" panose="02020603050405020304" pitchFamily="18" charset="0"/>
                      </a:endParaRPr>
                    </a:p>
                  </a:txBody>
                  <a:tcPr marT="27432" marB="27432"/>
                </a:tc>
                <a:tc>
                  <a:txBody>
                    <a:bodyPr/>
                    <a:lstStyle/>
                    <a:p>
                      <a:r>
                        <a:rPr lang="en-US" sz="1800" baseline="0" dirty="0">
                          <a:latin typeface="+mn-lt"/>
                        </a:rPr>
                        <a:t>2 TVs for $2,400 ($1,200 × 2)</a:t>
                      </a:r>
                      <a:endParaRPr lang="en-US" sz="1800" baseline="0" dirty="0">
                        <a:latin typeface="+mn-lt"/>
                        <a:cs typeface="Times New Roman" panose="02020603050405020304" pitchFamily="18" charset="0"/>
                      </a:endParaRPr>
                    </a:p>
                  </a:txBody>
                  <a:tcPr marT="27432" marB="27432"/>
                </a:tc>
                <a:extLst>
                  <a:ext uri="{0D108BD9-81ED-4DB2-BD59-A6C34878D82A}">
                    <a16:rowId xmlns:a16="http://schemas.microsoft.com/office/drawing/2014/main" val="10005"/>
                  </a:ext>
                </a:extLst>
              </a:tr>
            </a:tbl>
          </a:graphicData>
        </a:graphic>
      </p:graphicFrame>
      <p:sp>
        <p:nvSpPr>
          <p:cNvPr id="14" name="Content Placeholder 13">
            <a:extLst>
              <a:ext uri="{FF2B5EF4-FFF2-40B4-BE49-F238E27FC236}">
                <a16:creationId xmlns:a16="http://schemas.microsoft.com/office/drawing/2014/main" id="{52732D42-70A0-4B1C-BE4E-BF53F1E1F22D}"/>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3701908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29875" cy="532076"/>
          </a:xfrm>
        </p:spPr>
        <p:txBody>
          <a:bodyPr anchor="t">
            <a:normAutofit fontScale="90000"/>
          </a:bodyPr>
          <a:lstStyle/>
          <a:p>
            <a:r>
              <a:rPr lang="en-US" b="1" dirty="0">
                <a:latin typeface="Times New Roman" panose="02020603050405020304" pitchFamily="18" charset="0"/>
                <a:cs typeface="Times New Roman" panose="02020603050405020304" pitchFamily="18" charset="0"/>
              </a:rPr>
              <a:t>Specific Identification</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329084" y="2514600"/>
            <a:ext cx="8001000" cy="761999"/>
          </a:xfrm>
        </p:spPr>
        <p:txBody>
          <a:bodyPr/>
          <a:lstStyle/>
          <a:p>
            <a:pPr algn="l">
              <a:lnSpc>
                <a:spcPct val="100000"/>
              </a:lnSpc>
              <a:spcBef>
                <a:spcPts val="1200"/>
              </a:spcBef>
            </a:pPr>
            <a:r>
              <a:rPr lang="en-US" altLang="en-US" sz="2000" dirty="0">
                <a:latin typeface="Times New Roman" panose="02020603050405020304" pitchFamily="18" charset="0"/>
                <a:cs typeface="Times New Roman" panose="02020603050405020304" pitchFamily="18" charset="0"/>
              </a:rPr>
              <a:t>If Crivitz sold the TVs it purchased on February 3 and May 22, then its cost of goods sold is $1,500 ($700 + $800), and its ending inventory is $750.</a:t>
            </a:r>
          </a:p>
        </p:txBody>
      </p:sp>
      <p:pic>
        <p:nvPicPr>
          <p:cNvPr id="6" name="Picture Placeholder" descr="An illustration of Specific Identification method displays a monitor with the price tag of $750 is placed on a rack in Ending Inventory. A man standing at the left pulls a monitor labeled Sold with the price tag of $700 on a trolley. A woman standing at the right pulls a TV labeled Sold with the price tag of $800 on a trolley. The equation below reads: Cost of goods sold = $700 + $800 = $1,500; Ending inventory = $750. ">
            <a:extLst>
              <a:ext uri="{FF2B5EF4-FFF2-40B4-BE49-F238E27FC236}">
                <a16:creationId xmlns:a16="http://schemas.microsoft.com/office/drawing/2014/main" id="{8D0CDC3B-FDBA-40AB-98FD-EA702F47A22C}"/>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275925" y="3480803"/>
            <a:ext cx="5943858" cy="24951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pic>
        <p:nvPicPr>
          <p:cNvPr id="2" name="Picture 1"/>
          <p:cNvPicPr>
            <a:picLocks noChangeAspect="1"/>
          </p:cNvPicPr>
          <p:nvPr/>
        </p:nvPicPr>
        <p:blipFill>
          <a:blip r:embed="rId3"/>
          <a:stretch>
            <a:fillRect/>
          </a:stretch>
        </p:blipFill>
        <p:spPr>
          <a:xfrm>
            <a:off x="4419600" y="683126"/>
            <a:ext cx="4476750" cy="1552575"/>
          </a:xfrm>
          <a:prstGeom prst="rect">
            <a:avLst/>
          </a:prstGeom>
        </p:spPr>
      </p:pic>
    </p:spTree>
    <p:extLst>
      <p:ext uri="{BB962C8B-B14F-4D97-AF65-F5344CB8AC3E}">
        <p14:creationId xmlns:p14="http://schemas.microsoft.com/office/powerpoint/2010/main" val="86436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a:bodyPr>
          <a:lstStyle/>
          <a:p>
            <a:r>
              <a:rPr lang="en-US" b="1" dirty="0">
                <a:latin typeface="Times New Roman" panose="02020603050405020304" pitchFamily="18" charset="0"/>
                <a:cs typeface="Times New Roman" panose="02020603050405020304" pitchFamily="18" charset="0"/>
              </a:rPr>
              <a:t>Cost Flow Assumptions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04800" y="1752600"/>
            <a:ext cx="8686800" cy="4495800"/>
          </a:xfrm>
        </p:spPr>
        <p:txBody>
          <a:bodyPr/>
          <a:lstStyle/>
          <a:p>
            <a:pPr marL="0" indent="0" algn="just">
              <a:buNone/>
            </a:pPr>
            <a:r>
              <a:rPr lang="en-US" sz="2600" dirty="0">
                <a:latin typeface="Times New Roman" panose="02020603050405020304" pitchFamily="18" charset="0"/>
                <a:cs typeface="Times New Roman" panose="02020603050405020304" pitchFamily="18" charset="0"/>
              </a:rPr>
              <a:t>These methods </a:t>
            </a:r>
            <a:r>
              <a:rPr lang="en-US" sz="2600" b="1" dirty="0">
                <a:latin typeface="Times New Roman" panose="02020603050405020304" pitchFamily="18" charset="0"/>
                <a:cs typeface="Times New Roman" panose="02020603050405020304" pitchFamily="18" charset="0"/>
              </a:rPr>
              <a:t>assume </a:t>
            </a:r>
            <a:r>
              <a:rPr lang="en-US" sz="2600" dirty="0">
                <a:latin typeface="Times New Roman" panose="02020603050405020304" pitchFamily="18" charset="0"/>
                <a:cs typeface="Times New Roman" panose="02020603050405020304" pitchFamily="18" charset="0"/>
              </a:rPr>
              <a:t>flows of costs that may be unrelated to the physical flow of goods. Do not have to follow the physical flow of goods.  The cost assumption is based on a variety of factors, but the company must be consistent each month. </a:t>
            </a:r>
          </a:p>
          <a:p>
            <a:pPr marL="0" indent="0" algn="just">
              <a:buNone/>
            </a:pPr>
            <a:r>
              <a:rPr lang="en-US" sz="2600" dirty="0">
                <a:latin typeface="Times New Roman" panose="02020603050405020304" pitchFamily="18" charset="0"/>
                <a:cs typeface="Times New Roman" panose="02020603050405020304" pitchFamily="18" charset="0"/>
              </a:rPr>
              <a:t>There are three assumed cost flow methods:</a:t>
            </a:r>
          </a:p>
          <a:p>
            <a:pPr>
              <a:buFont typeface="+mj-lt"/>
              <a:buAutoNum type="arabicPeriod"/>
              <a:tabLst>
                <a:tab pos="396875" algn="l"/>
                <a:tab pos="457200" algn="l"/>
              </a:tabLst>
            </a:pPr>
            <a:r>
              <a:rPr lang="en-US" sz="2600" dirty="0">
                <a:latin typeface="Times New Roman" panose="02020603050405020304" pitchFamily="18" charset="0"/>
                <a:cs typeface="Times New Roman" panose="02020603050405020304" pitchFamily="18" charset="0"/>
              </a:rPr>
              <a:t>First-in, first-out </a:t>
            </a:r>
            <a:r>
              <a:rPr lang="en-US" sz="2600" b="1" dirty="0">
                <a:latin typeface="Times New Roman" panose="02020603050405020304" pitchFamily="18" charset="0"/>
                <a:cs typeface="Times New Roman" panose="02020603050405020304" pitchFamily="18" charset="0"/>
              </a:rPr>
              <a:t>(FIFO).</a:t>
            </a:r>
          </a:p>
          <a:p>
            <a:pPr>
              <a:buFont typeface="+mj-lt"/>
              <a:buAutoNum type="arabicPeriod"/>
              <a:tabLst>
                <a:tab pos="396875" algn="l"/>
                <a:tab pos="457200" algn="l"/>
              </a:tabLst>
            </a:pPr>
            <a:r>
              <a:rPr lang="en-US" sz="2600" dirty="0">
                <a:latin typeface="Times New Roman" panose="02020603050405020304" pitchFamily="18" charset="0"/>
                <a:cs typeface="Times New Roman" panose="02020603050405020304" pitchFamily="18" charset="0"/>
              </a:rPr>
              <a:t>Last-in, first-out </a:t>
            </a:r>
            <a:r>
              <a:rPr lang="en-US" sz="2600" b="1" dirty="0">
                <a:latin typeface="Times New Roman" panose="02020603050405020304" pitchFamily="18" charset="0"/>
                <a:cs typeface="Times New Roman" panose="02020603050405020304" pitchFamily="18" charset="0"/>
              </a:rPr>
              <a:t>(LIFO).</a:t>
            </a:r>
          </a:p>
          <a:p>
            <a:pPr>
              <a:buFont typeface="+mj-lt"/>
              <a:buAutoNum type="arabicPeriod"/>
              <a:tabLst>
                <a:tab pos="396875" algn="l"/>
                <a:tab pos="457200" algn="l"/>
              </a:tabLst>
            </a:pPr>
            <a:r>
              <a:rPr lang="en-US" sz="2600" dirty="0">
                <a:latin typeface="Times New Roman" panose="02020603050405020304" pitchFamily="18" charset="0"/>
                <a:cs typeface="Times New Roman" panose="02020603050405020304" pitchFamily="18" charset="0"/>
              </a:rPr>
              <a:t>Average-cost.</a:t>
            </a:r>
            <a:endParaRPr lang="en-US" altLang="en-US" sz="2600" b="1" dirty="0">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3920003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334675" cy="1094346"/>
          </a:xfrm>
        </p:spPr>
        <p:txBody>
          <a:bodyPr anchor="t">
            <a:normAutofit fontScale="90000"/>
          </a:bodyPr>
          <a:lstStyle/>
          <a:p>
            <a:r>
              <a:rPr lang="en-US" b="1" dirty="0">
                <a:latin typeface="Times New Roman" panose="02020603050405020304" pitchFamily="18" charset="0"/>
                <a:cs typeface="Times New Roman" panose="02020603050405020304" pitchFamily="18" charset="0"/>
              </a:rPr>
              <a:t>Cost Flow Assumptions</a:t>
            </a:r>
            <a:br>
              <a:rPr lang="en-US"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Use of Cost Flow Methods in Major U.S. Companies</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533400" y="1752600"/>
            <a:ext cx="3505200" cy="4343399"/>
          </a:xfrm>
        </p:spPr>
        <p:txBody>
          <a:bodyPr/>
          <a:lstStyle/>
          <a:p>
            <a:pPr algn="l">
              <a:lnSpc>
                <a:spcPct val="100000"/>
              </a:lnSpc>
              <a:spcBef>
                <a:spcPts val="624"/>
              </a:spcBef>
              <a:spcAft>
                <a:spcPts val="3600"/>
              </a:spcAft>
            </a:pPr>
            <a:r>
              <a:rPr lang="en-US" altLang="en-US" sz="2600" dirty="0">
                <a:latin typeface="Times New Roman" panose="02020603050405020304" pitchFamily="18" charset="0"/>
                <a:cs typeface="Times New Roman" panose="02020603050405020304" pitchFamily="18" charset="0"/>
              </a:rPr>
              <a:t>Cost flow assumption does not need to be consistent with the physical movement of goods.</a:t>
            </a:r>
          </a:p>
        </p:txBody>
      </p:sp>
      <p:pic>
        <p:nvPicPr>
          <p:cNvPr id="9" name="Picture Placeholder 7" descr="A pie chart depicts the use of cost flow methods in major U.S. companies. The data from the chart are as follows: FIFO, 45 percent; Average cost, 16 percent; Other 15, percent; and LIFO, 24 percent.">
            <a:extLst>
              <a:ext uri="{FF2B5EF4-FFF2-40B4-BE49-F238E27FC236}">
                <a16:creationId xmlns:a16="http://schemas.microsoft.com/office/drawing/2014/main" id="{556D3B6F-6DC6-447A-A72E-7D5FB4CF8EEC}"/>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4350157" y="1690306"/>
            <a:ext cx="4576859" cy="44679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422093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Cost Flow Assumptions</a:t>
            </a:r>
            <a:b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br>
            <a:r>
              <a:rPr lang="en-US" sz="3200" b="1" dirty="0">
                <a:solidFill>
                  <a:schemeClr val="accent1"/>
                </a:solidFill>
                <a:latin typeface="Times New Roman" panose="02020603050405020304" pitchFamily="18" charset="0"/>
                <a:cs typeface="Times New Roman" panose="02020603050405020304" pitchFamily="18" charset="0"/>
              </a:rPr>
              <a:t>Given Data</a:t>
            </a:r>
            <a:endParaRPr lang="ru-RU" b="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80060" y="1600201"/>
            <a:ext cx="8534400" cy="381000"/>
          </a:xfrm>
        </p:spPr>
        <p:txBody>
          <a:bodyPr/>
          <a:lstStyle/>
          <a:p>
            <a:pPr algn="l"/>
            <a:r>
              <a:rPr lang="en-US" sz="2400" b="1" dirty="0">
                <a:latin typeface="Times New Roman" panose="02020603050405020304" pitchFamily="18" charset="0"/>
                <a:cs typeface="Times New Roman" panose="02020603050405020304" pitchFamily="18" charset="0"/>
              </a:rPr>
              <a:t>Illustration</a:t>
            </a:r>
            <a:r>
              <a:rPr lang="en-US" sz="2400" dirty="0">
                <a:latin typeface="Times New Roman" panose="02020603050405020304" pitchFamily="18" charset="0"/>
                <a:cs typeface="Times New Roman" panose="02020603050405020304" pitchFamily="18" charset="0"/>
              </a:rPr>
              <a:t>: Data for Houston Electronics’ Astro condensers.</a:t>
            </a:r>
          </a:p>
        </p:txBody>
      </p:sp>
      <p:pic>
        <p:nvPicPr>
          <p:cNvPr id="9" name="Picture Placeholder 8" descr="An illustration displays the data for Houston Electronics. The purchase data shows a two-line heading consisting of the name of the company, Houston Electronics, and the product, Astro Condensers. There are five columns displayed and the column headers are: Date, Explanation, Units, Unit Cost, and Total Cost. The data from the table are as follows:&#10;Row 1: Date, January 1; Explanation, Beginning inventory; Units, 100; Unit Cost, $10; Total Cost, $1,000;&#10;Row 2: Date, April 15; Explanation, Purchase; Units, 200, Unit Cost, 11; Total Cost, 2,200;&#10;Row 3: Date, August 24; Explanation, Purchase; Units, 300, Unit Cost, 12; Total Cost, 3,600;&#10;Row 4: Date, November 27; Explanation, Purchase; Units, 400, Unit Cost, 13; Total Cost, 5,200.&#10;The data under units column are totaled as 1,000. The amount of Units in ending inventory,(450) (shown within parentheses) is subtracted from the amount, 1,000 of total units available for sale. These two amounts are totaled as 550 with the label, Units sold.  The data under total cost column are totaled as $12,000. ">
            <a:extLst>
              <a:ext uri="{FF2B5EF4-FFF2-40B4-BE49-F238E27FC236}">
                <a16:creationId xmlns:a16="http://schemas.microsoft.com/office/drawing/2014/main" id="{9606CC88-736F-419F-AD47-FA979ABC9FED}"/>
              </a:ext>
            </a:extLst>
          </p:cNvPr>
          <p:cNvPicPr>
            <a:picLocks noGrp="1" noChangeAspect="1"/>
          </p:cNvPicPr>
          <p:nvPr>
            <p:ph type="pic" sz="quarter" idx="19"/>
          </p:nvPr>
        </p:nvPicPr>
        <p:blipFill>
          <a:blip r:embed="rId2"/>
          <a:stretch>
            <a:fillRect/>
          </a:stretch>
        </p:blipFill>
        <p:spPr>
          <a:xfrm>
            <a:off x="343183" y="2209800"/>
            <a:ext cx="8457635" cy="3252937"/>
          </a:xfrm>
          <a:prstGeom prst="rect">
            <a:avLst/>
          </a:prstGeom>
        </p:spPr>
      </p:pic>
      <p:sp>
        <p:nvSpPr>
          <p:cNvPr id="6" name="Content Placeholder 5"/>
          <p:cNvSpPr>
            <a:spLocks noGrp="1"/>
          </p:cNvSpPr>
          <p:nvPr>
            <p:ph sz="quarter" idx="18"/>
          </p:nvPr>
        </p:nvSpPr>
        <p:spPr>
          <a:xfrm>
            <a:off x="533400" y="5715000"/>
            <a:ext cx="8305800" cy="533399"/>
          </a:xfrm>
        </p:spPr>
        <p:txBody>
          <a:bodyPr/>
          <a:lstStyle/>
          <a:p>
            <a:pPr marL="0" indent="0">
              <a:spcBef>
                <a:spcPts val="1200"/>
              </a:spcBef>
              <a:buNone/>
            </a:pPr>
            <a:r>
              <a:rPr lang="en-US" sz="2000" dirty="0">
                <a:latin typeface="Times New Roman" panose="02020603050405020304" pitchFamily="18" charset="0"/>
                <a:cs typeface="Times New Roman" panose="02020603050405020304" pitchFamily="18" charset="0"/>
              </a:rPr>
              <a:t>(Beginning Inventory + Purchases) − Ending Inventory = </a:t>
            </a:r>
            <a:r>
              <a:rPr lang="en-US" sz="2000" b="1" dirty="0">
                <a:solidFill>
                  <a:schemeClr val="accent2"/>
                </a:solidFill>
                <a:latin typeface="Times New Roman" panose="02020603050405020304" pitchFamily="18" charset="0"/>
                <a:cs typeface="Times New Roman" panose="02020603050405020304" pitchFamily="18" charset="0"/>
              </a:rPr>
              <a:t>Cost of Goods Sold</a:t>
            </a:r>
          </a:p>
        </p:txBody>
      </p:sp>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sz="1200"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4133679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a:bodyPr>
          <a:lstStyle/>
          <a:p>
            <a:r>
              <a:rPr lang="en-US" b="1" dirty="0">
                <a:latin typeface="Times New Roman" panose="02020603050405020304" pitchFamily="18" charset="0"/>
                <a:cs typeface="Times New Roman" panose="02020603050405020304" pitchFamily="18" charset="0"/>
              </a:rPr>
              <a:t>First-In, First-Out (FIFO)</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04800" y="1143000"/>
            <a:ext cx="8534400" cy="5105400"/>
          </a:xfrm>
        </p:spPr>
        <p:txBody>
          <a:bodyPr/>
          <a:lstStyle/>
          <a:p>
            <a:pPr marL="457200" lvl="1" algn="just">
              <a:buSzPct val="1000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ssumes that the </a:t>
            </a:r>
            <a:r>
              <a:rPr lang="en-US" b="1" dirty="0">
                <a:latin typeface="Times New Roman" panose="02020603050405020304" pitchFamily="18" charset="0"/>
                <a:cs typeface="Times New Roman" panose="02020603050405020304" pitchFamily="18" charset="0"/>
              </a:rPr>
              <a:t>first goods </a:t>
            </a:r>
            <a:r>
              <a:rPr lang="en-US" dirty="0">
                <a:latin typeface="Times New Roman" panose="02020603050405020304" pitchFamily="18" charset="0"/>
                <a:cs typeface="Times New Roman" panose="02020603050405020304" pitchFamily="18" charset="0"/>
              </a:rPr>
              <a:t>purchased are the first to be sold.</a:t>
            </a:r>
          </a:p>
          <a:p>
            <a:pPr marL="457200" lvl="1" algn="just">
              <a:buSzPct val="100000"/>
              <a:buFont typeface="Arial" panose="020B0604020202020204" pitchFamily="34" charset="0"/>
              <a:buChar char="•"/>
            </a:pPr>
            <a:r>
              <a:rPr lang="en-US" b="1" dirty="0">
                <a:solidFill>
                  <a:srgbClr val="000000"/>
                </a:solidFill>
                <a:latin typeface="Times New Roman" panose="02020603050405020304" pitchFamily="18" charset="0"/>
                <a:cs typeface="Times New Roman" panose="02020603050405020304" pitchFamily="18" charset="0"/>
              </a:rPr>
              <a:t>Costs</a:t>
            </a:r>
            <a:r>
              <a:rPr lang="en-US" dirty="0">
                <a:solidFill>
                  <a:srgbClr val="000000"/>
                </a:solidFill>
                <a:latin typeface="Times New Roman" panose="02020603050405020304" pitchFamily="18" charset="0"/>
                <a:cs typeface="Times New Roman" panose="02020603050405020304" pitchFamily="18" charset="0"/>
              </a:rPr>
              <a:t> of the earliest goods purchased are the first to be recognized </a:t>
            </a:r>
            <a:r>
              <a:rPr lang="en-US" dirty="0">
                <a:latin typeface="Times New Roman" panose="02020603050405020304" pitchFamily="18" charset="0"/>
                <a:cs typeface="Times New Roman" panose="02020603050405020304" pitchFamily="18" charset="0"/>
              </a:rPr>
              <a:t>in determining cost of goods sold.</a:t>
            </a:r>
            <a:endParaRPr lang="en-US" altLang="en-US" b="1" dirty="0">
              <a:solidFill>
                <a:srgbClr val="000000"/>
              </a:solidFill>
              <a:latin typeface="Times New Roman" panose="02020603050405020304" pitchFamily="18" charset="0"/>
              <a:cs typeface="Times New Roman" panose="02020603050405020304" pitchFamily="18" charset="0"/>
            </a:endParaRPr>
          </a:p>
          <a:p>
            <a:pPr marL="457200" lvl="1" algn="just">
              <a:buSzPct val="100000"/>
              <a:buFont typeface="Arial" panose="020B0604020202020204" pitchFamily="34" charset="0"/>
              <a:buChar char="•"/>
            </a:pPr>
            <a:r>
              <a:rPr lang="en-US" altLang="en-US" dirty="0">
                <a:solidFill>
                  <a:srgbClr val="000000"/>
                </a:solidFill>
                <a:latin typeface="Times New Roman" panose="02020603050405020304" pitchFamily="18" charset="0"/>
                <a:cs typeface="Times New Roman" panose="02020603050405020304" pitchFamily="18" charset="0"/>
              </a:rPr>
              <a:t>Often (but not always) parallels actual physical flow of merchandise.</a:t>
            </a:r>
          </a:p>
          <a:p>
            <a:pPr marL="457200" lvl="1" algn="just">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Oldest units </a:t>
            </a:r>
            <a:r>
              <a:rPr lang="en-US" b="1" dirty="0">
                <a:latin typeface="Times New Roman" panose="02020603050405020304" pitchFamily="18" charset="0"/>
                <a:cs typeface="Times New Roman" panose="02020603050405020304" pitchFamily="18" charset="0"/>
              </a:rPr>
              <a:t>are not necessarily </a:t>
            </a:r>
            <a:r>
              <a:rPr lang="en-US" dirty="0">
                <a:latin typeface="Times New Roman" panose="02020603050405020304" pitchFamily="18" charset="0"/>
                <a:cs typeface="Times New Roman" panose="02020603050405020304" pitchFamily="18" charset="0"/>
              </a:rPr>
              <a:t>sold first, but that the costs of the oldest units are </a:t>
            </a:r>
            <a:r>
              <a:rPr lang="en-US" b="1" dirty="0">
                <a:latin typeface="Times New Roman" panose="02020603050405020304" pitchFamily="18" charset="0"/>
                <a:cs typeface="Times New Roman" panose="02020603050405020304" pitchFamily="18" charset="0"/>
              </a:rPr>
              <a:t>recognized </a:t>
            </a:r>
            <a:r>
              <a:rPr lang="en-US" dirty="0">
                <a:latin typeface="Times New Roman" panose="02020603050405020304" pitchFamily="18" charset="0"/>
                <a:cs typeface="Times New Roman" panose="02020603050405020304" pitchFamily="18" charset="0"/>
              </a:rPr>
              <a:t>first.</a:t>
            </a:r>
          </a:p>
          <a:p>
            <a:pPr marL="457200" lvl="1" algn="just">
              <a:buSzPct val="100000"/>
              <a:buFont typeface="Arial" panose="020B0604020202020204" pitchFamily="34" charset="0"/>
              <a:buChar char="•"/>
            </a:pPr>
            <a:r>
              <a:rPr lang="en-US" altLang="en-US" dirty="0">
                <a:solidFill>
                  <a:srgbClr val="000000"/>
                </a:solidFill>
                <a:latin typeface="Times New Roman" panose="02020603050405020304" pitchFamily="18" charset="0"/>
                <a:cs typeface="Times New Roman" panose="02020603050405020304" pitchFamily="18" charset="0"/>
              </a:rPr>
              <a:t>In a time of rising prices, the costs of goods sold will be lower and the value of inventory still on hand higher.  </a:t>
            </a:r>
          </a:p>
          <a:p>
            <a:pPr marL="457200" lvl="1" algn="just">
              <a:buSzPct val="100000"/>
              <a:buFont typeface="Arial" panose="020B0604020202020204" pitchFamily="34" charset="0"/>
              <a:buChar char="•"/>
            </a:pPr>
            <a:r>
              <a:rPr lang="en-US" altLang="en-US" dirty="0">
                <a:solidFill>
                  <a:srgbClr val="000000"/>
                </a:solidFill>
                <a:latin typeface="Times New Roman" panose="02020603050405020304" pitchFamily="18" charset="0"/>
                <a:cs typeface="Times New Roman" panose="02020603050405020304" pitchFamily="18" charset="0"/>
              </a:rPr>
              <a:t>Higher taxable income and better-looking balance sheet. </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277337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19948" cy="1198626"/>
          </a:xfrm>
        </p:spPr>
        <p:txBody>
          <a:bodyPr anchor="t"/>
          <a:lstStyle/>
          <a:p>
            <a:r>
              <a:rPr lang="en-US" b="1" dirty="0">
                <a:latin typeface="Times New Roman" panose="02020603050405020304" pitchFamily="18" charset="0"/>
                <a:cs typeface="Times New Roman" panose="02020603050405020304" pitchFamily="18" charset="0"/>
              </a:rPr>
              <a:t>First-In, First-Out (FIFO)</a:t>
            </a:r>
            <a:br>
              <a:rPr lang="en-US" b="1" dirty="0">
                <a:latin typeface="Times New Roman" panose="02020603050405020304" pitchFamily="18" charset="0"/>
                <a:cs typeface="Times New Roman" panose="02020603050405020304" pitchFamily="18" charset="0"/>
              </a:rPr>
            </a:br>
            <a:r>
              <a:rPr lang="en-US" sz="3200" b="1" dirty="0">
                <a:solidFill>
                  <a:schemeClr val="accent1"/>
                </a:solidFill>
                <a:latin typeface="Times New Roman" panose="02020603050405020304" pitchFamily="18" charset="0"/>
                <a:cs typeface="Times New Roman" panose="02020603050405020304" pitchFamily="18" charset="0"/>
              </a:rPr>
              <a:t>Graphic</a:t>
            </a:r>
            <a:endParaRPr lang="en-US" b="1" dirty="0">
              <a:solidFill>
                <a:schemeClr val="accent1"/>
              </a:solidFill>
              <a:latin typeface="Times New Roman" panose="02020603050405020304" pitchFamily="18" charset="0"/>
              <a:cs typeface="Times New Roman" panose="02020603050405020304" pitchFamily="18" charset="0"/>
            </a:endParaRPr>
          </a:p>
        </p:txBody>
      </p:sp>
      <p:pic>
        <p:nvPicPr>
          <p:cNvPr id="9" name="Picture Placeholder" descr="An illustration shows First-in, first-out (F I F O) cost flow method. The illustration shows five blocks from top to bottom with prices as follows: $1,000; $2,200; $3,000; $600; and $5,200. A curly brace that covers the blocks with prices $1,000, $2,200, $3,000 points toward a truck labeled $6,200. A text above the truck reads, Cost of goods sold. Another curly brace that covers the blocks with prices $600 and $5,200 points toward a warehouse labeled $5,800. A text below the warehouse reads, Ending inventory.">
            <a:extLst>
              <a:ext uri="{FF2B5EF4-FFF2-40B4-BE49-F238E27FC236}">
                <a16:creationId xmlns:a16="http://schemas.microsoft.com/office/drawing/2014/main" id="{BF0C9FFF-B671-490F-92A4-E63C204031F6}"/>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546026" y="1812354"/>
            <a:ext cx="8051948" cy="36442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
        <p:nvSpPr>
          <p:cNvPr id="2" name="TextBox 1">
            <a:extLst>
              <a:ext uri="{FF2B5EF4-FFF2-40B4-BE49-F238E27FC236}">
                <a16:creationId xmlns:a16="http://schemas.microsoft.com/office/drawing/2014/main" id="{41DC0054-B76C-41E4-8310-446A3990F2EE}"/>
              </a:ext>
            </a:extLst>
          </p:cNvPr>
          <p:cNvSpPr txBox="1"/>
          <p:nvPr/>
        </p:nvSpPr>
        <p:spPr>
          <a:xfrm>
            <a:off x="3505200" y="5486400"/>
            <a:ext cx="3962400" cy="400110"/>
          </a:xfrm>
          <a:prstGeom prst="rect">
            <a:avLst/>
          </a:prstGeom>
          <a:noFill/>
        </p:spPr>
        <p:txBody>
          <a:bodyPr wrap="square" rtlCol="0">
            <a:spAutoFit/>
          </a:bodyPr>
          <a:lstStyle/>
          <a:p>
            <a:r>
              <a:rPr lang="en-US" sz="2000" b="1" dirty="0"/>
              <a:t>$12,000 </a:t>
            </a:r>
            <a:r>
              <a:rPr lang="en-US" dirty="0"/>
              <a:t>Goods Available for Sale</a:t>
            </a:r>
          </a:p>
        </p:txBody>
      </p:sp>
    </p:spTree>
    <p:extLst>
      <p:ext uri="{BB962C8B-B14F-4D97-AF65-F5344CB8AC3E}">
        <p14:creationId xmlns:p14="http://schemas.microsoft.com/office/powerpoint/2010/main" val="3814113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304800" y="381000"/>
            <a:ext cx="8714522" cy="975360"/>
          </a:xfrm>
        </p:spPr>
        <p:txBody>
          <a:bodyPr anchor="t">
            <a:noAutofit/>
          </a:bodyPr>
          <a:lstStyle/>
          <a:p>
            <a:r>
              <a:rPr lang="en-US" b="1" dirty="0">
                <a:latin typeface="Times New Roman" panose="02020603050405020304" pitchFamily="18" charset="0"/>
                <a:cs typeface="Times New Roman" panose="02020603050405020304" pitchFamily="18" charset="0"/>
              </a:rPr>
              <a:t>Last-In, First-Out (LIFO)</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228600" y="990600"/>
            <a:ext cx="8610600" cy="5257800"/>
          </a:xfrm>
        </p:spPr>
        <p:txBody>
          <a:bodyPr/>
          <a:lstStyle/>
          <a:p>
            <a:pPr marL="457200" lvl="1" algn="just">
              <a:buSzPct val="100000"/>
              <a:buFont typeface="Arial" panose="020B0604020202020204" pitchFamily="34" charset="0"/>
              <a:buChar char="•"/>
            </a:pPr>
            <a:r>
              <a:rPr lang="en-US" altLang="en-US" sz="2800" b="1" dirty="0">
                <a:latin typeface="Times New Roman" panose="02020603050405020304" pitchFamily="18" charset="0"/>
                <a:cs typeface="Times New Roman" panose="02020603050405020304" pitchFamily="18" charset="0"/>
              </a:rPr>
              <a:t>Costs of the last goods purchased</a:t>
            </a:r>
            <a:r>
              <a:rPr lang="en-US" altLang="en-US" sz="2800" dirty="0">
                <a:latin typeface="Times New Roman" panose="02020603050405020304" pitchFamily="18" charset="0"/>
                <a:cs typeface="Times New Roman" panose="02020603050405020304" pitchFamily="18" charset="0"/>
              </a:rPr>
              <a:t> are the first to be recognized in determining cost of goods sold.</a:t>
            </a:r>
          </a:p>
          <a:p>
            <a:pPr marL="457200" lvl="1" algn="just">
              <a:buSzPct val="1000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Seldom coincides with actual physical flow of merchandise but may if it is a hardware store, coal pile, etc.</a:t>
            </a:r>
          </a:p>
          <a:p>
            <a:pPr marL="457200" lvl="1" algn="just">
              <a:buSzPct val="1000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In a time of rising prices, the most recent or higher costs are included in Cost of Goods Sold and the lower, older prices are included in Inventory.</a:t>
            </a:r>
          </a:p>
          <a:p>
            <a:pPr marL="457200" lvl="1" algn="just">
              <a:buSzPct val="1000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Income Statement shows less profit which may be good if taxation is a concern. Balance sheet assets will be lower which may be good if the company is taxed on inventory. </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2049253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19948" cy="1198626"/>
          </a:xfrm>
        </p:spPr>
        <p:txBody>
          <a:bodyPr anchor="t"/>
          <a:lstStyle/>
          <a:p>
            <a:r>
              <a:rPr lang="en-US" b="1" dirty="0">
                <a:latin typeface="Times New Roman" panose="02020603050405020304" pitchFamily="18" charset="0"/>
                <a:cs typeface="Times New Roman" panose="02020603050405020304" pitchFamily="18" charset="0"/>
              </a:rPr>
              <a:t>Last-In, First-Out (LIFO)</a:t>
            </a:r>
            <a:br>
              <a:rPr lang="en-US" b="1" dirty="0">
                <a:latin typeface="Times New Roman" panose="02020603050405020304" pitchFamily="18" charset="0"/>
                <a:cs typeface="Times New Roman" panose="02020603050405020304" pitchFamily="18" charset="0"/>
              </a:rPr>
            </a:br>
            <a:r>
              <a:rPr lang="en-US" sz="3200" b="1" dirty="0">
                <a:solidFill>
                  <a:schemeClr val="accent1"/>
                </a:solidFill>
                <a:latin typeface="Times New Roman" panose="02020603050405020304" pitchFamily="18" charset="0"/>
                <a:cs typeface="Times New Roman" panose="02020603050405020304" pitchFamily="18" charset="0"/>
              </a:rPr>
              <a:t>Graphic</a:t>
            </a:r>
            <a:endParaRPr lang="en-US" b="1" dirty="0">
              <a:solidFill>
                <a:schemeClr val="accent1"/>
              </a:solidFill>
              <a:latin typeface="Times New Roman" panose="02020603050405020304" pitchFamily="18" charset="0"/>
              <a:cs typeface="Times New Roman" panose="02020603050405020304" pitchFamily="18" charset="0"/>
            </a:endParaRPr>
          </a:p>
        </p:txBody>
      </p:sp>
      <p:pic>
        <p:nvPicPr>
          <p:cNvPr id="7" name="Picture Placeholder" descr="An illustration shows Last-In, First-Out (L I F O) cost flow method. The illustration shows five blocks from top to bottom with prices as follows: $1,000; $2,200; $1,800; $1,800; and $5,200. A curly brace that covers the blocks with prices $1,000, $2,200, $1,800 points toward a warehouse labeled $5,000. A text below the warehouse reads, Ending inventory. Another curly brace that covers the blocks with price $1,800, and $5,200 points toward a truck labeled $7,000. A text above the truck reads, Cost of goods sold.">
            <a:extLst>
              <a:ext uri="{FF2B5EF4-FFF2-40B4-BE49-F238E27FC236}">
                <a16:creationId xmlns:a16="http://schemas.microsoft.com/office/drawing/2014/main" id="{7EF1A0A9-E40E-4756-AA9F-C5F00273EBED}"/>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533400" y="1447800"/>
            <a:ext cx="8185754" cy="37064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pic>
        <p:nvPicPr>
          <p:cNvPr id="2" name="Picture 1">
            <a:extLst>
              <a:ext uri="{FF2B5EF4-FFF2-40B4-BE49-F238E27FC236}">
                <a16:creationId xmlns:a16="http://schemas.microsoft.com/office/drawing/2014/main" id="{44CA2C66-2BCE-4447-B57D-39EFBE3DD74B}"/>
              </a:ext>
            </a:extLst>
          </p:cNvPr>
          <p:cNvPicPr>
            <a:picLocks noChangeAspect="1"/>
          </p:cNvPicPr>
          <p:nvPr/>
        </p:nvPicPr>
        <p:blipFill>
          <a:blip r:embed="rId3"/>
          <a:stretch>
            <a:fillRect/>
          </a:stretch>
        </p:blipFill>
        <p:spPr>
          <a:xfrm>
            <a:off x="3352800" y="5334000"/>
            <a:ext cx="4023709" cy="536494"/>
          </a:xfrm>
          <a:prstGeom prst="rect">
            <a:avLst/>
          </a:prstGeom>
        </p:spPr>
      </p:pic>
    </p:spTree>
    <p:extLst>
      <p:ext uri="{BB962C8B-B14F-4D97-AF65-F5344CB8AC3E}">
        <p14:creationId xmlns:p14="http://schemas.microsoft.com/office/powerpoint/2010/main" val="33247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2278934"/>
          </a:xfrm>
        </p:spPr>
        <p:txBody>
          <a:bodyPr>
            <a:noAutofit/>
          </a:bodyPr>
          <a:lstStyle/>
          <a:p>
            <a:r>
              <a:rPr lang="en-IN" sz="4000" b="1" dirty="0">
                <a:solidFill>
                  <a:srgbClr val="931B21"/>
                </a:solidFill>
                <a:latin typeface="Times New Roman" panose="02020603050405020304" pitchFamily="18" charset="0"/>
                <a:cs typeface="Times New Roman" panose="02020603050405020304" pitchFamily="18" charset="0"/>
              </a:rPr>
              <a:t>Learning Objective 1</a:t>
            </a:r>
            <a:br>
              <a:rPr lang="en-IN" sz="4000" b="1" dirty="0">
                <a:solidFill>
                  <a:srgbClr val="931B21"/>
                </a:solidFill>
                <a:latin typeface="Times New Roman" panose="02020603050405020304" pitchFamily="18" charset="0"/>
                <a:cs typeface="Times New Roman" panose="02020603050405020304" pitchFamily="18" charset="0"/>
              </a:rPr>
            </a:br>
            <a:r>
              <a:rPr lang="en-US" sz="4000" b="1" dirty="0">
                <a:solidFill>
                  <a:schemeClr val="accent1"/>
                </a:solidFill>
                <a:latin typeface="Times New Roman" panose="02020603050405020304" pitchFamily="18" charset="0"/>
                <a:cs typeface="Times New Roman" panose="02020603050405020304" pitchFamily="18" charset="0"/>
              </a:rPr>
              <a:t>Discuss How to Classify and Determine Inventory</a:t>
            </a:r>
            <a:endParaRPr lang="en-CA" altLang="en-US" sz="40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3523725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5D211F7A-106C-7059-4F36-E5AB6EED8850}"/>
              </a:ext>
            </a:extLst>
          </p:cNvPr>
          <p:cNvSpPr>
            <a:spLocks noGrp="1"/>
          </p:cNvSpPr>
          <p:nvPr>
            <p:ph sz="quarter" idx="23"/>
          </p:nvPr>
        </p:nvSpPr>
        <p:spPr/>
        <p:txBody>
          <a:bodyPr/>
          <a:lstStyle/>
          <a:p>
            <a:endParaRPr lang="en-US"/>
          </a:p>
        </p:txBody>
      </p:sp>
      <p:pic>
        <p:nvPicPr>
          <p:cNvPr id="21" name="Picture 20">
            <a:extLst>
              <a:ext uri="{FF2B5EF4-FFF2-40B4-BE49-F238E27FC236}">
                <a16:creationId xmlns:a16="http://schemas.microsoft.com/office/drawing/2014/main" id="{075EAD1A-BABB-FE38-4F0E-A603104A8448}"/>
              </a:ext>
            </a:extLst>
          </p:cNvPr>
          <p:cNvPicPr>
            <a:picLocks noChangeAspect="1"/>
          </p:cNvPicPr>
          <p:nvPr/>
        </p:nvPicPr>
        <p:blipFill>
          <a:blip r:embed="rId2"/>
          <a:stretch>
            <a:fillRect/>
          </a:stretch>
        </p:blipFill>
        <p:spPr>
          <a:xfrm>
            <a:off x="271256" y="762000"/>
            <a:ext cx="4456906" cy="2929293"/>
          </a:xfrm>
          <a:prstGeom prst="rect">
            <a:avLst/>
          </a:prstGeom>
        </p:spPr>
      </p:pic>
      <p:pic>
        <p:nvPicPr>
          <p:cNvPr id="23" name="Picture 22">
            <a:extLst>
              <a:ext uri="{FF2B5EF4-FFF2-40B4-BE49-F238E27FC236}">
                <a16:creationId xmlns:a16="http://schemas.microsoft.com/office/drawing/2014/main" id="{6807626E-C4A6-0436-5A61-377F9A2A4F28}"/>
              </a:ext>
            </a:extLst>
          </p:cNvPr>
          <p:cNvPicPr>
            <a:picLocks noChangeAspect="1"/>
          </p:cNvPicPr>
          <p:nvPr/>
        </p:nvPicPr>
        <p:blipFill>
          <a:blip r:embed="rId3"/>
          <a:stretch>
            <a:fillRect/>
          </a:stretch>
        </p:blipFill>
        <p:spPr>
          <a:xfrm>
            <a:off x="4567812" y="3200400"/>
            <a:ext cx="4320953" cy="2667000"/>
          </a:xfrm>
          <a:prstGeom prst="rect">
            <a:avLst/>
          </a:prstGeom>
        </p:spPr>
      </p:pic>
    </p:spTree>
    <p:extLst>
      <p:ext uri="{BB962C8B-B14F-4D97-AF65-F5344CB8AC3E}">
        <p14:creationId xmlns:p14="http://schemas.microsoft.com/office/powerpoint/2010/main" val="2374498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714522" cy="975360"/>
          </a:xfrm>
        </p:spPr>
        <p:txBody>
          <a:bodyPr anchor="t">
            <a:noAutofit/>
          </a:bodyPr>
          <a:lstStyle/>
          <a:p>
            <a:r>
              <a:rPr lang="en-US" b="1" dirty="0">
                <a:latin typeface="Times New Roman" panose="02020603050405020304" pitchFamily="18" charset="0"/>
                <a:cs typeface="Times New Roman" panose="02020603050405020304" pitchFamily="18" charset="0"/>
              </a:rPr>
              <a:t>Average-Cost</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57200" lvl="1" algn="just">
              <a:buSzPct val="1000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Allocates cost of goods available for sale on basis of </a:t>
            </a:r>
            <a:r>
              <a:rPr lang="en-US" altLang="en-US" b="1" dirty="0">
                <a:solidFill>
                  <a:srgbClr val="00007F"/>
                </a:solidFill>
                <a:latin typeface="Times New Roman" panose="02020603050405020304" pitchFamily="18" charset="0"/>
                <a:cs typeface="Times New Roman" panose="02020603050405020304" pitchFamily="18" charset="0"/>
              </a:rPr>
              <a:t>weighted-average unit cost </a:t>
            </a:r>
            <a:r>
              <a:rPr lang="en-US" altLang="en-US" dirty="0">
                <a:latin typeface="Times New Roman" panose="02020603050405020304" pitchFamily="18" charset="0"/>
                <a:cs typeface="Times New Roman" panose="02020603050405020304" pitchFamily="18" charset="0"/>
              </a:rPr>
              <a:t>incurred.</a:t>
            </a:r>
          </a:p>
          <a:p>
            <a:pPr marL="457200" lvl="1" algn="just">
              <a:buSzPct val="1000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Applies weighted-average unit cost to </a:t>
            </a:r>
            <a:r>
              <a:rPr lang="en-US" altLang="en-US" b="1" dirty="0">
                <a:latin typeface="Times New Roman" panose="02020603050405020304" pitchFamily="18" charset="0"/>
                <a:cs typeface="Times New Roman" panose="02020603050405020304" pitchFamily="18" charset="0"/>
              </a:rPr>
              <a:t>units on hand </a:t>
            </a:r>
            <a:r>
              <a:rPr lang="en-US" altLang="en-US" dirty="0">
                <a:latin typeface="Times New Roman" panose="02020603050405020304" pitchFamily="18" charset="0"/>
                <a:cs typeface="Times New Roman" panose="02020603050405020304" pitchFamily="18" charset="0"/>
              </a:rPr>
              <a:t>to determine cost of ending inventory.</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3189422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19948" cy="1198626"/>
          </a:xfrm>
        </p:spPr>
        <p:txBody>
          <a:bodyPr anchor="t"/>
          <a:lstStyle/>
          <a:p>
            <a:r>
              <a:rPr lang="en-US" b="1" dirty="0">
                <a:latin typeface="Times New Roman" panose="02020603050405020304" pitchFamily="18" charset="0"/>
                <a:cs typeface="Times New Roman" panose="02020603050405020304" pitchFamily="18" charset="0"/>
              </a:rPr>
              <a:t>Average-Cost</a:t>
            </a:r>
            <a:br>
              <a:rPr lang="en-US" b="1" dirty="0">
                <a:latin typeface="Times New Roman" panose="02020603050405020304" pitchFamily="18" charset="0"/>
                <a:cs typeface="Times New Roman" panose="02020603050405020304" pitchFamily="18" charset="0"/>
              </a:rPr>
            </a:br>
            <a:r>
              <a:rPr lang="en-US" sz="3200" b="1" dirty="0">
                <a:solidFill>
                  <a:schemeClr val="accent1"/>
                </a:solidFill>
                <a:latin typeface="Times New Roman" panose="02020603050405020304" pitchFamily="18" charset="0"/>
                <a:cs typeface="Times New Roman" panose="02020603050405020304" pitchFamily="18" charset="0"/>
              </a:rPr>
              <a:t>Graphic</a:t>
            </a:r>
            <a:endParaRPr lang="en-US" b="1" dirty="0">
              <a:solidFill>
                <a:schemeClr val="accent1"/>
              </a:solidFill>
              <a:latin typeface="Times New Roman" panose="02020603050405020304" pitchFamily="18" charset="0"/>
              <a:cs typeface="Times New Roman" panose="02020603050405020304" pitchFamily="18" charset="0"/>
            </a:endParaRPr>
          </a:p>
        </p:txBody>
      </p:sp>
      <p:pic>
        <p:nvPicPr>
          <p:cNvPr id="9" name="Picture Placeholder" descr="An illustration shows allocation of costs in average cost method. The illustration shows a tank with two exhaust pipes emerging from its right and left sides. The equation on the tank reads: $12,000 divided by 1,000 units gives $12 per unit, and a text below the tank reads, cost per unit. The exhaust pipe at the left leads to a warehouse labeled ending inventory. The equation on the warehouse reads, 450 units multiplied by $12 = $5,400. The exhaust pipe at the right leads to a truck labeled cost of goods sold. The equation on the truck reads, $12,000 minus $5,400 = $6,600. ">
            <a:extLst>
              <a:ext uri="{FF2B5EF4-FFF2-40B4-BE49-F238E27FC236}">
                <a16:creationId xmlns:a16="http://schemas.microsoft.com/office/drawing/2014/main" id="{69B30C5C-8F7B-44E6-A618-D85B5083C7F8}"/>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406468" y="1605675"/>
            <a:ext cx="8331065" cy="3956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483063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1219200"/>
          </a:xfrm>
        </p:spPr>
        <p:txBody>
          <a:bodyPr anchor="t">
            <a:normAutofit/>
          </a:bodyPr>
          <a:lstStyle/>
          <a:p>
            <a:r>
              <a:rPr lang="en-US" b="1" dirty="0">
                <a:latin typeface="Times New Roman" panose="02020603050405020304" pitchFamily="18" charset="0"/>
                <a:cs typeface="Times New Roman" panose="02020603050405020304" pitchFamily="18" charset="0"/>
              </a:rPr>
              <a:t>Financial Statement and Tax Effects of Cost Flow Methods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indent="0" algn="just">
              <a:buNone/>
            </a:pPr>
            <a:r>
              <a:rPr lang="en-US" sz="2600" dirty="0">
                <a:latin typeface="Times New Roman" panose="02020603050405020304" pitchFamily="18" charset="0"/>
                <a:cs typeface="Times New Roman" panose="02020603050405020304" pitchFamily="18" charset="0"/>
              </a:rPr>
              <a:t>The reasons companies adopt different inventory cost flow methods are varied, but they usually involve one of three factors:</a:t>
            </a:r>
          </a:p>
          <a:p>
            <a:pPr marL="914400">
              <a:buFont typeface="+mj-lt"/>
              <a:buAutoNum type="arabicPeriod"/>
            </a:pPr>
            <a:r>
              <a:rPr lang="en-US" sz="2600" dirty="0">
                <a:latin typeface="Times New Roman" panose="02020603050405020304" pitchFamily="18" charset="0"/>
                <a:cs typeface="Times New Roman" panose="02020603050405020304" pitchFamily="18" charset="0"/>
              </a:rPr>
              <a:t>Income statement effects.</a:t>
            </a:r>
          </a:p>
          <a:p>
            <a:pPr marL="914400">
              <a:buFont typeface="+mj-lt"/>
              <a:buAutoNum type="arabicPeriod"/>
            </a:pPr>
            <a:r>
              <a:rPr lang="en-US" sz="2600" dirty="0">
                <a:latin typeface="Times New Roman" panose="02020603050405020304" pitchFamily="18" charset="0"/>
                <a:cs typeface="Times New Roman" panose="02020603050405020304" pitchFamily="18" charset="0"/>
              </a:rPr>
              <a:t>Balance sheet effects.</a:t>
            </a:r>
          </a:p>
          <a:p>
            <a:pPr marL="914400">
              <a:buFont typeface="+mj-lt"/>
              <a:buAutoNum type="arabicPeriod"/>
            </a:pPr>
            <a:r>
              <a:rPr lang="en-US" sz="2600" dirty="0">
                <a:latin typeface="Times New Roman" panose="02020603050405020304" pitchFamily="18" charset="0"/>
                <a:cs typeface="Times New Roman" panose="02020603050405020304" pitchFamily="18" charset="0"/>
              </a:rPr>
              <a:t>Tax effects.</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1250657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1219200"/>
          </a:xfrm>
        </p:spPr>
        <p:txBody>
          <a:bodyPr anchor="t">
            <a:normAutofit/>
          </a:bodyPr>
          <a:lstStyle/>
          <a:p>
            <a:r>
              <a:rPr lang="en-US" b="1" dirty="0">
                <a:latin typeface="Times New Roman" panose="02020603050405020304" pitchFamily="18" charset="0"/>
                <a:cs typeface="Times New Roman" panose="02020603050405020304" pitchFamily="18" charset="0"/>
              </a:rPr>
              <a:t>Income Statement Effects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04800" y="914400"/>
            <a:ext cx="8534400" cy="5029200"/>
          </a:xfrm>
        </p:spPr>
        <p:txBody>
          <a:bodyPr/>
          <a:lstStyle/>
          <a:p>
            <a:pPr marL="0" lvl="1" indent="0" algn="just">
              <a:buClrTx/>
              <a:buSzPct val="100000"/>
              <a:buNone/>
            </a:pPr>
            <a:r>
              <a:rPr lang="en-US" dirty="0">
                <a:latin typeface="Times New Roman" panose="02020603050405020304" pitchFamily="18" charset="0"/>
                <a:cs typeface="Times New Roman" panose="02020603050405020304" pitchFamily="18" charset="0"/>
              </a:rPr>
              <a:t>In periods of changing prices, the cost flow assumption can have significant impacts both on income and on evaluations of income, such as the following.</a:t>
            </a:r>
          </a:p>
          <a:p>
            <a:pPr lvl="1" algn="just">
              <a:buSzPct val="100000"/>
              <a:buFont typeface="+mj-lt"/>
              <a:buAutoNum type="arabicPeriod"/>
            </a:pPr>
            <a:r>
              <a:rPr lang="en-US" dirty="0">
                <a:latin typeface="Times New Roman" panose="02020603050405020304" pitchFamily="18" charset="0"/>
                <a:cs typeface="Times New Roman" panose="02020603050405020304" pitchFamily="18" charset="0"/>
              </a:rPr>
              <a:t>In a period of inflation, FIFO produces a higher net income because lower unit costs of the first units purchased are matched against revenue. Ending inventory is higher</a:t>
            </a:r>
          </a:p>
          <a:p>
            <a:pPr lvl="1" algn="just">
              <a:buSzPct val="100000"/>
              <a:buFont typeface="+mj-lt"/>
              <a:buAutoNum type="arabicPeriod"/>
            </a:pPr>
            <a:r>
              <a:rPr lang="en-US" dirty="0">
                <a:latin typeface="Times New Roman" panose="02020603050405020304" pitchFamily="18" charset="0"/>
                <a:cs typeface="Times New Roman" panose="02020603050405020304" pitchFamily="18" charset="0"/>
              </a:rPr>
              <a:t>In a period of inflation, LIFO produces a lower net income because higher unit costs of the last goods purchased are matched against revenue. Ending inventory is lower</a:t>
            </a:r>
          </a:p>
          <a:p>
            <a:pPr lvl="1" algn="just">
              <a:buSzPct val="100000"/>
              <a:buFont typeface="+mj-lt"/>
              <a:buAutoNum type="arabicPeriod"/>
            </a:pPr>
            <a:r>
              <a:rPr lang="en-US" dirty="0">
                <a:latin typeface="Times New Roman" panose="02020603050405020304" pitchFamily="18" charset="0"/>
                <a:cs typeface="Times New Roman" panose="02020603050405020304" pitchFamily="18" charset="0"/>
              </a:rPr>
              <a:t>Just the opposite is true if the prices are declining – often seen in the tech industry. </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2229447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1219200"/>
          </a:xfrm>
        </p:spPr>
        <p:txBody>
          <a:bodyPr anchor="t">
            <a:normAutofit/>
          </a:bodyPr>
          <a:lstStyle/>
          <a:p>
            <a:r>
              <a:rPr lang="en-US" b="1" dirty="0">
                <a:latin typeface="Times New Roman" panose="02020603050405020304" pitchFamily="18" charset="0"/>
                <a:cs typeface="Times New Roman" panose="02020603050405020304" pitchFamily="18" charset="0"/>
              </a:rPr>
              <a:t>Income Statement Effects (continued)</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22996" y="1143000"/>
            <a:ext cx="8516204" cy="5105400"/>
          </a:xfrm>
        </p:spPr>
        <p:txBody>
          <a:bodyPr/>
          <a:lstStyle/>
          <a:p>
            <a:pPr marL="0" lvl="1" indent="0" algn="just">
              <a:buClrTx/>
              <a:buSzPct val="100000"/>
              <a:buNone/>
            </a:pPr>
            <a:r>
              <a:rPr lang="en-US" dirty="0">
                <a:latin typeface="Times New Roman" panose="02020603050405020304" pitchFamily="18" charset="0"/>
                <a:cs typeface="Times New Roman" panose="02020603050405020304" pitchFamily="18" charset="0"/>
              </a:rPr>
              <a:t>In periods of changing prices, the cost flow assumption can have significant impacts both on income and on evaluations of income, such as the following.</a:t>
            </a:r>
          </a:p>
          <a:p>
            <a:pPr marL="457200" lvl="1" indent="0" algn="just">
              <a:buSzPct val="100000"/>
              <a:buNone/>
            </a:pPr>
            <a:endParaRPr lang="en-US" dirty="0">
              <a:latin typeface="Times New Roman" panose="02020603050405020304" pitchFamily="18" charset="0"/>
              <a:cs typeface="Times New Roman" panose="02020603050405020304" pitchFamily="18" charset="0"/>
            </a:endParaRPr>
          </a:p>
          <a:p>
            <a:pPr marL="457200" lvl="1" indent="0" algn="just">
              <a:buSzPct val="100000"/>
              <a:buNone/>
            </a:pPr>
            <a:r>
              <a:rPr lang="en-US" dirty="0">
                <a:latin typeface="Times New Roman" panose="02020603050405020304" pitchFamily="18" charset="0"/>
                <a:cs typeface="Times New Roman" panose="02020603050405020304" pitchFamily="18" charset="0"/>
              </a:rPr>
              <a:t>If prices are falling, the results from the use of FIFO and LIFO are reversed. FIFO will report the lowest net income and LIFO the highest. </a:t>
            </a:r>
          </a:p>
          <a:p>
            <a:pPr marL="457200" lvl="1" indent="0" algn="just">
              <a:buSzPct val="100000"/>
              <a:buNone/>
            </a:pPr>
            <a:endParaRPr lang="en-US" dirty="0">
              <a:latin typeface="Times New Roman" panose="02020603050405020304" pitchFamily="18" charset="0"/>
              <a:cs typeface="Times New Roman" panose="02020603050405020304" pitchFamily="18" charset="0"/>
            </a:endParaRPr>
          </a:p>
          <a:p>
            <a:pPr marL="457200" lvl="1" indent="0" algn="just">
              <a:buSzPct val="100000"/>
              <a:buNone/>
            </a:pPr>
            <a:r>
              <a:rPr lang="en-US" dirty="0">
                <a:latin typeface="Times New Roman" panose="02020603050405020304" pitchFamily="18" charset="0"/>
                <a:cs typeface="Times New Roman" panose="02020603050405020304" pitchFamily="18" charset="0"/>
              </a:rPr>
              <a:t>Regardless of whether prices are rising or falling, average-cost produces net income between FIFO and LIFO.</a:t>
            </a:r>
            <a:endParaRPr lang="en-US" altLang="en-US" dirty="0">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2218129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1219200"/>
          </a:xfrm>
        </p:spPr>
        <p:txBody>
          <a:bodyPr anchor="t">
            <a:normAutofit/>
          </a:bodyPr>
          <a:lstStyle/>
          <a:p>
            <a:r>
              <a:rPr lang="en-US" b="1" dirty="0">
                <a:latin typeface="Times New Roman" panose="02020603050405020304" pitchFamily="18" charset="0"/>
                <a:cs typeface="Times New Roman" panose="02020603050405020304" pitchFamily="18" charset="0"/>
              </a:rPr>
              <a:t>Balance Sheet Effects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lvl="1" indent="0" algn="just">
              <a:buClrTx/>
              <a:buSzPct val="100000"/>
              <a:buNone/>
            </a:pPr>
            <a:r>
              <a:rPr lang="en-US" dirty="0">
                <a:latin typeface="Times New Roman" panose="02020603050405020304" pitchFamily="18" charset="0"/>
                <a:cs typeface="Times New Roman" panose="02020603050405020304" pitchFamily="18" charset="0"/>
              </a:rPr>
              <a:t>A major advantage of the FIFO method is that in a period of inflation, the costs allocated to ending inventory will approximate the inventory's current cost.</a:t>
            </a:r>
          </a:p>
          <a:p>
            <a:pPr marL="457200" lvl="1" algn="just">
              <a:buClr>
                <a:srgbClr val="990000"/>
              </a:buClr>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Shortcoming of LIFO is that in a period of inflation, the costs allocated to ending inventory may be significantly understated in terms of current cost.</a:t>
            </a:r>
          </a:p>
          <a:p>
            <a:pPr marL="457200" lvl="1" algn="just">
              <a:buClr>
                <a:srgbClr val="990000"/>
              </a:buClr>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Understatement becomes greater over prolonged periods of inflation if the inventory includes goods purchased in one or more prior accounting periods.</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1671947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1219200"/>
          </a:xfrm>
        </p:spPr>
        <p:txBody>
          <a:bodyPr anchor="t">
            <a:normAutofit/>
          </a:bodyPr>
          <a:lstStyle/>
          <a:p>
            <a:r>
              <a:rPr lang="en-US" b="1" dirty="0">
                <a:latin typeface="Times New Roman" panose="02020603050405020304" pitchFamily="18" charset="0"/>
                <a:cs typeface="Times New Roman" panose="02020603050405020304" pitchFamily="18" charset="0"/>
              </a:rPr>
              <a:t>Tax Effects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lvl="1" indent="0">
              <a:spcAft>
                <a:spcPts val="600"/>
              </a:spcAft>
              <a:buClrTx/>
              <a:buSzPct val="100000"/>
              <a:buNone/>
            </a:pPr>
            <a:r>
              <a:rPr lang="en-US" dirty="0">
                <a:latin typeface="Times New Roman" panose="02020603050405020304" pitchFamily="18" charset="0"/>
                <a:cs typeface="Times New Roman" panose="02020603050405020304" pitchFamily="18" charset="0"/>
              </a:rPr>
              <a:t>Many companies have selected LIFO. Why?</a:t>
            </a:r>
          </a:p>
          <a:p>
            <a:pPr marL="0" lvl="1" indent="0">
              <a:spcAft>
                <a:spcPts val="600"/>
              </a:spcAft>
              <a:buClrTx/>
              <a:buSzPct val="100000"/>
              <a:buNone/>
            </a:pPr>
            <a:r>
              <a:rPr lang="en-US" dirty="0">
                <a:latin typeface="Times New Roman" panose="02020603050405020304" pitchFamily="18" charset="0"/>
                <a:cs typeface="Times New Roman" panose="02020603050405020304" pitchFamily="18" charset="0"/>
              </a:rPr>
              <a:t>LIFO results in the lowest income taxes (because of lower net income) during times of rising prices.</a:t>
            </a:r>
          </a:p>
          <a:p>
            <a:pPr marL="0" lvl="1" indent="0">
              <a:spcAft>
                <a:spcPts val="600"/>
              </a:spcAft>
              <a:buClrTx/>
              <a:buSzPct val="100000"/>
              <a:buNone/>
            </a:pPr>
            <a:r>
              <a:rPr lang="en-US" dirty="0">
                <a:latin typeface="Times New Roman" panose="02020603050405020304" pitchFamily="18" charset="0"/>
                <a:cs typeface="Times New Roman" panose="02020603050405020304" pitchFamily="18" charset="0"/>
              </a:rPr>
              <a:t>Additionally, if the entity is taxed on inventory, ending inventory is lower and the cost lower.  </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427568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2050334"/>
          </a:xfrm>
        </p:spPr>
        <p:txBody>
          <a:bodyPr>
            <a:normAutofit/>
          </a:bodyPr>
          <a:lstStyle/>
          <a:p>
            <a:r>
              <a:rPr lang="en-IN" b="1" dirty="0">
                <a:solidFill>
                  <a:srgbClr val="931B21"/>
                </a:solidFill>
                <a:latin typeface="Times New Roman" panose="02020603050405020304" pitchFamily="18" charset="0"/>
                <a:cs typeface="Times New Roman" panose="02020603050405020304" pitchFamily="18" charset="0"/>
              </a:rPr>
              <a:t>Learning Objective 3</a:t>
            </a:r>
            <a:br>
              <a:rPr lang="en-IN" b="1" dirty="0">
                <a:solidFill>
                  <a:srgbClr val="931B21"/>
                </a:solidFill>
                <a:latin typeface="Times New Roman" panose="02020603050405020304" pitchFamily="18" charset="0"/>
                <a:cs typeface="Times New Roman" panose="02020603050405020304" pitchFamily="18" charset="0"/>
              </a:rPr>
            </a:br>
            <a:r>
              <a:rPr lang="en-US" b="1" dirty="0">
                <a:solidFill>
                  <a:schemeClr val="accent1"/>
                </a:solidFill>
                <a:latin typeface="Times New Roman" panose="02020603050405020304" pitchFamily="18" charset="0"/>
                <a:cs typeface="Times New Roman" panose="02020603050405020304" pitchFamily="18" charset="0"/>
              </a:rPr>
              <a:t>Explain How Companies Recognize and Value Receivables</a:t>
            </a:r>
            <a:endParaRPr lang="en-CA" altLang="en-US"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endPar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2750060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19948" cy="1198626"/>
          </a:xfrm>
        </p:spPr>
        <p:txBody>
          <a:bodyPr anchor="t"/>
          <a:lstStyle/>
          <a:p>
            <a:r>
              <a:rPr lang="en-US" b="1" dirty="0">
                <a:latin typeface="Times New Roman" panose="02020603050405020304" pitchFamily="18" charset="0"/>
                <a:cs typeface="Times New Roman" panose="02020603050405020304" pitchFamily="18" charset="0"/>
              </a:rPr>
              <a:t>Types of Receivables</a:t>
            </a:r>
          </a:p>
        </p:txBody>
      </p:sp>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pic>
        <p:nvPicPr>
          <p:cNvPr id="9" name="Picture Placeholder 8" descr="A flow diagram shows different types of receivables. The amounts due from individuals and companies that are expected to be collected in cash lead below to three types of receivables. Accounts Receivable are the Amounts customers owe on account that result from the sale of goods and services are. Notes Receivable are the written promise (formal instrument) for amount to be received. Other Receivables are the Nontrade receivables such as interest, loans to officers, advances to employees, and income taxes refundable.">
            <a:extLst>
              <a:ext uri="{FF2B5EF4-FFF2-40B4-BE49-F238E27FC236}">
                <a16:creationId xmlns:a16="http://schemas.microsoft.com/office/drawing/2014/main" id="{CB0244C7-FF20-4CF1-B35A-C6828506AF6A}"/>
              </a:ext>
            </a:extLst>
          </p:cNvPr>
          <p:cNvPicPr>
            <a:picLocks noGrp="1" noChangeAspect="1"/>
          </p:cNvPicPr>
          <p:nvPr>
            <p:ph type="pic" sz="quarter" idx="19"/>
          </p:nvPr>
        </p:nvPicPr>
        <p:blipFill>
          <a:blip r:embed="rId2"/>
          <a:stretch>
            <a:fillRect/>
          </a:stretch>
        </p:blipFill>
        <p:spPr>
          <a:xfrm>
            <a:off x="318848" y="1371600"/>
            <a:ext cx="8705843" cy="4700423"/>
          </a:xfrm>
          <a:prstGeom prst="rect">
            <a:avLst/>
          </a:prstGeom>
        </p:spPr>
      </p:pic>
    </p:spTree>
    <p:extLst>
      <p:ext uri="{BB962C8B-B14F-4D97-AF65-F5344CB8AC3E}">
        <p14:creationId xmlns:p14="http://schemas.microsoft.com/office/powerpoint/2010/main" val="1550301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2203DE-4B5B-4623-8319-1EC5EDD7396A}"/>
              </a:ext>
            </a:extLst>
          </p:cNvPr>
          <p:cNvSpPr>
            <a:spLocks noGrp="1"/>
          </p:cNvSpPr>
          <p:nvPr>
            <p:ph type="title"/>
          </p:nvPr>
        </p:nvSpPr>
        <p:spPr/>
        <p:txBody>
          <a:bodyPr/>
          <a:lstStyle/>
          <a:p>
            <a:r>
              <a:rPr lang="en-IN" b="1" dirty="0">
                <a:solidFill>
                  <a:schemeClr val="accent1"/>
                </a:solidFill>
                <a:latin typeface="Times New Roman" panose="02020603050405020304" pitchFamily="18" charset="0"/>
                <a:cs typeface="Times New Roman" panose="02020603050405020304" pitchFamily="18" charset="0"/>
              </a:rPr>
              <a:t>Classifying and Determining Inventory</a:t>
            </a:r>
            <a:endParaRPr lang="en-US" b="1"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D49C92CE-6B73-44F8-B2B0-B945C4E88CDE}"/>
              </a:ext>
            </a:extLst>
          </p:cNvPr>
          <p:cNvSpPr>
            <a:spLocks noGrp="1"/>
          </p:cNvSpPr>
          <p:nvPr>
            <p:ph sz="quarter" idx="10"/>
          </p:nvPr>
        </p:nvSpPr>
        <p:spPr>
          <a:xfrm>
            <a:off x="685800" y="1584960"/>
            <a:ext cx="2550235" cy="929640"/>
          </a:xfrm>
          <a:ln>
            <a:solidFill>
              <a:schemeClr val="tx1"/>
            </a:solidFill>
          </a:ln>
        </p:spPr>
        <p:txBody>
          <a:bodyPr/>
          <a:lstStyle/>
          <a:p>
            <a:pPr marL="0" indent="0" algn="ctr">
              <a:buNone/>
            </a:pPr>
            <a:r>
              <a:rPr lang="en-US" altLang="en-US" sz="2600" b="1" dirty="0">
                <a:latin typeface="Times New Roman" panose="02020603050405020304" pitchFamily="18" charset="0"/>
                <a:cs typeface="Times New Roman" panose="02020603050405020304" pitchFamily="18" charset="0"/>
              </a:rPr>
              <a:t>Merchandising Company</a:t>
            </a:r>
            <a:endParaRPr lang="en-US" sz="2600" dirty="0">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99EEA9C1-83F0-4BB0-B360-CF5A8FA17521}"/>
              </a:ext>
            </a:extLst>
          </p:cNvPr>
          <p:cNvSpPr>
            <a:spLocks noGrp="1"/>
          </p:cNvSpPr>
          <p:nvPr>
            <p:ph sz="quarter" idx="13"/>
          </p:nvPr>
        </p:nvSpPr>
        <p:spPr>
          <a:xfrm>
            <a:off x="314227" y="2564129"/>
            <a:ext cx="4257773" cy="1398271"/>
          </a:xfrm>
        </p:spPr>
        <p:txBody>
          <a:bodyPr/>
          <a:lstStyle/>
          <a:p>
            <a:pPr marL="0" lvl="0" indent="0">
              <a:buNone/>
            </a:pPr>
            <a:r>
              <a:rPr lang="en-US" altLang="en-US" sz="2600" b="1" dirty="0">
                <a:latin typeface="Times New Roman" panose="02020603050405020304" pitchFamily="18" charset="0"/>
                <a:cs typeface="Times New Roman" panose="02020603050405020304" pitchFamily="18" charset="0"/>
              </a:rPr>
              <a:t>One Classification:</a:t>
            </a:r>
          </a:p>
          <a:p>
            <a:pPr marL="461963" indent="-461963">
              <a:buClr>
                <a:schemeClr val="accent2"/>
              </a:buClr>
            </a:pPr>
            <a:r>
              <a:rPr lang="en-US" altLang="en-US" sz="2600" b="1" dirty="0">
                <a:latin typeface="Times New Roman" panose="02020603050405020304" pitchFamily="18" charset="0"/>
                <a:cs typeface="Times New Roman" panose="02020603050405020304" pitchFamily="18" charset="0"/>
              </a:rPr>
              <a:t>Merchandise Inventory</a:t>
            </a:r>
            <a:endParaRPr lang="en-US" sz="2600"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3BB3AF2A-65C7-454A-82C1-7B9C5AD6EBB8}"/>
              </a:ext>
            </a:extLst>
          </p:cNvPr>
          <p:cNvSpPr>
            <a:spLocks noGrp="1"/>
          </p:cNvSpPr>
          <p:nvPr>
            <p:ph sz="quarter" idx="12"/>
          </p:nvPr>
        </p:nvSpPr>
        <p:spPr>
          <a:xfrm>
            <a:off x="5901628" y="1592580"/>
            <a:ext cx="2446145" cy="922020"/>
          </a:xfrm>
          <a:ln>
            <a:solidFill>
              <a:schemeClr val="tx1"/>
            </a:solidFill>
          </a:ln>
        </p:spPr>
        <p:txBody>
          <a:bodyPr/>
          <a:lstStyle/>
          <a:p>
            <a:pPr marL="0" indent="0" algn="ctr">
              <a:buNone/>
            </a:pPr>
            <a:r>
              <a:rPr lang="en-US" altLang="en-US" sz="2600" b="1" dirty="0">
                <a:latin typeface="Times New Roman" panose="02020603050405020304" pitchFamily="18" charset="0"/>
                <a:cs typeface="Times New Roman" panose="02020603050405020304" pitchFamily="18" charset="0"/>
              </a:rPr>
              <a:t>Manufacturing Company</a:t>
            </a:r>
            <a:endParaRPr lang="en-US" sz="2600" dirty="0">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F448E5D0-63F3-4C1E-B594-70356EDCBB8A}"/>
              </a:ext>
            </a:extLst>
          </p:cNvPr>
          <p:cNvSpPr>
            <a:spLocks noGrp="1"/>
          </p:cNvSpPr>
          <p:nvPr>
            <p:ph sz="quarter" idx="14"/>
          </p:nvPr>
        </p:nvSpPr>
        <p:spPr>
          <a:xfrm>
            <a:off x="5228125" y="2587265"/>
            <a:ext cx="3763475" cy="1908535"/>
          </a:xfrm>
        </p:spPr>
        <p:txBody>
          <a:bodyPr/>
          <a:lstStyle/>
          <a:p>
            <a:pPr marL="0" indent="0">
              <a:buNone/>
            </a:pPr>
            <a:r>
              <a:rPr lang="en-US" altLang="en-US" sz="2600" b="1" dirty="0">
                <a:latin typeface="Times New Roman" panose="02020603050405020304" pitchFamily="18" charset="0"/>
                <a:cs typeface="Times New Roman" panose="02020603050405020304" pitchFamily="18" charset="0"/>
              </a:rPr>
              <a:t>Three Classifications:</a:t>
            </a:r>
          </a:p>
          <a:p>
            <a:pPr marL="461963" indent="-461963">
              <a:buClr>
                <a:schemeClr val="accent2"/>
              </a:buClr>
            </a:pPr>
            <a:r>
              <a:rPr lang="en-US" sz="2600" b="1" dirty="0">
                <a:latin typeface="Times New Roman" panose="02020603050405020304" pitchFamily="18" charset="0"/>
                <a:cs typeface="Times New Roman" panose="02020603050405020304" pitchFamily="18" charset="0"/>
              </a:rPr>
              <a:t>Raw Materials</a:t>
            </a:r>
            <a:endParaRPr lang="en-US" sz="2600" dirty="0">
              <a:latin typeface="Times New Roman" panose="02020603050405020304" pitchFamily="18" charset="0"/>
              <a:cs typeface="Times New Roman" panose="02020603050405020304" pitchFamily="18" charset="0"/>
            </a:endParaRPr>
          </a:p>
          <a:p>
            <a:pPr marL="461963" indent="-461963">
              <a:buClr>
                <a:schemeClr val="accent2"/>
              </a:buClr>
            </a:pPr>
            <a:r>
              <a:rPr lang="en-US" sz="2600" b="1" dirty="0">
                <a:latin typeface="Times New Roman" panose="02020603050405020304" pitchFamily="18" charset="0"/>
                <a:cs typeface="Times New Roman" panose="02020603050405020304" pitchFamily="18" charset="0"/>
              </a:rPr>
              <a:t>Work in Process</a:t>
            </a:r>
            <a:endParaRPr lang="en-US" sz="2600" dirty="0">
              <a:latin typeface="Times New Roman" panose="02020603050405020304" pitchFamily="18" charset="0"/>
              <a:cs typeface="Times New Roman" panose="02020603050405020304" pitchFamily="18" charset="0"/>
            </a:endParaRPr>
          </a:p>
          <a:p>
            <a:pPr marL="461963" indent="-461963">
              <a:buClr>
                <a:schemeClr val="accent2"/>
              </a:buClr>
            </a:pPr>
            <a:r>
              <a:rPr lang="en-US" sz="2600" b="1" dirty="0">
                <a:latin typeface="Times New Roman" panose="02020603050405020304" pitchFamily="18" charset="0"/>
                <a:cs typeface="Times New Roman" panose="02020603050405020304" pitchFamily="18" charset="0"/>
              </a:rPr>
              <a:t>Finished Goods</a:t>
            </a:r>
            <a:endParaRPr lang="en-US" sz="2600" dirty="0">
              <a:latin typeface="Times New Roman" panose="02020603050405020304" pitchFamily="18"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B2776B67-8F7C-49E3-909C-8277C7159026}"/>
              </a:ext>
            </a:extLst>
          </p:cNvPr>
          <p:cNvSpPr>
            <a:spLocks noGrp="1"/>
          </p:cNvSpPr>
          <p:nvPr>
            <p:ph sz="quarter" idx="15"/>
          </p:nvPr>
        </p:nvSpPr>
        <p:spPr>
          <a:xfrm>
            <a:off x="304800" y="4724400"/>
            <a:ext cx="8534400" cy="1143000"/>
          </a:xfrm>
        </p:spPr>
        <p:txBody>
          <a:bodyPr/>
          <a:lstStyle/>
          <a:p>
            <a:pPr marL="0" indent="0">
              <a:spcBef>
                <a:spcPts val="1200"/>
              </a:spcBef>
              <a:buNone/>
            </a:pPr>
            <a:r>
              <a:rPr lang="en-US" sz="2400" b="1" dirty="0">
                <a:latin typeface="Times New Roman" panose="02020603050405020304" pitchFamily="18" charset="0"/>
                <a:cs typeface="Times New Roman" panose="02020603050405020304" pitchFamily="18" charset="0"/>
              </a:rPr>
              <a:t>Helpful Hint</a:t>
            </a:r>
          </a:p>
          <a:p>
            <a:pPr marL="0" indent="0">
              <a:spcBef>
                <a:spcPts val="0"/>
              </a:spcBef>
              <a:buNone/>
            </a:pPr>
            <a:r>
              <a:rPr lang="en-US" sz="2400" dirty="0">
                <a:latin typeface="Times New Roman" panose="02020603050405020304" pitchFamily="18" charset="0"/>
                <a:cs typeface="Times New Roman" panose="02020603050405020304" pitchFamily="18" charset="0"/>
              </a:rPr>
              <a:t>Regardless of the classification, companies report all inventories under Current Assets on the balance sheet.</a:t>
            </a:r>
          </a:p>
        </p:txBody>
      </p:sp>
      <p:sp>
        <p:nvSpPr>
          <p:cNvPr id="15" name="Content Placeholder 14">
            <a:extLst>
              <a:ext uri="{FF2B5EF4-FFF2-40B4-BE49-F238E27FC236}">
                <a16:creationId xmlns:a16="http://schemas.microsoft.com/office/drawing/2014/main" id="{E1255B6F-F2FF-43C5-BE6D-E67FF3D66EBD}"/>
              </a:ext>
            </a:extLst>
          </p:cNvPr>
          <p:cNvSpPr>
            <a:spLocks noGrp="1"/>
          </p:cNvSpPr>
          <p:nvPr>
            <p:ph sz="quarter" idx="20"/>
          </p:nvPr>
        </p:nvSpPr>
        <p:spPr/>
        <p:txBody>
          <a:bodyPr/>
          <a:lstStyle/>
          <a:p>
            <a:pPr marL="0" indent="0">
              <a:buNone/>
            </a:pPr>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solidFill>
                  <a:schemeClr val="bg1">
                    <a:lumMod val="50000"/>
                  </a:schemeClr>
                </a:solidFill>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318972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a:bodyPr>
          <a:lstStyle/>
          <a:p>
            <a:r>
              <a:rPr lang="en-US" b="1" dirty="0">
                <a:latin typeface="Times New Roman" panose="02020603050405020304" pitchFamily="18" charset="0"/>
                <a:cs typeface="Times New Roman" panose="02020603050405020304" pitchFamily="18" charset="0"/>
              </a:rPr>
              <a:t>Recognizing Accounts Receivable</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61963" indent="-461963" algn="just">
              <a:buSzPct val="100000"/>
            </a:pPr>
            <a:r>
              <a:rPr lang="en-US" altLang="en-US" sz="2600" b="1" dirty="0">
                <a:latin typeface="Times New Roman" panose="02020603050405020304" pitchFamily="18" charset="0"/>
                <a:cs typeface="Times New Roman" panose="02020603050405020304" pitchFamily="18" charset="0"/>
              </a:rPr>
              <a:t>Service organization</a:t>
            </a:r>
            <a:r>
              <a:rPr lang="en-US" altLang="en-US" sz="2600" dirty="0">
                <a:latin typeface="Times New Roman" panose="02020603050405020304" pitchFamily="18" charset="0"/>
                <a:cs typeface="Times New Roman" panose="02020603050405020304" pitchFamily="18" charset="0"/>
              </a:rPr>
              <a:t> records a receivable when it performs service on account.</a:t>
            </a:r>
          </a:p>
          <a:p>
            <a:pPr marL="461963" indent="-461963" algn="just">
              <a:buSzPct val="100000"/>
            </a:pPr>
            <a:r>
              <a:rPr lang="en-US" altLang="en-US" sz="2600" b="1" dirty="0">
                <a:latin typeface="Times New Roman" panose="02020603050405020304" pitchFamily="18" charset="0"/>
                <a:cs typeface="Times New Roman" panose="02020603050405020304" pitchFamily="18" charset="0"/>
              </a:rPr>
              <a:t>Merchandiser</a:t>
            </a:r>
            <a:r>
              <a:rPr lang="en-US" altLang="en-US" sz="2600" dirty="0">
                <a:latin typeface="Times New Roman" panose="02020603050405020304" pitchFamily="18" charset="0"/>
                <a:cs typeface="Times New Roman" panose="02020603050405020304" pitchFamily="18" charset="0"/>
              </a:rPr>
              <a:t> records accounts receivable at point of sale of merchandise on account.</a:t>
            </a:r>
          </a:p>
          <a:p>
            <a:pPr marL="461963" indent="-461963" algn="just">
              <a:buSzPct val="100000"/>
            </a:pPr>
            <a:r>
              <a:rPr lang="en-US" sz="2600" dirty="0">
                <a:latin typeface="Times New Roman" panose="02020603050405020304" pitchFamily="18" charset="0"/>
                <a:cs typeface="Times New Roman" panose="02020603050405020304" pitchFamily="18" charset="0"/>
              </a:rPr>
              <a:t>Seller may offer a </a:t>
            </a:r>
            <a:r>
              <a:rPr lang="en-US" sz="2600" b="1" dirty="0">
                <a:latin typeface="Times New Roman" panose="02020603050405020304" pitchFamily="18" charset="0"/>
                <a:cs typeface="Times New Roman" panose="02020603050405020304" pitchFamily="18" charset="0"/>
              </a:rPr>
              <a:t>discount</a:t>
            </a:r>
            <a:r>
              <a:rPr lang="en-US" sz="2600" dirty="0">
                <a:latin typeface="Times New Roman" panose="02020603050405020304" pitchFamily="18" charset="0"/>
                <a:cs typeface="Times New Roman" panose="02020603050405020304" pitchFamily="18" charset="0"/>
              </a:rPr>
              <a:t> to encourage early payment.</a:t>
            </a:r>
          </a:p>
          <a:p>
            <a:pPr marL="461963" indent="-461963" algn="just">
              <a:buSzPct val="100000"/>
            </a:pPr>
            <a:r>
              <a:rPr lang="en-US" sz="2600" dirty="0">
                <a:latin typeface="Times New Roman" panose="02020603050405020304" pitchFamily="18" charset="0"/>
                <a:cs typeface="Times New Roman" panose="02020603050405020304" pitchFamily="18" charset="0"/>
              </a:rPr>
              <a:t>Buyer might </a:t>
            </a:r>
            <a:r>
              <a:rPr lang="en-US" sz="2600" b="1" dirty="0">
                <a:latin typeface="Times New Roman" panose="02020603050405020304" pitchFamily="18" charset="0"/>
                <a:cs typeface="Times New Roman" panose="02020603050405020304" pitchFamily="18" charset="0"/>
              </a:rPr>
              <a:t>return</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goods</a:t>
            </a:r>
            <a:r>
              <a:rPr lang="en-US" sz="2600" dirty="0">
                <a:latin typeface="Times New Roman" panose="02020603050405020304" pitchFamily="18" charset="0"/>
                <a:cs typeface="Times New Roman" panose="02020603050405020304" pitchFamily="18" charset="0"/>
              </a:rPr>
              <a:t> found to be unacceptable.</a:t>
            </a:r>
            <a:endParaRPr lang="en-US" altLang="en-US" sz="2600" dirty="0">
              <a:latin typeface="Times New Roman" panose="02020603050405020304" pitchFamily="18" charset="0"/>
              <a:cs typeface="Times New Roman" panose="02020603050405020304" pitchFamily="18" charset="0"/>
            </a:endParaRPr>
          </a:p>
          <a:p>
            <a:pPr marL="919162" lvl="1" algn="just"/>
            <a:r>
              <a:rPr lang="en-US" sz="2400" dirty="0">
                <a:latin typeface="Times New Roman" panose="02020603050405020304" pitchFamily="18" charset="0"/>
                <a:cs typeface="Times New Roman" panose="02020603050405020304" pitchFamily="18" charset="0"/>
              </a:rPr>
              <a:t>Sales returns reduce revenues and receivables.</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3218883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a:bodyPr>
          <a:lstStyle/>
          <a:p>
            <a:r>
              <a:rPr lang="en-US" b="1" dirty="0">
                <a:latin typeface="Times New Roman" panose="02020603050405020304" pitchFamily="18" charset="0"/>
                <a:cs typeface="Times New Roman" panose="02020603050405020304" pitchFamily="18" charset="0"/>
              </a:rPr>
              <a:t>Valuing Accounts Receivable</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81000" y="990600"/>
            <a:ext cx="8534400" cy="5105400"/>
          </a:xfrm>
        </p:spPr>
        <p:txBody>
          <a:bodyPr/>
          <a:lstStyle/>
          <a:p>
            <a:pPr marL="0" lvl="1" indent="0">
              <a:buSzPct val="100000"/>
              <a:buNone/>
            </a:pPr>
            <a:r>
              <a:rPr lang="en-US" altLang="en-US" dirty="0">
                <a:latin typeface="Times New Roman" panose="02020603050405020304" pitchFamily="18" charset="0"/>
                <a:cs typeface="Times New Roman" panose="02020603050405020304" pitchFamily="18" charset="0"/>
              </a:rPr>
              <a:t>Companies record receivables in the accounts.</a:t>
            </a:r>
          </a:p>
          <a:p>
            <a:pPr lvl="1" indent="-452438">
              <a:buSzPct val="1000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Reported on the balance sheet as an asset.</a:t>
            </a:r>
          </a:p>
          <a:p>
            <a:pPr lvl="1" indent="-452438">
              <a:buSzPct val="1000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Reported net of uncollectible accounts.</a:t>
            </a:r>
          </a:p>
          <a:p>
            <a:pPr marL="0" indent="0">
              <a:buSzPct val="80000"/>
              <a:buNone/>
            </a:pPr>
            <a:r>
              <a:rPr lang="en-US" altLang="en-US" sz="2600" b="1" dirty="0">
                <a:latin typeface="Times New Roman" panose="02020603050405020304" pitchFamily="18" charset="0"/>
                <a:cs typeface="Times New Roman" panose="02020603050405020304" pitchFamily="18" charset="0"/>
              </a:rPr>
              <a:t>Uncollectible Accounts</a:t>
            </a:r>
          </a:p>
          <a:p>
            <a:pPr marL="0" indent="0">
              <a:buSzPct val="80000"/>
              <a:buNone/>
            </a:pPr>
            <a:r>
              <a:rPr lang="en-US" altLang="en-US" dirty="0">
                <a:latin typeface="Times New Roman" panose="02020603050405020304" pitchFamily="18" charset="0"/>
                <a:cs typeface="Times New Roman" panose="02020603050405020304" pitchFamily="18" charset="0"/>
              </a:rPr>
              <a:t>Sales on account raise possibility of accounts not being collected. </a:t>
            </a:r>
          </a:p>
          <a:p>
            <a:pPr lvl="1" indent="-452438">
              <a:buSzPct val="1000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Seller records losses that result from extending credit as </a:t>
            </a:r>
            <a:r>
              <a:rPr lang="en-US" altLang="en-US" b="1" dirty="0">
                <a:solidFill>
                  <a:srgbClr val="00007F"/>
                </a:solidFill>
                <a:latin typeface="Times New Roman" panose="02020603050405020304" pitchFamily="18" charset="0"/>
                <a:cs typeface="Times New Roman" panose="02020603050405020304" pitchFamily="18" charset="0"/>
              </a:rPr>
              <a:t>Bad Debt Expense and in an account entitled “Allowance for Bad Debts or Uncollectible Accounts.” Allowance is a contra asset account related to receivables. </a:t>
            </a:r>
            <a:endParaRPr lang="en-US" altLang="en-US" dirty="0">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1791270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fontScale="90000"/>
          </a:bodyPr>
          <a:lstStyle/>
          <a:p>
            <a:r>
              <a:rPr lang="en-US" b="1" dirty="0">
                <a:latin typeface="Times New Roman" panose="02020603050405020304" pitchFamily="18" charset="0"/>
                <a:cs typeface="Times New Roman" panose="02020603050405020304" pitchFamily="18" charset="0"/>
              </a:rPr>
              <a:t>Valuing Accounts Receivable</a:t>
            </a:r>
            <a:br>
              <a:rPr lang="en-US"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Direct Write-Off Method for Uncollectible Accounts</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914400" indent="-452438" algn="just"/>
            <a:r>
              <a:rPr lang="en-US" sz="2600" dirty="0">
                <a:latin typeface="Times New Roman" panose="02020603050405020304" pitchFamily="18" charset="0"/>
                <a:cs typeface="Times New Roman" panose="02020603050405020304" pitchFamily="18" charset="0"/>
              </a:rPr>
              <a:t>When a company determines receivables to be uncollectible, it charges the loss to Bad Debt Expense.</a:t>
            </a:r>
          </a:p>
          <a:p>
            <a:pPr marL="914400" indent="-452438" algn="just"/>
            <a:r>
              <a:rPr lang="en-US" sz="2600" dirty="0">
                <a:latin typeface="Times New Roman" panose="02020603050405020304" pitchFamily="18" charset="0"/>
                <a:cs typeface="Times New Roman" panose="02020603050405020304" pitchFamily="18" charset="0"/>
              </a:rPr>
              <a:t>Bad debt expense will show only </a:t>
            </a:r>
            <a:r>
              <a:rPr lang="en-US" sz="2600" b="1" dirty="0">
                <a:latin typeface="Times New Roman" panose="02020603050405020304" pitchFamily="18" charset="0"/>
                <a:cs typeface="Times New Roman" panose="02020603050405020304" pitchFamily="18" charset="0"/>
              </a:rPr>
              <a:t>actual losses </a:t>
            </a:r>
            <a:r>
              <a:rPr lang="en-US" sz="2600" dirty="0">
                <a:latin typeface="Times New Roman" panose="02020603050405020304" pitchFamily="18" charset="0"/>
                <a:cs typeface="Times New Roman" panose="02020603050405020304" pitchFamily="18" charset="0"/>
              </a:rPr>
              <a:t>from uncollectibles.</a:t>
            </a:r>
          </a:p>
          <a:p>
            <a:pPr marL="914400" indent="-452438" algn="just"/>
            <a:r>
              <a:rPr lang="en-US" sz="2600" dirty="0">
                <a:latin typeface="Times New Roman" panose="02020603050405020304" pitchFamily="18" charset="0"/>
                <a:cs typeface="Times New Roman" panose="02020603050405020304" pitchFamily="18" charset="0"/>
              </a:rPr>
              <a:t>Company reports accounts receivable at its gross amount without any adjustment for </a:t>
            </a:r>
            <a:r>
              <a:rPr lang="en-US" sz="2600" b="1" dirty="0">
                <a:latin typeface="Times New Roman" panose="02020603050405020304" pitchFamily="18" charset="0"/>
                <a:cs typeface="Times New Roman" panose="02020603050405020304" pitchFamily="18" charset="0"/>
              </a:rPr>
              <a:t>estimated </a:t>
            </a:r>
            <a:r>
              <a:rPr lang="en-US" sz="2600" dirty="0">
                <a:latin typeface="Times New Roman" panose="02020603050405020304" pitchFamily="18" charset="0"/>
                <a:cs typeface="Times New Roman" panose="02020603050405020304" pitchFamily="18" charset="0"/>
              </a:rPr>
              <a:t>losses for bad debts.</a:t>
            </a:r>
          </a:p>
          <a:p>
            <a:pPr marL="914400" indent="-452438" algn="just"/>
            <a:r>
              <a:rPr lang="en-US" sz="2600" dirty="0">
                <a:latin typeface="Times New Roman" panose="02020603050405020304" pitchFamily="18" charset="0"/>
                <a:cs typeface="Times New Roman" panose="02020603050405020304" pitchFamily="18" charset="0"/>
              </a:rPr>
              <a:t>Not acceptable for GAAP financial reporting purposes unless the receivable balance are small. </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3591622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29875" cy="1198626"/>
          </a:xfrm>
        </p:spPr>
        <p:txBody>
          <a:bodyPr anchor="t"/>
          <a:lstStyle/>
          <a:p>
            <a:r>
              <a:rPr lang="en-US" b="1" dirty="0">
                <a:latin typeface="Times New Roman" panose="02020603050405020304" pitchFamily="18" charset="0"/>
                <a:cs typeface="Times New Roman" panose="02020603050405020304" pitchFamily="18" charset="0"/>
              </a:rPr>
              <a:t>Direct Write-Off Method</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Write-Off of an Account</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457200" y="1676400"/>
            <a:ext cx="8229600" cy="1265238"/>
          </a:xfrm>
        </p:spPr>
        <p:txBody>
          <a:bodyPr/>
          <a:lstStyle/>
          <a:p>
            <a:pPr algn="l">
              <a:lnSpc>
                <a:spcPct val="100000"/>
              </a:lnSpc>
              <a:spcBef>
                <a:spcPts val="1200"/>
              </a:spcBef>
            </a:pPr>
            <a:r>
              <a:rPr lang="en-US" altLang="en-US" sz="2600" b="1" dirty="0">
                <a:latin typeface="Times New Roman" panose="02020603050405020304" pitchFamily="18" charset="0"/>
                <a:cs typeface="Times New Roman" panose="02020603050405020304" pitchFamily="18" charset="0"/>
              </a:rPr>
              <a:t>Illustration: </a:t>
            </a:r>
            <a:r>
              <a:rPr lang="en-US" sz="2600" dirty="0">
                <a:latin typeface="Times New Roman" panose="02020603050405020304" pitchFamily="18" charset="0"/>
                <a:cs typeface="Times New Roman" panose="02020603050405020304" pitchFamily="18" charset="0"/>
              </a:rPr>
              <a:t>Assume, for example, that Warden Co. writes off M. E. Doran’s $200 balance as uncollectible on December 12. Warden records the write-off as follows.</a:t>
            </a:r>
            <a:endParaRPr lang="en-US" altLang="en-US" sz="2600" dirty="0">
              <a:latin typeface="Times New Roman" panose="02020603050405020304" pitchFamily="18" charset="0"/>
              <a:cs typeface="Times New Roman" panose="02020603050405020304" pitchFamily="18" charset="0"/>
            </a:endParaRPr>
          </a:p>
        </p:txBody>
      </p:sp>
      <p:pic>
        <p:nvPicPr>
          <p:cNvPr id="10" name="Picture 2" descr="An illustration of recording the transaction using equation analysis displays the Balance sheet. The accounting equation in the Balance sheet is expressed as: Assets = Liabilities + Stockholders’ Equity, set up as column headings. The amount for Accounts Receivable is listed under Assets column. Common Stock, Revenue, Expense, and Dividends are given under Stockholders’ Equity as: Common stock plus Revenue minus Expense minus Dividend (revenue, expense, dividend come under the sub-heading Retained Earnings under the stockholders' equity column). The $200 amount is displayed with a negative sign as decrease under the Accounts receivable account and the Expense account. The label, Bad Debt Expense, appears under the expense account column.">
            <a:extLst>
              <a:ext uri="{FF2B5EF4-FFF2-40B4-BE49-F238E27FC236}">
                <a16:creationId xmlns:a16="http://schemas.microsoft.com/office/drawing/2014/main" id="{AAE13BDC-9C63-4A2C-BAED-321E898AB664}"/>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628655" y="3173869"/>
            <a:ext cx="7886691" cy="238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3957746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fontScale="90000"/>
          </a:bodyPr>
          <a:lstStyle/>
          <a:p>
            <a:r>
              <a:rPr lang="en-US" b="1" dirty="0">
                <a:latin typeface="Times New Roman" panose="02020603050405020304" pitchFamily="18" charset="0"/>
                <a:cs typeface="Times New Roman" panose="02020603050405020304" pitchFamily="18" charset="0"/>
              </a:rPr>
              <a:t>Valuing Accounts Receivable</a:t>
            </a:r>
            <a:br>
              <a:rPr lang="en-US"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Allowance Method for Uncollectible Accounts</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61963" indent="-461963" algn="just">
              <a:buFont typeface="+mj-lt"/>
              <a:buAutoNum type="arabicPeriod"/>
            </a:pPr>
            <a:r>
              <a:rPr lang="en-US" sz="2600" dirty="0">
                <a:latin typeface="Times New Roman" panose="02020603050405020304" pitchFamily="18" charset="0"/>
                <a:cs typeface="Times New Roman" panose="02020603050405020304" pitchFamily="18" charset="0"/>
              </a:rPr>
              <a:t>Estimate uncollectible accounts receivable and </a:t>
            </a:r>
            <a:r>
              <a:rPr lang="en-US" sz="2600" b="1" dirty="0">
                <a:latin typeface="Times New Roman" panose="02020603050405020304" pitchFamily="18" charset="0"/>
                <a:cs typeface="Times New Roman" panose="02020603050405020304" pitchFamily="18" charset="0"/>
              </a:rPr>
              <a:t>match them against revenues </a:t>
            </a:r>
            <a:r>
              <a:rPr lang="en-US" sz="2600" dirty="0">
                <a:latin typeface="Times New Roman" panose="02020603050405020304" pitchFamily="18" charset="0"/>
                <a:cs typeface="Times New Roman" panose="02020603050405020304" pitchFamily="18" charset="0"/>
              </a:rPr>
              <a:t>in the same accounting period in which revenues are recorded.</a:t>
            </a:r>
          </a:p>
          <a:p>
            <a:pPr marL="461963" indent="-461963" algn="just">
              <a:buFont typeface="+mj-lt"/>
              <a:buAutoNum type="arabicPeriod"/>
            </a:pPr>
            <a:r>
              <a:rPr lang="en-US" sz="2600" dirty="0">
                <a:latin typeface="Times New Roman" panose="02020603050405020304" pitchFamily="18" charset="0"/>
                <a:cs typeface="Times New Roman" panose="02020603050405020304" pitchFamily="18" charset="0"/>
              </a:rPr>
              <a:t>Record estimated uncollectibles as an increase to Bad Debt Expense and an increase to Allowance for Doubtful Accounts. </a:t>
            </a:r>
          </a:p>
          <a:p>
            <a:pPr marL="461963" indent="-461963" algn="just">
              <a:buFont typeface="+mj-lt"/>
              <a:buAutoNum type="arabicPeriod"/>
            </a:pPr>
            <a:r>
              <a:rPr lang="en-US" sz="2600" dirty="0">
                <a:latin typeface="Times New Roman" panose="02020603050405020304" pitchFamily="18" charset="0"/>
                <a:cs typeface="Times New Roman" panose="02020603050405020304" pitchFamily="18" charset="0"/>
              </a:rPr>
              <a:t>Allowance for Doubtful Accounts is a contra asset account to Accounts Receivable.</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2782478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29875" cy="1198626"/>
          </a:xfrm>
        </p:spPr>
        <p:txBody>
          <a:bodyPr anchor="t">
            <a:normAutofit/>
          </a:bodyPr>
          <a:lstStyle/>
          <a:p>
            <a:r>
              <a:rPr lang="en-US" b="1" dirty="0">
                <a:latin typeface="Times New Roman" panose="02020603050405020304" pitchFamily="18" charset="0"/>
                <a:cs typeface="Times New Roman" panose="02020603050405020304" pitchFamily="18" charset="0"/>
              </a:rPr>
              <a:t>Valuing Accounts Receivable</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Recording Estimated </a:t>
            </a:r>
            <a:r>
              <a:rPr lang="en-US" sz="3200" b="1" dirty="0" err="1">
                <a:latin typeface="Times New Roman" panose="02020603050405020304" pitchFamily="18" charset="0"/>
                <a:cs typeface="Times New Roman" panose="02020603050405020304" pitchFamily="18" charset="0"/>
              </a:rPr>
              <a:t>Uncollectibles</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457200" y="1676400"/>
            <a:ext cx="8229600" cy="2057400"/>
          </a:xfrm>
        </p:spPr>
        <p:txBody>
          <a:bodyPr/>
          <a:lstStyle/>
          <a:p>
            <a:pPr algn="just">
              <a:lnSpc>
                <a:spcPct val="100000"/>
              </a:lnSpc>
              <a:spcBef>
                <a:spcPts val="624"/>
              </a:spcBef>
            </a:pPr>
            <a:r>
              <a:rPr lang="en-US" altLang="en-US" sz="2400" b="1" dirty="0">
                <a:latin typeface="Times New Roman" panose="02020603050405020304" pitchFamily="18" charset="0"/>
                <a:cs typeface="Times New Roman" panose="02020603050405020304" pitchFamily="18" charset="0"/>
              </a:rPr>
              <a:t>Illustration:</a:t>
            </a:r>
            <a:r>
              <a:rPr lang="en-US" altLang="en-US" sz="2400" dirty="0">
                <a:latin typeface="Times New Roman" panose="02020603050405020304" pitchFamily="18" charset="0"/>
                <a:cs typeface="Times New Roman" panose="02020603050405020304" pitchFamily="18" charset="0"/>
              </a:rPr>
              <a:t> Hampson Furniture has credit sales of $1,200,000 in 2022, of which $200,000 remains uncollected on December 31.  The credit manager estimates that $12,000 of these sales will prove uncollectible. </a:t>
            </a:r>
            <a:r>
              <a:rPr lang="en-US" sz="2400" dirty="0">
                <a:latin typeface="Times New Roman" panose="02020603050405020304" pitchFamily="18" charset="0"/>
                <a:cs typeface="Times New Roman" panose="02020603050405020304" pitchFamily="18" charset="0"/>
              </a:rPr>
              <a:t>The adjustment is as follows.</a:t>
            </a:r>
            <a:endParaRPr lang="en-US" altLang="en-US" sz="2400" dirty="0">
              <a:latin typeface="Times New Roman" panose="02020603050405020304" pitchFamily="18" charset="0"/>
              <a:cs typeface="Times New Roman" panose="02020603050405020304" pitchFamily="18" charset="0"/>
            </a:endParaRPr>
          </a:p>
        </p:txBody>
      </p:sp>
      <p:pic>
        <p:nvPicPr>
          <p:cNvPr id="10" name="Picture 2" descr="An illustration of recording the transaction using equation analysis displays the Balance sheet. The accounting equation in the Balance sheet is expressed as: Assets = Liabilities + Stockholders’ Equity, set up as column headings. Accounts Receivable and Allowance for Doubtful Accounts are listed under Assets column as: Accounts receivable minus Allowance for doubtful accounts. Common Stock, Revenue, Expense, and Dividends are given under Stockholders’ Equity as: Common stock plus Revenue minus Expense minus Dividend (revenue, expense, dividend come under the sub-heading Retained Earnings under the stockholders' equity column). Beginning balance of $200,000 is listed under Accounts receivable, a decrease of $12,000 with a negative sign is listed under Allowance of Doubtful Accounts, and a decrease of $12,000 with a negative sign is listed under Expense Account. The label, Bad Debt Expense, appears under the expense account column.">
            <a:extLst>
              <a:ext uri="{FF2B5EF4-FFF2-40B4-BE49-F238E27FC236}">
                <a16:creationId xmlns:a16="http://schemas.microsoft.com/office/drawing/2014/main" id="{BBA7EDCB-EA1F-4B1E-AE7D-C823E07E3650}"/>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1075064" y="3758222"/>
            <a:ext cx="6993873" cy="243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2967932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19948" cy="1198626"/>
          </a:xfrm>
        </p:spPr>
        <p:txBody>
          <a:bodyPr anchor="t"/>
          <a:lstStyle/>
          <a:p>
            <a:r>
              <a:rPr lang="en-US" b="1" dirty="0">
                <a:latin typeface="Times New Roman" panose="02020603050405020304" pitchFamily="18" charset="0"/>
                <a:cs typeface="Times New Roman" panose="02020603050405020304" pitchFamily="18" charset="0"/>
              </a:rPr>
              <a:t>Recording Estimated Uncollectibles</a:t>
            </a:r>
          </a:p>
        </p:txBody>
      </p:sp>
      <p:pic>
        <p:nvPicPr>
          <p:cNvPr id="7" name="Picture Placeholder 6" descr="A statement displays a two-line heading consisting of the name of the company, Hampson Furniture; the type of statement, Balance Sheet (partial). There are three columns displayed, the first column displays the accounts names, and the other two displaying the respective amount and totals. This statement displays the section, Current assets, in the first column. The following account names are listed in this section slightly indented with the respective amounts listed in the numeric column: Cash with the amount, $14,800 listed in the second numeric column; Accounts receivable, listed as $200,00 in the first numeric column; and Less: Allowance for Doubtful Accounts, listed as 12,000 in the first numeric column. The allowance for doubtful accounts is subtracted from the accounts receivable amount, 24,000, and the difference displayed in the second numeric column as 188,000. The cost of the inventory, 310,000 and Supplies, 25,000 are added to the net allowance amount of 188,000, and the total is displayed in the second numeric column as $537,800.">
            <a:extLst>
              <a:ext uri="{FF2B5EF4-FFF2-40B4-BE49-F238E27FC236}">
                <a16:creationId xmlns:a16="http://schemas.microsoft.com/office/drawing/2014/main" id="{1305AB17-97A6-4898-AFA5-BEC2EB1C592F}"/>
              </a:ext>
            </a:extLst>
          </p:cNvPr>
          <p:cNvPicPr>
            <a:picLocks noGrp="1" noChangeAspect="1"/>
          </p:cNvPicPr>
          <p:nvPr>
            <p:ph type="pic" sz="quarter" idx="19"/>
          </p:nvPr>
        </p:nvPicPr>
        <p:blipFill>
          <a:blip r:embed="rId2"/>
          <a:stretch>
            <a:fillRect/>
          </a:stretch>
        </p:blipFill>
        <p:spPr>
          <a:xfrm>
            <a:off x="341010" y="1650223"/>
            <a:ext cx="8461981" cy="3810330"/>
          </a:xfrm>
          <a:prstGeom prst="rect">
            <a:avLst/>
          </a:prstGeom>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1267859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7952522" cy="975360"/>
          </a:xfrm>
        </p:spPr>
        <p:txBody>
          <a:bodyPr anchor="t">
            <a:noAutofit/>
          </a:bodyPr>
          <a:lstStyle/>
          <a:p>
            <a:r>
              <a:rPr lang="en-US" b="1" dirty="0">
                <a:latin typeface="Times New Roman" panose="02020603050405020304" pitchFamily="18" charset="0"/>
                <a:cs typeface="Times New Roman" panose="02020603050405020304" pitchFamily="18" charset="0"/>
              </a:rPr>
              <a:t>Allowance Method for Uncollectible Accounts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indent="0" algn="just">
              <a:buNone/>
            </a:pPr>
            <a:r>
              <a:rPr lang="en-US" sz="2600" dirty="0">
                <a:latin typeface="Times New Roman" panose="02020603050405020304" pitchFamily="18" charset="0"/>
                <a:cs typeface="Times New Roman" panose="02020603050405020304" pitchFamily="18" charset="0"/>
              </a:rPr>
              <a:t>When a company exhausts all means of collecting a past-due account, the company writes off the account.</a:t>
            </a:r>
          </a:p>
          <a:p>
            <a:pPr marL="461963" indent="-461963" algn="just"/>
            <a:r>
              <a:rPr lang="en-US" sz="2600" dirty="0">
                <a:latin typeface="Times New Roman" panose="02020603050405020304" pitchFamily="18" charset="0"/>
                <a:cs typeface="Times New Roman" panose="02020603050405020304" pitchFamily="18" charset="0"/>
              </a:rPr>
              <a:t>Management personnel should formally approve each write-off.</a:t>
            </a:r>
          </a:p>
          <a:p>
            <a:pPr marL="461963" indent="-461963" algn="just"/>
            <a:r>
              <a:rPr lang="en-US" sz="2600" b="1" dirty="0">
                <a:latin typeface="Times New Roman" panose="02020603050405020304" pitchFamily="18" charset="0"/>
                <a:cs typeface="Times New Roman" panose="02020603050405020304" pitchFamily="18" charset="0"/>
              </a:rPr>
              <a:t>Employee authorized to write off accounts should not have daily responsibilities related to cash or receivables.</a:t>
            </a:r>
            <a:endParaRPr lang="en-US" sz="2600" dirty="0">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4041446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410875" cy="1198626"/>
          </a:xfrm>
        </p:spPr>
        <p:txBody>
          <a:bodyPr anchor="t">
            <a:normAutofit fontScale="90000"/>
          </a:bodyPr>
          <a:lstStyle/>
          <a:p>
            <a:pPr>
              <a:lnSpc>
                <a:spcPct val="100000"/>
              </a:lnSpc>
            </a:pPr>
            <a:r>
              <a:rPr lang="en-US" b="1" dirty="0">
                <a:solidFill>
                  <a:schemeClr val="accent1"/>
                </a:solidFill>
                <a:latin typeface="Times New Roman" panose="02020603050405020304" pitchFamily="18" charset="0"/>
                <a:cs typeface="Times New Roman" panose="02020603050405020304" pitchFamily="18" charset="0"/>
              </a:rPr>
              <a:t>Allowance Method for Uncollectible Accounts</a:t>
            </a:r>
            <a:br>
              <a:rPr lang="en-US" b="1" dirty="0">
                <a:solidFill>
                  <a:schemeClr val="accent1"/>
                </a:solidFill>
                <a:latin typeface="Times New Roman" panose="02020603050405020304" pitchFamily="18" charset="0"/>
                <a:cs typeface="Times New Roman" panose="02020603050405020304" pitchFamily="18" charset="0"/>
              </a:rPr>
            </a:br>
            <a:r>
              <a:rPr lang="en-US" sz="3100" b="1" dirty="0">
                <a:solidFill>
                  <a:schemeClr val="accent1"/>
                </a:solidFill>
                <a:latin typeface="Times New Roman" panose="02020603050405020304" pitchFamily="18" charset="0"/>
                <a:cs typeface="Times New Roman" panose="02020603050405020304" pitchFamily="18" charset="0"/>
              </a:rPr>
              <a:t>Write-Off of an Uncollectible Account</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457200" y="1676400"/>
            <a:ext cx="8229600" cy="1295400"/>
          </a:xfrm>
        </p:spPr>
        <p:txBody>
          <a:bodyPr/>
          <a:lstStyle/>
          <a:p>
            <a:pPr algn="l">
              <a:lnSpc>
                <a:spcPct val="100000"/>
              </a:lnSpc>
              <a:spcBef>
                <a:spcPts val="1200"/>
              </a:spcBef>
            </a:pPr>
            <a:r>
              <a:rPr lang="en-US" sz="2600" b="1" dirty="0">
                <a:latin typeface="Times New Roman" panose="02020603050405020304" pitchFamily="18" charset="0"/>
                <a:cs typeface="Times New Roman" panose="02020603050405020304" pitchFamily="18" charset="0"/>
              </a:rPr>
              <a:t>Illustration:</a:t>
            </a:r>
            <a:r>
              <a:rPr lang="en-US" sz="2600" dirty="0">
                <a:latin typeface="Times New Roman" panose="02020603050405020304" pitchFamily="18" charset="0"/>
                <a:cs typeface="Times New Roman" panose="02020603050405020304" pitchFamily="18" charset="0"/>
              </a:rPr>
              <a:t> On March 1, 2023, Hampson Furniture writes-off $500 owed by R. A. Ware. The write-off is recorded as follows:</a:t>
            </a:r>
          </a:p>
        </p:txBody>
      </p:sp>
      <p:pic>
        <p:nvPicPr>
          <p:cNvPr id="10" name="Picture 2" descr="An illustration of recording the transaction using equation analysis displays the Balance sheet. The accounting equation in the Balance sheet is expressed as: Assets = Liabilities + Stockholders’ Equity, set up as column headings. Accounts Receivable and Allowance for Doubtful Accounts are listed under Assets column as: Accounts receivable minus Allowance for doubtful accounts. Common Stock, Revenue, Expense, and Dividends are given under Stockholders’ Equity as: Common stock plus Revenue minus Expense minus Dividend (revenue, expense, dividend come under the sub-heading Retained Earnings under the stockholders' equity column). Beginning balance of $200,000 is listed under Accounts receivable column and a decrease of $12,000 with negative sign is listed under Allowance for doubtful accounts column. A decrease of 500 with a negative sign is added to the amount $200,000 under Accounts receivable and an increase of 500 is added to the amount $12,000 with a negative sign. An ending balance of $119,500 is displayed by adding of the amounts $200,000 and 500 with a negative sign under Accounts receivable. An ending balance of $11,500 with a negative sign is displayed by adding of the amounts $12,000 with a negative sign and 500 with a negative sign under Allowance for doubtful accounts.">
            <a:extLst>
              <a:ext uri="{FF2B5EF4-FFF2-40B4-BE49-F238E27FC236}">
                <a16:creationId xmlns:a16="http://schemas.microsoft.com/office/drawing/2014/main" id="{2DFFE3E8-D419-445B-A14C-066B7B620A4E}"/>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656366" y="3121205"/>
            <a:ext cx="7831268" cy="259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171430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D3077B-E93D-46AB-A0C7-9BCFB7F5C025}"/>
              </a:ext>
            </a:extLst>
          </p:cNvPr>
          <p:cNvSpPr>
            <a:spLocks noGrp="1"/>
          </p:cNvSpPr>
          <p:nvPr>
            <p:ph type="title"/>
          </p:nvPr>
        </p:nvSpPr>
        <p:spPr>
          <a:xfrm>
            <a:off x="281354" y="457200"/>
            <a:ext cx="8405446" cy="1141412"/>
          </a:xfrm>
        </p:spPr>
        <p:txBody>
          <a:bodyPr>
            <a:normAutofit fontScale="90000"/>
          </a:bodyPr>
          <a:lstStyle/>
          <a:p>
            <a:r>
              <a:rPr lang="en-US" b="1" dirty="0">
                <a:solidFill>
                  <a:schemeClr val="accent1"/>
                </a:solidFill>
                <a:latin typeface="Times New Roman" panose="02020603050405020304" pitchFamily="18" charset="0"/>
                <a:cs typeface="Times New Roman" panose="02020603050405020304" pitchFamily="18" charset="0"/>
              </a:rPr>
              <a:t>Allowance Method for Uncollectible Accounts</a:t>
            </a:r>
            <a:br>
              <a:rPr lang="en-US" b="1" dirty="0">
                <a:solidFill>
                  <a:schemeClr val="accent1"/>
                </a:solidFill>
                <a:latin typeface="Times New Roman" panose="02020603050405020304" pitchFamily="18" charset="0"/>
                <a:cs typeface="Times New Roman" panose="02020603050405020304" pitchFamily="18" charset="0"/>
              </a:rPr>
            </a:br>
            <a:r>
              <a:rPr lang="en-US" sz="3100" b="1" dirty="0">
                <a:solidFill>
                  <a:schemeClr val="accent1"/>
                </a:solidFill>
                <a:latin typeface="Times New Roman" panose="02020603050405020304" pitchFamily="18" charset="0"/>
                <a:cs typeface="Times New Roman" panose="02020603050405020304" pitchFamily="18" charset="0"/>
              </a:rPr>
              <a:t>Balance Sheet Before and After Write-Off</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71256AC4-6AD1-4305-9B9E-F024AB5054B2}"/>
              </a:ext>
            </a:extLst>
          </p:cNvPr>
          <p:cNvSpPr>
            <a:spLocks noGrp="1"/>
          </p:cNvSpPr>
          <p:nvPr>
            <p:ph sz="quarter" idx="15"/>
          </p:nvPr>
        </p:nvSpPr>
        <p:spPr>
          <a:xfrm>
            <a:off x="380060" y="1692275"/>
            <a:ext cx="8534400" cy="1241425"/>
          </a:xfrm>
        </p:spPr>
        <p:txBody>
          <a:bodyPr/>
          <a:lstStyle/>
          <a:p>
            <a:pPr algn="just">
              <a:lnSpc>
                <a:spcPct val="100000"/>
              </a:lnSpc>
              <a:spcBef>
                <a:spcPts val="1200"/>
              </a:spcBef>
            </a:pPr>
            <a:r>
              <a:rPr lang="en-US" sz="2600" dirty="0">
                <a:latin typeface="Times New Roman" panose="02020603050405020304" pitchFamily="18" charset="0"/>
                <a:cs typeface="Times New Roman" panose="02020603050405020304" pitchFamily="18" charset="0"/>
              </a:rPr>
              <a:t>A write-off affects </a:t>
            </a:r>
            <a:r>
              <a:rPr lang="en-US" sz="2600" b="1" dirty="0">
                <a:latin typeface="Times New Roman" panose="02020603050405020304" pitchFamily="18" charset="0"/>
                <a:cs typeface="Times New Roman" panose="02020603050405020304" pitchFamily="18" charset="0"/>
              </a:rPr>
              <a:t>only balance sheet accounts</a:t>
            </a:r>
            <a:r>
              <a:rPr lang="en-US" sz="2600" dirty="0">
                <a:latin typeface="Times New Roman" panose="02020603050405020304" pitchFamily="18" charset="0"/>
                <a:cs typeface="Times New Roman" panose="02020603050405020304" pitchFamily="18" charset="0"/>
              </a:rPr>
              <a:t>. Cash realizable value in the balance sheet, therefore, remains the same before and after the write-off.</a:t>
            </a:r>
          </a:p>
        </p:txBody>
      </p:sp>
      <p:graphicFrame>
        <p:nvGraphicFramePr>
          <p:cNvPr id="8" name="Table Placeholder 7" descr="Table is accessible to screen readers.">
            <a:extLst>
              <a:ext uri="{FF2B5EF4-FFF2-40B4-BE49-F238E27FC236}">
                <a16:creationId xmlns:a16="http://schemas.microsoft.com/office/drawing/2014/main" id="{A79927C5-1878-44EC-8CC9-362970D99342}"/>
              </a:ext>
            </a:extLst>
          </p:cNvPr>
          <p:cNvGraphicFramePr>
            <a:graphicFrameLocks noGrp="1"/>
          </p:cNvGraphicFramePr>
          <p:nvPr>
            <p:ph type="tbl" sz="quarter" idx="17"/>
            <p:extLst>
              <p:ext uri="{D42A27DB-BD31-4B8C-83A1-F6EECF244321}">
                <p14:modId xmlns:p14="http://schemas.microsoft.com/office/powerpoint/2010/main" val="164275310"/>
              </p:ext>
            </p:extLst>
          </p:nvPr>
        </p:nvGraphicFramePr>
        <p:xfrm>
          <a:off x="839402" y="3352800"/>
          <a:ext cx="7465196" cy="2042160"/>
        </p:xfrm>
        <a:graphic>
          <a:graphicData uri="http://schemas.openxmlformats.org/drawingml/2006/table">
            <a:tbl>
              <a:tblPr firstRow="1" bandRow="1">
                <a:tableStyleId>{69012ECD-51FC-41F1-AA8D-1B2483CD663E}</a:tableStyleId>
              </a:tblPr>
              <a:tblGrid>
                <a:gridCol w="4566412">
                  <a:extLst>
                    <a:ext uri="{9D8B030D-6E8A-4147-A177-3AD203B41FA5}">
                      <a16:colId xmlns:a16="http://schemas.microsoft.com/office/drawing/2014/main" val="20000"/>
                    </a:ext>
                  </a:extLst>
                </a:gridCol>
                <a:gridCol w="1444689">
                  <a:extLst>
                    <a:ext uri="{9D8B030D-6E8A-4147-A177-3AD203B41FA5}">
                      <a16:colId xmlns:a16="http://schemas.microsoft.com/office/drawing/2014/main" val="20001"/>
                    </a:ext>
                  </a:extLst>
                </a:gridCol>
                <a:gridCol w="1454095">
                  <a:extLst>
                    <a:ext uri="{9D8B030D-6E8A-4147-A177-3AD203B41FA5}">
                      <a16:colId xmlns:a16="http://schemas.microsoft.com/office/drawing/2014/main" val="20003"/>
                    </a:ext>
                  </a:extLst>
                </a:gridCol>
              </a:tblGrid>
              <a:tr h="745435">
                <a:tc>
                  <a:txBody>
                    <a:bodyPr/>
                    <a:lstStyle/>
                    <a:p>
                      <a:endParaRPr lang="en-US" sz="2200" dirty="0">
                        <a:solidFill>
                          <a:schemeClr val="tx1"/>
                        </a:solidFill>
                      </a:endParaRPr>
                    </a:p>
                  </a:txBody>
                  <a:tcPr/>
                </a:tc>
                <a:tc>
                  <a:txBody>
                    <a:bodyPr/>
                    <a:lstStyle/>
                    <a:p>
                      <a:pPr algn="ctr"/>
                      <a:r>
                        <a:rPr lang="en-US" sz="2200" dirty="0"/>
                        <a:t>Before </a:t>
                      </a:r>
                    </a:p>
                    <a:p>
                      <a:pPr algn="ctr"/>
                      <a:r>
                        <a:rPr lang="en-US" sz="2200" u="sng" dirty="0"/>
                        <a:t>Write-Off</a:t>
                      </a:r>
                      <a:endParaRPr lang="en-US" sz="2200" u="sng" dirty="0">
                        <a:solidFill>
                          <a:schemeClr val="tx1"/>
                        </a:solidFill>
                      </a:endParaRPr>
                    </a:p>
                  </a:txBody>
                  <a:tcPr/>
                </a:tc>
                <a:tc>
                  <a:txBody>
                    <a:bodyPr/>
                    <a:lstStyle/>
                    <a:p>
                      <a:pPr algn="ctr"/>
                      <a:r>
                        <a:rPr lang="en-US" sz="2200" dirty="0"/>
                        <a:t>After </a:t>
                      </a:r>
                    </a:p>
                    <a:p>
                      <a:pPr algn="ctr"/>
                      <a:r>
                        <a:rPr lang="en-US" sz="2200" u="sng" dirty="0"/>
                        <a:t>Write-Off</a:t>
                      </a:r>
                      <a:endParaRPr lang="en-US" sz="2200" u="sng" dirty="0">
                        <a:solidFill>
                          <a:schemeClr val="tx1"/>
                        </a:solidFill>
                      </a:endParaRPr>
                    </a:p>
                  </a:txBody>
                  <a:tcPr/>
                </a:tc>
                <a:extLst>
                  <a:ext uri="{0D108BD9-81ED-4DB2-BD59-A6C34878D82A}">
                    <a16:rowId xmlns:a16="http://schemas.microsoft.com/office/drawing/2014/main" val="10000"/>
                  </a:ext>
                </a:extLst>
              </a:tr>
              <a:tr h="417443">
                <a:tc>
                  <a:txBody>
                    <a:bodyPr/>
                    <a:lstStyle/>
                    <a:p>
                      <a:r>
                        <a:rPr lang="en-US" sz="2200" dirty="0"/>
                        <a:t>Accounts receivable</a:t>
                      </a:r>
                      <a:endParaRPr lang="en-US" sz="2200" dirty="0">
                        <a:solidFill>
                          <a:schemeClr val="tx1"/>
                        </a:solidFill>
                      </a:endParaRPr>
                    </a:p>
                  </a:txBody>
                  <a:tcPr/>
                </a:tc>
                <a:tc>
                  <a:txBody>
                    <a:bodyPr/>
                    <a:lstStyle/>
                    <a:p>
                      <a:pPr algn="r"/>
                      <a:r>
                        <a:rPr lang="en-US" sz="2200" dirty="0"/>
                        <a:t>$200,000</a:t>
                      </a:r>
                      <a:endParaRPr lang="en-US" sz="2200" dirty="0">
                        <a:solidFill>
                          <a:schemeClr val="tx1"/>
                        </a:solidFill>
                      </a:endParaRPr>
                    </a:p>
                  </a:txBody>
                  <a:tcPr/>
                </a:tc>
                <a:tc>
                  <a:txBody>
                    <a:bodyPr/>
                    <a:lstStyle/>
                    <a:p>
                      <a:pPr algn="r"/>
                      <a:r>
                        <a:rPr lang="en-US" sz="2200" dirty="0"/>
                        <a:t>$199,500</a:t>
                      </a:r>
                      <a:endParaRPr lang="en-US" sz="2200" dirty="0">
                        <a:solidFill>
                          <a:schemeClr val="tx1"/>
                        </a:solidFill>
                      </a:endParaRPr>
                    </a:p>
                  </a:txBody>
                  <a:tcPr/>
                </a:tc>
                <a:extLst>
                  <a:ext uri="{0D108BD9-81ED-4DB2-BD59-A6C34878D82A}">
                    <a16:rowId xmlns:a16="http://schemas.microsoft.com/office/drawing/2014/main" val="10001"/>
                  </a:ext>
                </a:extLst>
              </a:tr>
              <a:tr h="417443">
                <a:tc>
                  <a:txBody>
                    <a:bodyPr/>
                    <a:lstStyle/>
                    <a:p>
                      <a:r>
                        <a:rPr lang="en-US" sz="2200" u="none" strike="noStrike" kern="1200" baseline="0" dirty="0"/>
                        <a:t>Less: Allowance for doubtful accounts</a:t>
                      </a:r>
                      <a:endParaRPr lang="en-US" sz="2200" dirty="0">
                        <a:solidFill>
                          <a:schemeClr val="tx1"/>
                        </a:solidFill>
                      </a:endParaRPr>
                    </a:p>
                  </a:txBody>
                  <a:tcPr/>
                </a:tc>
                <a:tc>
                  <a:txBody>
                    <a:bodyPr/>
                    <a:lstStyle/>
                    <a:p>
                      <a:pPr algn="r"/>
                      <a:r>
                        <a:rPr lang="en-US" sz="2200" u="sng" dirty="0"/>
                        <a:t>12,000</a:t>
                      </a:r>
                      <a:endParaRPr lang="en-US" sz="2200" u="sng" dirty="0">
                        <a:solidFill>
                          <a:schemeClr val="tx1"/>
                        </a:solidFill>
                      </a:endParaRPr>
                    </a:p>
                  </a:txBody>
                  <a:tcPr/>
                </a:tc>
                <a:tc>
                  <a:txBody>
                    <a:bodyPr/>
                    <a:lstStyle/>
                    <a:p>
                      <a:pPr marL="0" indent="0" algn="r"/>
                      <a:r>
                        <a:rPr lang="en-US" sz="2200" u="sng" dirty="0"/>
                        <a:t>11,500</a:t>
                      </a:r>
                      <a:endParaRPr lang="en-US" sz="2200" u="sng" dirty="0">
                        <a:solidFill>
                          <a:schemeClr val="tx1"/>
                        </a:solidFill>
                      </a:endParaRPr>
                    </a:p>
                  </a:txBody>
                  <a:tcPr/>
                </a:tc>
                <a:extLst>
                  <a:ext uri="{0D108BD9-81ED-4DB2-BD59-A6C34878D82A}">
                    <a16:rowId xmlns:a16="http://schemas.microsoft.com/office/drawing/2014/main" val="10002"/>
                  </a:ext>
                </a:extLst>
              </a:tr>
              <a:tr h="417443">
                <a:tc>
                  <a:txBody>
                    <a:bodyPr/>
                    <a:lstStyle/>
                    <a:p>
                      <a:r>
                        <a:rPr lang="en-US" sz="2200" b="1" i="0" u="none" strike="noStrike" kern="1200" baseline="0" dirty="0">
                          <a:solidFill>
                            <a:srgbClr val="990000"/>
                          </a:solidFill>
                          <a:latin typeface="+mn-lt"/>
                          <a:ea typeface="+mn-ea"/>
                          <a:cs typeface="+mn-cs"/>
                        </a:rPr>
                        <a:t>Cash realizable value</a:t>
                      </a:r>
                      <a:endParaRPr lang="en-US" sz="2200" b="1" dirty="0">
                        <a:solidFill>
                          <a:srgbClr val="990000"/>
                        </a:solidFill>
                      </a:endParaRPr>
                    </a:p>
                  </a:txBody>
                  <a:tcPr/>
                </a:tc>
                <a:tc>
                  <a:txBody>
                    <a:bodyPr/>
                    <a:lstStyle/>
                    <a:p>
                      <a:pPr algn="r"/>
                      <a:r>
                        <a:rPr lang="en-US" sz="2200" b="1" u="dbl" baseline="0" dirty="0">
                          <a:solidFill>
                            <a:srgbClr val="990000"/>
                          </a:solidFill>
                        </a:rPr>
                        <a:t>$188,000</a:t>
                      </a:r>
                    </a:p>
                  </a:txBody>
                  <a:tcPr/>
                </a:tc>
                <a:tc>
                  <a:txBody>
                    <a:bodyPr/>
                    <a:lstStyle/>
                    <a:p>
                      <a:pPr algn="r"/>
                      <a:r>
                        <a:rPr lang="en-US" sz="2200" b="1" u="dbl" baseline="0" dirty="0">
                          <a:solidFill>
                            <a:srgbClr val="990000"/>
                          </a:solidFill>
                        </a:rPr>
                        <a:t>$188,000</a:t>
                      </a:r>
                    </a:p>
                  </a:txBody>
                  <a:tcPr/>
                </a:tc>
                <a:extLst>
                  <a:ext uri="{0D108BD9-81ED-4DB2-BD59-A6C34878D82A}">
                    <a16:rowId xmlns:a16="http://schemas.microsoft.com/office/drawing/2014/main" val="10003"/>
                  </a:ext>
                </a:extLst>
              </a:tr>
            </a:tbl>
          </a:graphicData>
        </a:graphic>
      </p:graphicFrame>
      <p:sp>
        <p:nvSpPr>
          <p:cNvPr id="14" name="Content Placeholder 13">
            <a:extLst>
              <a:ext uri="{FF2B5EF4-FFF2-40B4-BE49-F238E27FC236}">
                <a16:creationId xmlns:a16="http://schemas.microsoft.com/office/drawing/2014/main" id="{52732D42-70A0-4B1C-BE4E-BF53F1E1F22D}"/>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357929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a:bodyPr>
          <a:lstStyle/>
          <a:p>
            <a:r>
              <a:rPr lang="en-US" b="1" dirty="0">
                <a:latin typeface="Times New Roman" panose="02020603050405020304" pitchFamily="18" charset="0"/>
                <a:cs typeface="Times New Roman" panose="02020603050405020304" pitchFamily="18" charset="0"/>
              </a:rPr>
              <a:t>Determining Inventory Quantities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81000" y="1143000"/>
            <a:ext cx="8458200" cy="5105400"/>
          </a:xfrm>
        </p:spPr>
        <p:txBody>
          <a:bodyPr/>
          <a:lstStyle/>
          <a:p>
            <a:pPr marL="0" indent="0" algn="just">
              <a:buNone/>
            </a:pPr>
            <a:r>
              <a:rPr lang="en-US" altLang="en-US" sz="2600" b="1" dirty="0">
                <a:latin typeface="Times New Roman" panose="02020603050405020304" pitchFamily="18" charset="0"/>
                <a:cs typeface="Times New Roman" panose="02020603050405020304" pitchFamily="18" charset="0"/>
              </a:rPr>
              <a:t>Why count physical inventory:</a:t>
            </a:r>
          </a:p>
          <a:p>
            <a:pPr marL="0" indent="0" algn="just">
              <a:buClr>
                <a:srgbClr val="800000"/>
              </a:buClr>
              <a:buSzPct val="95000"/>
              <a:buNone/>
            </a:pPr>
            <a:r>
              <a:rPr lang="en-US" altLang="en-US" sz="2600" b="1" dirty="0">
                <a:latin typeface="Times New Roman" panose="02020603050405020304" pitchFamily="18" charset="0"/>
                <a:cs typeface="Times New Roman" panose="02020603050405020304" pitchFamily="18" charset="0"/>
              </a:rPr>
              <a:t>Perpetual System</a:t>
            </a:r>
          </a:p>
          <a:p>
            <a:pPr lvl="1" algn="just">
              <a:buFontTx/>
              <a:buAutoNum type="arabicPeriod"/>
            </a:pPr>
            <a:r>
              <a:rPr lang="en-US" altLang="en-US" dirty="0">
                <a:latin typeface="Times New Roman" panose="02020603050405020304" pitchFamily="18" charset="0"/>
                <a:cs typeface="Times New Roman" panose="02020603050405020304" pitchFamily="18" charset="0"/>
              </a:rPr>
              <a:t>Check accuracy of inventory records.</a:t>
            </a:r>
          </a:p>
          <a:p>
            <a:pPr lvl="1" algn="just">
              <a:buFontTx/>
              <a:buAutoNum type="arabicPeriod"/>
            </a:pPr>
            <a:r>
              <a:rPr lang="en-US" altLang="en-US" dirty="0">
                <a:latin typeface="Times New Roman" panose="02020603050405020304" pitchFamily="18" charset="0"/>
                <a:cs typeface="Times New Roman" panose="02020603050405020304" pitchFamily="18" charset="0"/>
              </a:rPr>
              <a:t>Determine amount of inventory lost due to wasted raw materials, shoplifting, or employee theft.</a:t>
            </a:r>
          </a:p>
          <a:p>
            <a:pPr marL="0" indent="0" algn="just">
              <a:buClr>
                <a:schemeClr val="tx1"/>
              </a:buClr>
              <a:buSzPct val="95000"/>
              <a:buNone/>
            </a:pPr>
            <a:r>
              <a:rPr lang="en-US" altLang="en-US" sz="2600" b="1" dirty="0">
                <a:latin typeface="Times New Roman" panose="02020603050405020304" pitchFamily="18" charset="0"/>
                <a:cs typeface="Times New Roman" panose="02020603050405020304" pitchFamily="18" charset="0"/>
              </a:rPr>
              <a:t>Periodic System</a:t>
            </a:r>
          </a:p>
          <a:p>
            <a:pPr lvl="1" indent="-438150" algn="just">
              <a:buFontTx/>
              <a:buAutoNum type="arabicPeriod"/>
            </a:pPr>
            <a:r>
              <a:rPr lang="en-US" altLang="en-US" dirty="0">
                <a:latin typeface="Times New Roman" panose="02020603050405020304" pitchFamily="18" charset="0"/>
                <a:cs typeface="Times New Roman" panose="02020603050405020304" pitchFamily="18" charset="0"/>
              </a:rPr>
              <a:t>Determine the inventory on hand.</a:t>
            </a:r>
          </a:p>
          <a:p>
            <a:pPr lvl="1" indent="-438150" algn="just">
              <a:buFontTx/>
              <a:buAutoNum type="arabicPeriod"/>
            </a:pPr>
            <a:r>
              <a:rPr lang="en-US" altLang="en-US" dirty="0">
                <a:latin typeface="Times New Roman" panose="02020603050405020304" pitchFamily="18" charset="0"/>
                <a:cs typeface="Times New Roman" panose="02020603050405020304" pitchFamily="18" charset="0"/>
              </a:rPr>
              <a:t>Determine amount of inventory lost due to wasted raw materials, shoplifting, or employee theft.</a:t>
            </a:r>
          </a:p>
          <a:p>
            <a:pPr lvl="1" indent="-438150" algn="just">
              <a:buFontTx/>
              <a:buAutoNum type="arabicPeriod"/>
            </a:pPr>
            <a:r>
              <a:rPr lang="en-US" altLang="en-US" dirty="0">
                <a:latin typeface="Times New Roman" panose="02020603050405020304" pitchFamily="18" charset="0"/>
                <a:cs typeface="Times New Roman" panose="02020603050405020304" pitchFamily="18" charset="0"/>
              </a:rPr>
              <a:t>Determine the cost of goods sold for the period.</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kern="1200" dirty="0">
                <a:solidFill>
                  <a:schemeClr val="tx1"/>
                </a:solidFill>
                <a:effectLst/>
                <a:latin typeface="Times New Roman" panose="02020603050405020304" pitchFamily="18" charset="0"/>
                <a:ea typeface="+mn-ea"/>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4154333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a:bodyPr>
          <a:lstStyle/>
          <a:p>
            <a:r>
              <a:rPr lang="en-US" b="1" dirty="0">
                <a:latin typeface="Times New Roman" panose="02020603050405020304" pitchFamily="18" charset="0"/>
                <a:cs typeface="Times New Roman" panose="02020603050405020304" pitchFamily="18" charset="0"/>
              </a:rPr>
              <a:t>Estimating the Allowance</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indent="0" algn="just">
              <a:buNone/>
            </a:pPr>
            <a:r>
              <a:rPr lang="en-US" sz="2600" dirty="0">
                <a:latin typeface="Times New Roman" panose="02020603050405020304" pitchFamily="18" charset="0"/>
                <a:cs typeface="Times New Roman" panose="02020603050405020304" pitchFamily="18" charset="0"/>
              </a:rPr>
              <a:t>Companies generally using one of the following two methods:</a:t>
            </a:r>
            <a:endParaRPr lang="en-US" sz="2600" b="1" dirty="0">
              <a:latin typeface="Times New Roman" panose="02020603050405020304" pitchFamily="18" charset="0"/>
              <a:cs typeface="Times New Roman" panose="02020603050405020304" pitchFamily="18" charset="0"/>
            </a:endParaRPr>
          </a:p>
          <a:p>
            <a:pPr algn="just">
              <a:spcBef>
                <a:spcPts val="1200"/>
              </a:spcBef>
              <a:buFont typeface="+mj-lt"/>
              <a:buAutoNum type="arabicPeriod"/>
            </a:pPr>
            <a:r>
              <a:rPr lang="en-US" sz="2600" b="1" dirty="0">
                <a:solidFill>
                  <a:srgbClr val="00007F"/>
                </a:solidFill>
                <a:latin typeface="Times New Roman" panose="02020603050405020304" pitchFamily="18" charset="0"/>
                <a:cs typeface="Times New Roman" panose="02020603050405020304" pitchFamily="18" charset="0"/>
              </a:rPr>
              <a:t>Percentage-of-Receivables Basis</a:t>
            </a:r>
          </a:p>
          <a:p>
            <a:pPr marL="461963" indent="0" algn="just">
              <a:buNone/>
            </a:pPr>
            <a:r>
              <a:rPr lang="en-US" sz="2600" dirty="0">
                <a:latin typeface="Times New Roman" panose="02020603050405020304" pitchFamily="18" charset="0"/>
                <a:cs typeface="Times New Roman" panose="02020603050405020304" pitchFamily="18" charset="0"/>
              </a:rPr>
              <a:t>Management establishes a percentage relationship between amount of receivables and expected losses from uncollectible accounts.</a:t>
            </a:r>
          </a:p>
          <a:p>
            <a:pPr algn="just">
              <a:spcBef>
                <a:spcPts val="1200"/>
              </a:spcBef>
              <a:buFont typeface="+mj-lt"/>
              <a:buAutoNum type="arabicPeriod" startAt="2"/>
            </a:pPr>
            <a:r>
              <a:rPr lang="en-US" sz="2600" b="1" dirty="0">
                <a:solidFill>
                  <a:srgbClr val="00007F"/>
                </a:solidFill>
                <a:latin typeface="Times New Roman" panose="02020603050405020304" pitchFamily="18" charset="0"/>
                <a:cs typeface="Times New Roman" panose="02020603050405020304" pitchFamily="18" charset="0"/>
              </a:rPr>
              <a:t>Aging the Accounts Receivable</a:t>
            </a:r>
          </a:p>
          <a:p>
            <a:pPr marL="461963" indent="0" algn="just">
              <a:buNone/>
            </a:pPr>
            <a:r>
              <a:rPr lang="en-US" sz="2600" dirty="0">
                <a:latin typeface="Times New Roman" panose="02020603050405020304" pitchFamily="18" charset="0"/>
                <a:cs typeface="Times New Roman" panose="02020603050405020304" pitchFamily="18" charset="0"/>
              </a:rPr>
              <a:t>Is a schedule that classifies customer balances by the length of time they have been unpaid.</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290044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fontScale="90000"/>
          </a:bodyPr>
          <a:lstStyle/>
          <a:p>
            <a:r>
              <a:rPr lang="en-US" b="1" dirty="0">
                <a:solidFill>
                  <a:schemeClr val="accent1"/>
                </a:solidFill>
                <a:latin typeface="Times New Roman" panose="02020603050405020304" pitchFamily="18" charset="0"/>
                <a:cs typeface="Times New Roman" panose="02020603050405020304" pitchFamily="18" charset="0"/>
              </a:rPr>
              <a:t>Estimating the Allowance</a:t>
            </a:r>
            <a:br>
              <a:rPr lang="en-US" b="1" dirty="0">
                <a:solidFill>
                  <a:schemeClr val="accent1"/>
                </a:solidFill>
                <a:latin typeface="Times New Roman" panose="02020603050405020304" pitchFamily="18" charset="0"/>
                <a:cs typeface="Times New Roman" panose="02020603050405020304" pitchFamily="18" charset="0"/>
              </a:rPr>
            </a:br>
            <a:r>
              <a:rPr lang="en-US" sz="3100" b="1" dirty="0">
                <a:solidFill>
                  <a:schemeClr val="accent1"/>
                </a:solidFill>
                <a:latin typeface="Times New Roman" panose="02020603050405020304" pitchFamily="18" charset="0"/>
                <a:cs typeface="Times New Roman" panose="02020603050405020304" pitchFamily="18" charset="0"/>
              </a:rPr>
              <a:t>Aging of Accounts Receivable Method</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indent="0" algn="just">
              <a:buNone/>
            </a:pPr>
            <a:r>
              <a:rPr lang="en-US" sz="2600" dirty="0">
                <a:latin typeface="Times New Roman" panose="02020603050405020304" pitchFamily="18" charset="0"/>
                <a:cs typeface="Times New Roman" panose="02020603050405020304" pitchFamily="18" charset="0"/>
              </a:rPr>
              <a:t>When the </a:t>
            </a:r>
            <a:r>
              <a:rPr lang="en-US" sz="2600" b="1" dirty="0">
                <a:latin typeface="Times New Roman" panose="02020603050405020304" pitchFamily="18" charset="0"/>
                <a:cs typeface="Times New Roman" panose="02020603050405020304" pitchFamily="18" charset="0"/>
              </a:rPr>
              <a:t>aging of accounts receivable method </a:t>
            </a:r>
            <a:r>
              <a:rPr lang="en-US" sz="2600" dirty="0">
                <a:latin typeface="Times New Roman" panose="02020603050405020304" pitchFamily="18" charset="0"/>
                <a:cs typeface="Times New Roman" panose="02020603050405020304" pitchFamily="18" charset="0"/>
              </a:rPr>
              <a:t>is used, the company:</a:t>
            </a:r>
          </a:p>
          <a:p>
            <a:pPr marL="461963" indent="-461963" algn="just">
              <a:buFont typeface="+mj-lt"/>
              <a:buAutoNum type="arabicPeriod"/>
            </a:pPr>
            <a:r>
              <a:rPr lang="en-US" sz="2600" dirty="0">
                <a:latin typeface="Times New Roman" panose="02020603050405020304" pitchFamily="18" charset="0"/>
                <a:cs typeface="Times New Roman" panose="02020603050405020304" pitchFamily="18" charset="0"/>
              </a:rPr>
              <a:t>Arranges the accounts by age.</a:t>
            </a:r>
          </a:p>
          <a:p>
            <a:pPr marL="461963" indent="-461963" algn="just">
              <a:buFont typeface="+mj-lt"/>
              <a:buAutoNum type="arabicPeriod"/>
            </a:pPr>
            <a:r>
              <a:rPr lang="en-US" sz="2600" dirty="0">
                <a:latin typeface="Times New Roman" panose="02020603050405020304" pitchFamily="18" charset="0"/>
                <a:cs typeface="Times New Roman" panose="02020603050405020304" pitchFamily="18" charset="0"/>
              </a:rPr>
              <a:t>Determines the expected bad debt losses by applying percentages, based on past experience and/or the current economic environment, to the totals of each category.</a:t>
            </a:r>
          </a:p>
          <a:p>
            <a:pPr marL="0" indent="0" algn="just">
              <a:buNone/>
            </a:pPr>
            <a:r>
              <a:rPr lang="en-US" sz="2600" dirty="0">
                <a:latin typeface="Times New Roman" panose="02020603050405020304" pitchFamily="18" charset="0"/>
                <a:cs typeface="Times New Roman" panose="02020603050405020304" pitchFamily="18" charset="0"/>
              </a:rPr>
              <a:t>The longer a receivable is past due, the less likely it is to be collected.</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2662469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19948" cy="1198626"/>
          </a:xfrm>
        </p:spPr>
        <p:txBody>
          <a:bodyPr anchor="t">
            <a:normAutofit/>
          </a:bodyPr>
          <a:lstStyle/>
          <a:p>
            <a:r>
              <a:rPr lang="en-US" b="1" dirty="0">
                <a:solidFill>
                  <a:schemeClr val="accent1"/>
                </a:solidFill>
                <a:latin typeface="Times New Roman" panose="02020603050405020304" pitchFamily="18" charset="0"/>
                <a:cs typeface="Times New Roman" panose="02020603050405020304" pitchFamily="18" charset="0"/>
              </a:rPr>
              <a:t>Estimating the Allowance</a:t>
            </a:r>
            <a:br>
              <a:rPr lang="en-US" b="1" dirty="0">
                <a:solidFill>
                  <a:schemeClr val="accent1"/>
                </a:solidFill>
                <a:latin typeface="Times New Roman" panose="02020603050405020304" pitchFamily="18" charset="0"/>
                <a:cs typeface="Times New Roman" panose="02020603050405020304" pitchFamily="18" charset="0"/>
              </a:rPr>
            </a:br>
            <a:r>
              <a:rPr lang="en-US" sz="3200" b="1" dirty="0">
                <a:solidFill>
                  <a:schemeClr val="accent1"/>
                </a:solidFill>
                <a:latin typeface="Times New Roman" panose="02020603050405020304" pitchFamily="18" charset="0"/>
                <a:cs typeface="Times New Roman" panose="02020603050405020304" pitchFamily="18" charset="0"/>
              </a:rPr>
              <a:t>Aging Schedule</a:t>
            </a:r>
            <a:endParaRPr lang="en-US" b="1" dirty="0">
              <a:solidFill>
                <a:schemeClr val="accent1"/>
              </a:solidFill>
              <a:latin typeface="Times New Roman" panose="02020603050405020304" pitchFamily="18" charset="0"/>
              <a:cs typeface="Times New Roman" panose="02020603050405020304" pitchFamily="18" charset="0"/>
            </a:endParaRPr>
          </a:p>
        </p:txBody>
      </p:sp>
      <p:pic>
        <p:nvPicPr>
          <p:cNvPr id="7" name="Picture Placeholder 6" descr="A worksheet depicts the aging schedule for Dart Company. There are four columns displayed. The column headers are: Customer, Total, Not Yet Due, and Number of Days Past Due. The Number of Days Past Due column is further divided into four sub-columns as follows: 1-30, 31-60, 61-90, and Over 90. The data from the worksheet are as follows:&#10;Row 1: Customer, T.E. Adert; Total, $600; 1-30, $300; 61-90, $200; Over 90, $100;&#10;Row 2: Customer, R.C. Bortz; Total, 300; Not Yet Due, $300; &#10;Row 3: Customer, B.A. Carl; Total, 450; 1-30, 200; 31-60, $250; &#10;Row 4: Customer, O.L. Diker; Total, 700; Not Yet Due, 500; 61-90, 200; &#10;Row 5: Customer, T.O. Ebbet; Total, 600; 31-60, 300; Over 90, 300;&#10;Row 6: Customer, Others; Total, 36,950; Not Yet Due, 26,200; 1-30, 5,200; 31-60, 2,450; 61-90, 1,600; Over 90, 1,500;&#10;The total of amount in all the columns is calculated as: Total, $36,600; Not Yet Due, $27,000; 1-30, $5,700; 31-60, $3,000; 61-90, $2,000; Over 90, $1,900.&#10;The Estimated percentage of uncollectible is calculated as: Not Yet Due, 2 percent; 1-30, 4 percent; 31-60, 10 percent; 61-90, 20 percent; Over 90, 40 percent.&#10;The Total estimated uncollectible accounts is calculated as: Total, $2,228; Not Yet Due, $540; 1-30, $228; 31-60, $300; 61-90, $400; Over 90, $760.">
            <a:extLst>
              <a:ext uri="{FF2B5EF4-FFF2-40B4-BE49-F238E27FC236}">
                <a16:creationId xmlns:a16="http://schemas.microsoft.com/office/drawing/2014/main" id="{CFC3E62F-0D7B-4D8F-859C-52BA91E7E362}"/>
              </a:ext>
            </a:extLst>
          </p:cNvPr>
          <p:cNvPicPr>
            <a:picLocks noGrp="1" noChangeAspect="1"/>
          </p:cNvPicPr>
          <p:nvPr>
            <p:ph type="pic" sz="quarter" idx="19"/>
          </p:nvPr>
        </p:nvPicPr>
        <p:blipFill>
          <a:blip r:embed="rId2"/>
          <a:stretch>
            <a:fillRect/>
          </a:stretch>
        </p:blipFill>
        <p:spPr>
          <a:xfrm>
            <a:off x="762000" y="1524000"/>
            <a:ext cx="7664733" cy="4106991"/>
          </a:xfrm>
          <a:prstGeom prst="rect">
            <a:avLst/>
          </a:prstGeom>
          <a:noFill/>
          <a:ln w="9525">
            <a:solidFill>
              <a:schemeClr val="tx1"/>
            </a:solidFill>
            <a:miter lim="800000"/>
            <a:headEnd/>
            <a:tailEnd/>
          </a:ln>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2201495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fontScale="90000"/>
          </a:bodyPr>
          <a:lstStyle/>
          <a:p>
            <a:r>
              <a:rPr lang="en-US" sz="4000" b="1" dirty="0">
                <a:latin typeface="Times New Roman" panose="02020603050405020304" pitchFamily="18" charset="0"/>
                <a:cs typeface="Times New Roman" panose="02020603050405020304" pitchFamily="18" charset="0"/>
              </a:rPr>
              <a:t>Estimating the Allowance</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Theory</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indent="0" algn="just">
              <a:buNone/>
            </a:pPr>
            <a:r>
              <a:rPr lang="en-US" sz="2600" dirty="0">
                <a:latin typeface="Times New Roman" panose="02020603050405020304" pitchFamily="18" charset="0"/>
                <a:cs typeface="Times New Roman" panose="02020603050405020304" pitchFamily="18" charset="0"/>
              </a:rPr>
              <a:t>Total estimated uncollectible accounts for Dart Company ($2,228) represent the existing customer claims expected to become uncollectible in the future.</a:t>
            </a:r>
          </a:p>
          <a:p>
            <a:pPr marL="461963" indent="-461963" algn="just">
              <a:buClr>
                <a:srgbClr val="990000"/>
              </a:buClr>
            </a:pPr>
            <a:r>
              <a:rPr lang="en-US" sz="2600" dirty="0">
                <a:latin typeface="Times New Roman" panose="02020603050405020304" pitchFamily="18" charset="0"/>
                <a:cs typeface="Times New Roman" panose="02020603050405020304" pitchFamily="18" charset="0"/>
              </a:rPr>
              <a:t>Amount represents the </a:t>
            </a:r>
            <a:r>
              <a:rPr lang="en-US" sz="2600" b="1" dirty="0">
                <a:latin typeface="Times New Roman" panose="02020603050405020304" pitchFamily="18" charset="0"/>
                <a:cs typeface="Times New Roman" panose="02020603050405020304" pitchFamily="18" charset="0"/>
              </a:rPr>
              <a:t>required balance </a:t>
            </a:r>
            <a:r>
              <a:rPr lang="en-US" sz="2600" dirty="0">
                <a:latin typeface="Times New Roman" panose="02020603050405020304" pitchFamily="18" charset="0"/>
                <a:cs typeface="Times New Roman" panose="02020603050405020304" pitchFamily="18" charset="0"/>
              </a:rPr>
              <a:t>in Allowance for Doubtful Accounts at the balance sheet date.</a:t>
            </a:r>
          </a:p>
          <a:p>
            <a:pPr marL="461963" indent="-461963" algn="just">
              <a:buClr>
                <a:srgbClr val="990000"/>
              </a:buClr>
            </a:pPr>
            <a:r>
              <a:rPr lang="en-US" sz="2600" b="1" dirty="0">
                <a:latin typeface="Times New Roman" panose="02020603050405020304" pitchFamily="18" charset="0"/>
                <a:cs typeface="Times New Roman" panose="02020603050405020304" pitchFamily="18" charset="0"/>
              </a:rPr>
              <a:t>Amount of bad debt expense that should be recorded is the difference between the required balance and the existing balance in the allowance account</a:t>
            </a:r>
            <a:r>
              <a:rPr lang="en-US" sz="2600" dirty="0">
                <a:latin typeface="Times New Roman" panose="02020603050405020304" pitchFamily="18" charset="0"/>
                <a:cs typeface="Times New Roman" panose="02020603050405020304" pitchFamily="18" charset="0"/>
              </a:rPr>
              <a:t>.</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4066857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29875" cy="1198626"/>
          </a:xfrm>
        </p:spPr>
        <p:txBody>
          <a:bodyPr anchor="t"/>
          <a:lstStyle/>
          <a:p>
            <a:r>
              <a:rPr lang="en-US" b="1" dirty="0">
                <a:latin typeface="Times New Roman" panose="02020603050405020304" pitchFamily="18" charset="0"/>
                <a:cs typeface="Times New Roman" panose="02020603050405020304" pitchFamily="18" charset="0"/>
              </a:rPr>
              <a:t>Estimating the Allowance</a:t>
            </a:r>
            <a:br>
              <a:rPr lang="en-US" b="1" dirty="0">
                <a:latin typeface="Times New Roman" panose="02020603050405020304" pitchFamily="18" charset="0"/>
                <a:cs typeface="Times New Roman" panose="02020603050405020304" pitchFamily="18" charset="0"/>
              </a:rPr>
            </a:br>
            <a:r>
              <a:rPr lang="en-US" sz="3200" b="1" dirty="0">
                <a:solidFill>
                  <a:schemeClr val="accent1"/>
                </a:solidFill>
                <a:latin typeface="Times New Roman" panose="02020603050405020304" pitchFamily="18" charset="0"/>
                <a:cs typeface="Times New Roman" panose="02020603050405020304" pitchFamily="18" charset="0"/>
              </a:rPr>
              <a:t>Adjustment</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457200" y="1676400"/>
            <a:ext cx="8229600" cy="1295400"/>
          </a:xfrm>
        </p:spPr>
        <p:txBody>
          <a:bodyPr/>
          <a:lstStyle/>
          <a:p>
            <a:pPr algn="l">
              <a:lnSpc>
                <a:spcPct val="100000"/>
              </a:lnSpc>
              <a:spcBef>
                <a:spcPts val="1200"/>
              </a:spcBef>
            </a:pPr>
            <a:r>
              <a:rPr lang="en-US" sz="2600" b="1" dirty="0">
                <a:latin typeface="Times New Roman" panose="02020603050405020304" pitchFamily="18" charset="0"/>
                <a:cs typeface="Times New Roman" panose="02020603050405020304" pitchFamily="18" charset="0"/>
              </a:rPr>
              <a:t>Illustration:</a:t>
            </a:r>
            <a:r>
              <a:rPr lang="en-US" sz="2600" dirty="0">
                <a:latin typeface="Times New Roman" panose="02020603050405020304" pitchFamily="18" charset="0"/>
                <a:cs typeface="Times New Roman" panose="02020603050405020304" pitchFamily="18" charset="0"/>
              </a:rPr>
              <a:t> If the unadjusted balance in Allowance for Doubtful Accounts is presently $528 but should be $2,228 then a transaction for $1,700 is necessary.</a:t>
            </a:r>
          </a:p>
        </p:txBody>
      </p:sp>
      <p:pic>
        <p:nvPicPr>
          <p:cNvPr id="9" name="Picture 2" descr="An illustration of recording the transaction using equation analysis displays the Balance sheet. The accounting equation in the Balance sheet is expressed as: Assets = Liabilities + Stockholders’ Equity, set up as column headings. Accounts Receivable and Allowance for Doubtful Accounts are listed under Assets column as: Accounts receivable minus Allowance for doubtful accounts. Common Stock, Revenue, Expense, and Dividends are given under Stockholders’ Equity as: Common stock plus Revenue minus Expense minus Dividend (revenue, expense, dividend come under the sub-heading Retained Earnings under the stockholders' equity column). Beginning balance of $39,600 is listed under Accounts receivable column, a decrease of $528 with a negative sign is listed under Allowance of Doubtful Accounts. A decrease of 1,700 with a negative sign is added to the amount negative $528 under Allowance of Doubtful Accounts. An adjusted balance of $2,228 with a negative sign is displayed by adding of the amounts $528 with a negative sign and 1,700 with a negative sign under Allowance for Doubtful Accounts. A decrease of $1,700 with a negative sign is listed in the expense column. The label, Bad Debt Expense, appears under the expense account column. ">
            <a:extLst>
              <a:ext uri="{FF2B5EF4-FFF2-40B4-BE49-F238E27FC236}">
                <a16:creationId xmlns:a16="http://schemas.microsoft.com/office/drawing/2014/main" id="{34B8873D-6D68-416E-8D6E-BD796A6F9B67}"/>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940784" y="3090358"/>
            <a:ext cx="7262433" cy="302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3</a:t>
            </a:r>
          </a:p>
        </p:txBody>
      </p:sp>
    </p:spTree>
    <p:extLst>
      <p:ext uri="{BB962C8B-B14F-4D97-AF65-F5344CB8AC3E}">
        <p14:creationId xmlns:p14="http://schemas.microsoft.com/office/powerpoint/2010/main" val="2125418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2050334"/>
          </a:xfrm>
        </p:spPr>
        <p:txBody>
          <a:bodyPr>
            <a:normAutofit/>
          </a:bodyPr>
          <a:lstStyle/>
          <a:p>
            <a:r>
              <a:rPr lang="en-IN" b="1" dirty="0">
                <a:solidFill>
                  <a:srgbClr val="931B21"/>
                </a:solidFill>
                <a:latin typeface="Times New Roman" panose="02020603050405020304" pitchFamily="18" charset="0"/>
                <a:cs typeface="Times New Roman" panose="02020603050405020304" pitchFamily="18" charset="0"/>
              </a:rPr>
              <a:t>Learning Objective 4</a:t>
            </a:r>
            <a:br>
              <a:rPr lang="en-IN" b="1" dirty="0">
                <a:solidFill>
                  <a:srgbClr val="931B21"/>
                </a:solidFill>
                <a:latin typeface="Times New Roman" panose="02020603050405020304" pitchFamily="18" charset="0"/>
                <a:cs typeface="Times New Roman" panose="02020603050405020304" pitchFamily="18" charset="0"/>
              </a:rPr>
            </a:br>
            <a:r>
              <a:rPr lang="en-US" b="1" dirty="0">
                <a:solidFill>
                  <a:schemeClr val="accent1"/>
                </a:solidFill>
                <a:latin typeface="Times New Roman" panose="02020603050405020304" pitchFamily="18" charset="0"/>
                <a:cs typeface="Times New Roman" panose="02020603050405020304" pitchFamily="18" charset="0"/>
              </a:rPr>
              <a:t>Explain the Statement Presentation and Analysis of Inventory</a:t>
            </a:r>
            <a:endParaRPr lang="en-CA" altLang="en-US"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4</a:t>
            </a:r>
            <a:endPar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3351421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a:bodyPr>
          <a:lstStyle/>
          <a:p>
            <a:r>
              <a:rPr lang="en-US" b="1" dirty="0">
                <a:latin typeface="Times New Roman" panose="02020603050405020304" pitchFamily="18" charset="0"/>
                <a:cs typeface="Times New Roman" panose="02020603050405020304" pitchFamily="18" charset="0"/>
              </a:rPr>
              <a:t>Presentation</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57200" lvl="1">
              <a:spcBef>
                <a:spcPts val="1200"/>
              </a:spcBef>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Inventory is classified in the balance sheet as a current asset immediately below receivables. </a:t>
            </a:r>
          </a:p>
          <a:p>
            <a:pPr marL="457200" lvl="1">
              <a:spcBef>
                <a:spcPts val="1200"/>
              </a:spcBef>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a multiple-step income statement, cost of goods sold is subtracted from net sales. </a:t>
            </a:r>
          </a:p>
          <a:p>
            <a:pPr marL="457200" lvl="1">
              <a:spcBef>
                <a:spcPts val="1200"/>
              </a:spcBef>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 also should be disclosure of </a:t>
            </a:r>
          </a:p>
          <a:p>
            <a:pPr marL="914400" lvl="2" indent="-452438">
              <a:spcBef>
                <a:spcPts val="1200"/>
              </a:spcBef>
              <a:buClr>
                <a:schemeClr val="accent2"/>
              </a:buClr>
              <a:buSzPct val="100000"/>
              <a:buFont typeface="+mj-lt"/>
              <a:buAutoNum type="arabicPeriod"/>
            </a:pPr>
            <a:r>
              <a:rPr lang="en-US" dirty="0">
                <a:latin typeface="Times New Roman" panose="02020603050405020304" pitchFamily="18" charset="0"/>
                <a:cs typeface="Times New Roman" panose="02020603050405020304" pitchFamily="18" charset="0"/>
              </a:rPr>
              <a:t>Major inventory classifications. </a:t>
            </a:r>
          </a:p>
          <a:p>
            <a:pPr marL="914400" lvl="2" indent="-452438">
              <a:spcBef>
                <a:spcPts val="1200"/>
              </a:spcBef>
              <a:buClr>
                <a:schemeClr val="accent2"/>
              </a:buClr>
              <a:buSzPct val="100000"/>
              <a:buFont typeface="+mj-lt"/>
              <a:buAutoNum type="arabicPeriod"/>
            </a:pPr>
            <a:r>
              <a:rPr lang="en-US" dirty="0">
                <a:latin typeface="Times New Roman" panose="02020603050405020304" pitchFamily="18" charset="0"/>
                <a:cs typeface="Times New Roman" panose="02020603050405020304" pitchFamily="18" charset="0"/>
              </a:rPr>
              <a:t>Cost method (FIFO, LIFO, or average-cost).</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4</a:t>
            </a:r>
          </a:p>
        </p:txBody>
      </p:sp>
    </p:spTree>
    <p:extLst>
      <p:ext uri="{BB962C8B-B14F-4D97-AF65-F5344CB8AC3E}">
        <p14:creationId xmlns:p14="http://schemas.microsoft.com/office/powerpoint/2010/main" val="2575387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19948" cy="1198626"/>
          </a:xfrm>
        </p:spPr>
        <p:txBody>
          <a:bodyPr anchor="t">
            <a:normAutofit/>
          </a:bodyPr>
          <a:lstStyle/>
          <a:p>
            <a:r>
              <a:rPr lang="en-US" b="1" dirty="0">
                <a:latin typeface="Times New Roman" panose="02020603050405020304" pitchFamily="18" charset="0"/>
                <a:cs typeface="Times New Roman" panose="02020603050405020304" pitchFamily="18" charset="0"/>
              </a:rPr>
              <a:t>Presentation</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Footnote Disclosure</a:t>
            </a:r>
            <a:endParaRPr lang="en-US" b="1" dirty="0">
              <a:latin typeface="Times New Roman" panose="02020603050405020304" pitchFamily="18" charset="0"/>
              <a:cs typeface="Times New Roman" panose="02020603050405020304" pitchFamily="18" charset="0"/>
            </a:endParaRPr>
          </a:p>
        </p:txBody>
      </p:sp>
      <p:pic>
        <p:nvPicPr>
          <p:cNvPr id="9" name="Picture 4" descr="A Statement displays a two-line heading consisting of the name of the company, Walmart Incorporated; and the type of the statement, Notes to the Financial Statements. The Header is given as Note 1, Summary of Significant Accounting Policies. The sub header is Inventories. The text below Inventories reads: The Company values inventories at the lower of cost or market as determined primarily by the retail method of accounting, using the last-in, first-out (“LIFO”) method for substantially all of the Walmart U.S. segment’s inventories. The inventory at the Walmart International segment is valued primarily by the retail inventory method of accounting, using the first-in, first-out (“FIFO”) method. The retail method of accounting results in inventory being valued at the lower of cost or market since permanent markdowns are immediately recorded as a reduction of the retail value of inventory. The inventory at Sam’s Club segment is valued using the LIFO method. At January 31, 2017, and 2016, the Company’s inventories valued at LIFO approximate those inventories as if they were valued at FIFO.">
            <a:extLst>
              <a:ext uri="{FF2B5EF4-FFF2-40B4-BE49-F238E27FC236}">
                <a16:creationId xmlns:a16="http://schemas.microsoft.com/office/drawing/2014/main" id="{0460AFB2-B675-4723-AC2B-952FE40171C6}"/>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794924" y="1652469"/>
            <a:ext cx="7554153" cy="436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4</a:t>
            </a:r>
          </a:p>
        </p:txBody>
      </p:sp>
    </p:spTree>
    <p:extLst>
      <p:ext uri="{BB962C8B-B14F-4D97-AF65-F5344CB8AC3E}">
        <p14:creationId xmlns:p14="http://schemas.microsoft.com/office/powerpoint/2010/main" val="3544417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fontScale="90000"/>
          </a:bodyPr>
          <a:lstStyle/>
          <a:p>
            <a:r>
              <a:rPr lang="en-US" sz="4000" b="1" dirty="0">
                <a:latin typeface="Times New Roman" panose="02020603050405020304" pitchFamily="18" charset="0"/>
                <a:cs typeface="Times New Roman" panose="02020603050405020304" pitchFamily="18" charset="0"/>
              </a:rPr>
              <a:t>Analysis</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Inventory Management</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indent="0">
              <a:buNone/>
            </a:pPr>
            <a:r>
              <a:rPr lang="en-US" sz="2600" b="1" dirty="0">
                <a:latin typeface="Times New Roman" panose="02020603050405020304" pitchFamily="18" charset="0"/>
                <a:cs typeface="Times New Roman" panose="02020603050405020304" pitchFamily="18" charset="0"/>
              </a:rPr>
              <a:t>Inventory management </a:t>
            </a:r>
            <a:r>
              <a:rPr lang="en-US" sz="2600" dirty="0">
                <a:latin typeface="Times New Roman" panose="02020603050405020304" pitchFamily="18" charset="0"/>
                <a:cs typeface="Times New Roman" panose="02020603050405020304" pitchFamily="18" charset="0"/>
              </a:rPr>
              <a:t>is a critical task.</a:t>
            </a:r>
          </a:p>
          <a:p>
            <a:pPr marL="461963" indent="-461963">
              <a:buFont typeface="+mj-lt"/>
              <a:buAutoNum type="arabicPeriod"/>
            </a:pPr>
            <a:r>
              <a:rPr lang="en-US" sz="2600" b="1" dirty="0">
                <a:latin typeface="Times New Roman" panose="02020603050405020304" pitchFamily="18" charset="0"/>
                <a:cs typeface="Times New Roman" panose="02020603050405020304" pitchFamily="18" charset="0"/>
              </a:rPr>
              <a:t>Having too much inventory on hand </a:t>
            </a:r>
            <a:r>
              <a:rPr lang="en-US" sz="2600" dirty="0">
                <a:latin typeface="Times New Roman" panose="02020603050405020304" pitchFamily="18" charset="0"/>
                <a:cs typeface="Times New Roman" panose="02020603050405020304" pitchFamily="18" charset="0"/>
              </a:rPr>
              <a:t>costs the company money in storage costs, interest costs (on funds tied up in inventory), and costs associated with the obsolescence of technical goods (e.g., computer chips) or shifts in fashion (e.g., clothes).</a:t>
            </a:r>
          </a:p>
          <a:p>
            <a:pPr marL="461963" indent="-461963">
              <a:buFont typeface="+mj-lt"/>
              <a:buAutoNum type="arabicPeriod"/>
            </a:pPr>
            <a:r>
              <a:rPr lang="en-US" sz="2600" b="1" dirty="0">
                <a:latin typeface="Times New Roman" panose="02020603050405020304" pitchFamily="18" charset="0"/>
                <a:cs typeface="Times New Roman" panose="02020603050405020304" pitchFamily="18" charset="0"/>
              </a:rPr>
              <a:t>Having too little inventory on hand </a:t>
            </a:r>
            <a:r>
              <a:rPr lang="en-US" sz="2600" dirty="0">
                <a:latin typeface="Times New Roman" panose="02020603050405020304" pitchFamily="18" charset="0"/>
                <a:cs typeface="Times New Roman" panose="02020603050405020304" pitchFamily="18" charset="0"/>
              </a:rPr>
              <a:t>results in lost sales.</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4</a:t>
            </a:r>
          </a:p>
        </p:txBody>
      </p:sp>
    </p:spTree>
    <p:extLst>
      <p:ext uri="{BB962C8B-B14F-4D97-AF65-F5344CB8AC3E}">
        <p14:creationId xmlns:p14="http://schemas.microsoft.com/office/powerpoint/2010/main" val="133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fontScale="90000"/>
          </a:bodyPr>
          <a:lstStyle/>
          <a:p>
            <a:r>
              <a:rPr lang="en-US" b="1" dirty="0">
                <a:latin typeface="Times New Roman" panose="02020603050405020304" pitchFamily="18" charset="0"/>
                <a:cs typeface="Times New Roman" panose="02020603050405020304" pitchFamily="18" charset="0"/>
              </a:rPr>
              <a:t>Analysis</a:t>
            </a:r>
            <a:br>
              <a:rPr lang="en-US"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Data Analytics and Inventory Management</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61963" indent="-461963">
              <a:buClr>
                <a:srgbClr val="990000"/>
              </a:buClr>
            </a:pPr>
            <a:r>
              <a:rPr lang="en-US" sz="2600" dirty="0">
                <a:latin typeface="Times New Roman" panose="02020603050405020304" pitchFamily="18" charset="0"/>
                <a:cs typeface="Times New Roman" panose="02020603050405020304" pitchFamily="18" charset="0"/>
              </a:rPr>
              <a:t>Companies collect massive amounts of data about every inventory item and every customer.</a:t>
            </a:r>
          </a:p>
          <a:p>
            <a:pPr marL="461963" indent="-461963">
              <a:buClr>
                <a:srgbClr val="990000"/>
              </a:buClr>
            </a:pPr>
            <a:r>
              <a:rPr lang="en-US" sz="2600" dirty="0">
                <a:latin typeface="Times New Roman" panose="02020603050405020304" pitchFamily="18" charset="0"/>
                <a:cs typeface="Times New Roman" panose="02020603050405020304" pitchFamily="18" charset="0"/>
              </a:rPr>
              <a:t>They analyze customer habits, buying patterns, and sales trends.</a:t>
            </a:r>
          </a:p>
          <a:p>
            <a:pPr marL="461963" indent="-461963">
              <a:buClr>
                <a:srgbClr val="990000"/>
              </a:buClr>
            </a:pPr>
            <a:r>
              <a:rPr lang="en-US" sz="2600" dirty="0">
                <a:latin typeface="Times New Roman" panose="02020603050405020304" pitchFamily="18" charset="0"/>
                <a:cs typeface="Times New Roman" panose="02020603050405020304" pitchFamily="18" charset="0"/>
              </a:rPr>
              <a:t>Using models that incorporate economic variables, weather patterns, and other factors, companies strive to optimize inventory levels to maximize sales while minimizing inventory holding costs.</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4</a:t>
            </a:r>
          </a:p>
        </p:txBody>
      </p:sp>
    </p:spTree>
    <p:extLst>
      <p:ext uri="{BB962C8B-B14F-4D97-AF65-F5344CB8AC3E}">
        <p14:creationId xmlns:p14="http://schemas.microsoft.com/office/powerpoint/2010/main" val="2878240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a:bodyPr>
          <a:lstStyle/>
          <a:p>
            <a:r>
              <a:rPr lang="en-US" sz="3400" b="1" dirty="0">
                <a:latin typeface="Times New Roman" panose="02020603050405020304" pitchFamily="18" charset="0"/>
                <a:cs typeface="Times New Roman" panose="02020603050405020304" pitchFamily="18" charset="0"/>
              </a:rPr>
              <a:t>Taking a Physical Inventory</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indent="0">
              <a:spcBef>
                <a:spcPts val="1200"/>
              </a:spcBef>
              <a:buNone/>
            </a:pPr>
            <a:r>
              <a:rPr lang="en-US" altLang="en-US" sz="2600" dirty="0">
                <a:solidFill>
                  <a:srgbClr val="000000"/>
                </a:solidFill>
                <a:latin typeface="Times New Roman" panose="02020603050405020304" pitchFamily="18" charset="0"/>
                <a:cs typeface="Times New Roman" panose="02020603050405020304" pitchFamily="18" charset="0"/>
              </a:rPr>
              <a:t>Involves counting, weighing, or measuring each kind of inventory on hand.</a:t>
            </a:r>
          </a:p>
          <a:p>
            <a:pPr marL="0" indent="0">
              <a:spcBef>
                <a:spcPts val="1200"/>
              </a:spcBef>
              <a:buNone/>
            </a:pPr>
            <a:r>
              <a:rPr lang="en-US" altLang="en-US" sz="2600" dirty="0">
                <a:solidFill>
                  <a:srgbClr val="000000"/>
                </a:solidFill>
                <a:latin typeface="Times New Roman" panose="02020603050405020304" pitchFamily="18" charset="0"/>
                <a:cs typeface="Times New Roman" panose="02020603050405020304" pitchFamily="18" charset="0"/>
              </a:rPr>
              <a:t>Taken,</a:t>
            </a:r>
          </a:p>
          <a:p>
            <a:pPr marL="461963" lvl="1" indent="-461963">
              <a:spcBef>
                <a:spcPts val="1200"/>
              </a:spcBef>
              <a:buSzPct val="100000"/>
              <a:buFont typeface="Arial" panose="020B0604020202020204" pitchFamily="34" charset="0"/>
              <a:buChar char="•"/>
            </a:pPr>
            <a:r>
              <a:rPr lang="en-US" altLang="en-US" dirty="0">
                <a:solidFill>
                  <a:srgbClr val="000000"/>
                </a:solidFill>
                <a:latin typeface="Times New Roman" panose="02020603050405020304" pitchFamily="18" charset="0"/>
                <a:cs typeface="Times New Roman" panose="02020603050405020304" pitchFamily="18" charset="0"/>
              </a:rPr>
              <a:t>when the business is closed or </a:t>
            </a:r>
          </a:p>
          <a:p>
            <a:pPr marL="461963" lvl="1" indent="-461963">
              <a:spcBef>
                <a:spcPts val="1200"/>
              </a:spcBef>
              <a:buSzPct val="100000"/>
              <a:buFont typeface="Arial" panose="020B0604020202020204" pitchFamily="34" charset="0"/>
              <a:buChar char="•"/>
            </a:pPr>
            <a:r>
              <a:rPr lang="en-US" altLang="en-US" dirty="0">
                <a:solidFill>
                  <a:srgbClr val="000000"/>
                </a:solidFill>
                <a:latin typeface="Times New Roman" panose="02020603050405020304" pitchFamily="18" charset="0"/>
                <a:cs typeface="Times New Roman" panose="02020603050405020304" pitchFamily="18" charset="0"/>
              </a:rPr>
              <a:t>business is slow.</a:t>
            </a:r>
          </a:p>
          <a:p>
            <a:pPr marL="461963" lvl="1" indent="-461963">
              <a:spcBef>
                <a:spcPts val="1200"/>
              </a:spcBef>
              <a:buSzPct val="100000"/>
              <a:buFont typeface="Arial" panose="020B0604020202020204" pitchFamily="34" charset="0"/>
              <a:buChar char="•"/>
            </a:pPr>
            <a:r>
              <a:rPr lang="en-US" altLang="en-US" dirty="0">
                <a:solidFill>
                  <a:srgbClr val="000000"/>
                </a:solidFill>
                <a:latin typeface="Times New Roman" panose="02020603050405020304" pitchFamily="18" charset="0"/>
                <a:cs typeface="Times New Roman" panose="02020603050405020304" pitchFamily="18" charset="0"/>
              </a:rPr>
              <a:t>Companies who depend upon Christmas sales as their busiest season often count inventory on January 31</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826676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19948" cy="1198626"/>
          </a:xfrm>
        </p:spPr>
        <p:txBody>
          <a:bodyPr anchor="t"/>
          <a:lstStyle/>
          <a:p>
            <a:r>
              <a:rPr lang="en-US" b="1" dirty="0">
                <a:latin typeface="Times New Roman" panose="02020603050405020304" pitchFamily="18" charset="0"/>
                <a:cs typeface="Times New Roman" panose="02020603050405020304" pitchFamily="18" charset="0"/>
              </a:rPr>
              <a:t>Inventory Turnover</a:t>
            </a:r>
          </a:p>
        </p:txBody>
      </p:sp>
      <p:pic>
        <p:nvPicPr>
          <p:cNvPr id="7" name="Picture 11" descr="Formulas for calculating Inventory Turnover Ratio and Days in Inventory. The formula for Inventory Turnover Ratio is displayed as: Inventory Turnover Ratio equals Cost of Goods Sold divided by Average Inventory. The formula for calculation of Days in Inventory is displayed below as: Days is Inventory equals 365 divided by Inventory Turnover Ratio.">
            <a:extLst>
              <a:ext uri="{FF2B5EF4-FFF2-40B4-BE49-F238E27FC236}">
                <a16:creationId xmlns:a16="http://schemas.microsoft.com/office/drawing/2014/main" id="{9C964C0B-8678-4CE7-B723-D13F9E2E2A6A}"/>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685602" y="2250514"/>
            <a:ext cx="7772797" cy="23976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4</a:t>
            </a:r>
          </a:p>
        </p:txBody>
      </p:sp>
    </p:spTree>
    <p:extLst>
      <p:ext uri="{BB962C8B-B14F-4D97-AF65-F5344CB8AC3E}">
        <p14:creationId xmlns:p14="http://schemas.microsoft.com/office/powerpoint/2010/main" val="1648476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EBADD-5C57-4EE9-91E7-83C283AD42B1}"/>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Inventory Turnover</a:t>
            </a:r>
            <a:r>
              <a:rPr lang="en-US" sz="100" b="1"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F5EE43F0-1CEE-4398-94FA-36A379193D2F}"/>
              </a:ext>
            </a:extLst>
          </p:cNvPr>
          <p:cNvSpPr>
            <a:spLocks noGrp="1"/>
          </p:cNvSpPr>
          <p:nvPr>
            <p:ph sz="quarter" idx="15"/>
          </p:nvPr>
        </p:nvSpPr>
        <p:spPr/>
        <p:txBody>
          <a:bodyPr/>
          <a:lstStyle/>
          <a:p>
            <a:pPr algn="l"/>
            <a:r>
              <a:rPr lang="en-US" altLang="en-US" sz="2400" b="1" dirty="0">
                <a:latin typeface="Times New Roman" panose="02020603050405020304" pitchFamily="18" charset="0"/>
                <a:cs typeface="Times New Roman" panose="02020603050405020304" pitchFamily="18" charset="0"/>
              </a:rPr>
              <a:t>Illustration</a:t>
            </a:r>
            <a:r>
              <a:rPr lang="en-US" altLang="en-US" sz="2400" dirty="0">
                <a:latin typeface="Times New Roman" panose="02020603050405020304" pitchFamily="18" charset="0"/>
                <a:cs typeface="Times New Roman" panose="02020603050405020304" pitchFamily="18" charset="0"/>
              </a:rPr>
              <a:t>: Data available for </a:t>
            </a:r>
            <a:r>
              <a:rPr lang="en-US" altLang="en-US" sz="2400" b="1" dirty="0" err="1">
                <a:solidFill>
                  <a:schemeClr val="accent2"/>
                </a:solidFill>
                <a:latin typeface="Times New Roman" panose="02020603050405020304" pitchFamily="18" charset="0"/>
                <a:cs typeface="Times New Roman" panose="02020603050405020304" pitchFamily="18" charset="0"/>
              </a:rPr>
              <a:t>WalMart</a:t>
            </a:r>
            <a:r>
              <a:rPr lang="en-US" altLang="en-US" sz="2400" b="1" dirty="0">
                <a:solidFill>
                  <a:schemeClr val="accent2"/>
                </a:solidFill>
                <a:latin typeface="Times New Roman" panose="02020603050405020304" pitchFamily="18" charset="0"/>
                <a:cs typeface="Times New Roman" panose="02020603050405020304" pitchFamily="18" charset="0"/>
              </a:rPr>
              <a:t> (2x)</a:t>
            </a:r>
            <a:r>
              <a:rPr lang="en-US" altLang="en-US" sz="2400" dirty="0">
                <a:latin typeface="Times New Roman" panose="02020603050405020304" pitchFamily="18" charset="0"/>
                <a:cs typeface="Times New Roman" panose="02020603050405020304" pitchFamily="18" charset="0"/>
              </a:rPr>
              <a:t>.</a:t>
            </a:r>
          </a:p>
        </p:txBody>
      </p:sp>
      <p:graphicFrame>
        <p:nvGraphicFramePr>
          <p:cNvPr id="13" name="Table Placeholder 10" descr="Table is accessible to screenreaders">
            <a:extLst>
              <a:ext uri="{FF2B5EF4-FFF2-40B4-BE49-F238E27FC236}">
                <a16:creationId xmlns:a16="http://schemas.microsoft.com/office/drawing/2014/main" id="{7A8A52B7-EBB2-46B1-8185-A36994646359}"/>
              </a:ext>
            </a:extLst>
          </p:cNvPr>
          <p:cNvGraphicFramePr>
            <a:graphicFrameLocks noGrp="1"/>
          </p:cNvGraphicFramePr>
          <p:nvPr>
            <p:ph type="tbl" sz="quarter" idx="17"/>
            <p:extLst>
              <p:ext uri="{D42A27DB-BD31-4B8C-83A1-F6EECF244321}">
                <p14:modId xmlns:p14="http://schemas.microsoft.com/office/powerpoint/2010/main" val="2354869699"/>
              </p:ext>
            </p:extLst>
          </p:nvPr>
        </p:nvGraphicFramePr>
        <p:xfrm>
          <a:off x="1800266" y="2237196"/>
          <a:ext cx="5543469" cy="1112520"/>
        </p:xfrm>
        <a:graphic>
          <a:graphicData uri="http://schemas.openxmlformats.org/drawingml/2006/table">
            <a:tbl>
              <a:tblPr firstRow="1" bandRow="1">
                <a:tableStyleId>{69012ECD-51FC-41F1-AA8D-1B2483CD663E}</a:tableStyleId>
              </a:tblPr>
              <a:tblGrid>
                <a:gridCol w="1928178">
                  <a:extLst>
                    <a:ext uri="{9D8B030D-6E8A-4147-A177-3AD203B41FA5}">
                      <a16:colId xmlns:a16="http://schemas.microsoft.com/office/drawing/2014/main" val="20000"/>
                    </a:ext>
                  </a:extLst>
                </a:gridCol>
                <a:gridCol w="2000714">
                  <a:extLst>
                    <a:ext uri="{9D8B030D-6E8A-4147-A177-3AD203B41FA5}">
                      <a16:colId xmlns:a16="http://schemas.microsoft.com/office/drawing/2014/main" val="20001"/>
                    </a:ext>
                  </a:extLst>
                </a:gridCol>
                <a:gridCol w="1614577">
                  <a:extLst>
                    <a:ext uri="{9D8B030D-6E8A-4147-A177-3AD203B41FA5}">
                      <a16:colId xmlns:a16="http://schemas.microsoft.com/office/drawing/2014/main" val="20002"/>
                    </a:ext>
                  </a:extLst>
                </a:gridCol>
              </a:tblGrid>
              <a:tr h="370840">
                <a:tc>
                  <a:txBody>
                    <a:bodyPr/>
                    <a:lstStyle/>
                    <a:p>
                      <a:pPr algn="ctr"/>
                      <a:r>
                        <a:rPr lang="en-US" sz="1800" dirty="0">
                          <a:latin typeface="Times New Roman" panose="02020603050405020304" pitchFamily="18" charset="0"/>
                          <a:cs typeface="Times New Roman" panose="02020603050405020304" pitchFamily="18" charset="0"/>
                        </a:rPr>
                        <a:t>(in millions)</a:t>
                      </a:r>
                    </a:p>
                  </a:txBody>
                  <a:tcPr/>
                </a:tc>
                <a:tc>
                  <a:txBody>
                    <a:bodyPr/>
                    <a:lstStyle/>
                    <a:p>
                      <a:pPr algn="ctr"/>
                      <a:r>
                        <a:rPr lang="en-US" sz="1800" dirty="0">
                          <a:latin typeface="Times New Roman" panose="02020603050405020304" pitchFamily="18" charset="0"/>
                          <a:cs typeface="Times New Roman" panose="02020603050405020304" pitchFamily="18" charset="0"/>
                        </a:rPr>
                        <a:t>2016</a:t>
                      </a:r>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2015</a:t>
                      </a:r>
                      <a:endParaRPr lang="en-US" sz="1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n-US" sz="1800" dirty="0">
                          <a:latin typeface="Times New Roman" panose="02020603050405020304" pitchFamily="18" charset="0"/>
                          <a:cs typeface="Times New Roman" panose="02020603050405020304" pitchFamily="18" charset="0"/>
                        </a:rPr>
                        <a:t>Ending inventory</a:t>
                      </a:r>
                    </a:p>
                  </a:txBody>
                  <a:tcPr/>
                </a:tc>
                <a:tc>
                  <a:txBody>
                    <a:bodyPr/>
                    <a:lstStyle/>
                    <a:p>
                      <a:pPr algn="ctr"/>
                      <a:r>
                        <a:rPr lang="en-US" sz="1800" dirty="0">
                          <a:latin typeface="Times New Roman" panose="02020603050405020304" pitchFamily="18" charset="0"/>
                          <a:cs typeface="Times New Roman" panose="02020603050405020304" pitchFamily="18" charset="0"/>
                        </a:rPr>
                        <a:t>$ 43,046</a:t>
                      </a:r>
                    </a:p>
                  </a:txBody>
                  <a:tcPr/>
                </a:tc>
                <a:tc>
                  <a:txBody>
                    <a:bodyPr/>
                    <a:lstStyle/>
                    <a:p>
                      <a:pPr algn="ctr"/>
                      <a:r>
                        <a:rPr lang="en-US" sz="1800" dirty="0">
                          <a:latin typeface="Times New Roman" panose="02020603050405020304" pitchFamily="18" charset="0"/>
                          <a:cs typeface="Times New Roman" panose="02020603050405020304" pitchFamily="18" charset="0"/>
                        </a:rPr>
                        <a:t>$44,469</a:t>
                      </a:r>
                    </a:p>
                  </a:txBody>
                  <a:tcPr/>
                </a:tc>
                <a:extLst>
                  <a:ext uri="{0D108BD9-81ED-4DB2-BD59-A6C34878D82A}">
                    <a16:rowId xmlns:a16="http://schemas.microsoft.com/office/drawing/2014/main" val="10001"/>
                  </a:ext>
                </a:extLst>
              </a:tr>
              <a:tr h="370840">
                <a:tc>
                  <a:txBody>
                    <a:bodyPr/>
                    <a:lstStyle/>
                    <a:p>
                      <a:r>
                        <a:rPr lang="en-US" sz="1800" dirty="0">
                          <a:latin typeface="Times New Roman" panose="02020603050405020304" pitchFamily="18" charset="0"/>
                          <a:cs typeface="Times New Roman" panose="02020603050405020304" pitchFamily="18" charset="0"/>
                        </a:rPr>
                        <a:t>Cost of goods sold</a:t>
                      </a:r>
                    </a:p>
                  </a:txBody>
                  <a:tcPr/>
                </a:tc>
                <a:tc>
                  <a:txBody>
                    <a:bodyPr/>
                    <a:lstStyle/>
                    <a:p>
                      <a:pPr algn="ctr"/>
                      <a:r>
                        <a:rPr lang="en-US" sz="1800" dirty="0">
                          <a:latin typeface="Times New Roman" panose="02020603050405020304" pitchFamily="18" charset="0"/>
                          <a:cs typeface="Times New Roman" panose="02020603050405020304" pitchFamily="18" charset="0"/>
                        </a:rPr>
                        <a:t> 361,256</a:t>
                      </a:r>
                    </a:p>
                  </a:txBody>
                  <a:tcPr/>
                </a:tc>
                <a:tc>
                  <a:txBody>
                    <a:bodyPr/>
                    <a:lstStyle/>
                    <a:p>
                      <a:pPr algn="ctr"/>
                      <a:endParaRPr lang="en-US" sz="1800" dirty="0">
                        <a:solidFill>
                          <a:schemeClr val="bg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pic>
        <p:nvPicPr>
          <p:cNvPr id="14" name="Picture Placeholder 13" descr="Formulae for inventory turnover and days in inventory for Walmart and Target are given. The formula for Inventory turnover is displayed as Cost of Goods Sold on the numerator and Average Inventory on the denominator and the formula for Days in Inventory is displayed as 365 on the numerator and Inventory Turnover on the denominator. The calculation of Inventory turnover ratio for Walmart for 2016 (in millions) is given as $361,256 divided by (($43,046 plus $44,469) divided by 2), which is calculated as 8.3 times. Inventory turnover ratio for Walmart for 2015 (in millions) is displayed as 8.1 times in the next column. Inventory turnover ratio for Target for 2016 is displayed as 5.8 times in the last column. The calculation of Days in Inventory ratio for Walmart for 2016 (in millions) is given as 365 days divided by 8.3, which is calculated as 44.0 days. The Days in Inventory ratio for Walmart for 2015 (in millions) is displayed as 45.1 days in the next column. The Days in Inventory ratio for Target for 2016 is displayed as 62.9 days in the last column.">
            <a:extLst>
              <a:ext uri="{FF2B5EF4-FFF2-40B4-BE49-F238E27FC236}">
                <a16:creationId xmlns:a16="http://schemas.microsoft.com/office/drawing/2014/main" id="{76008ECB-00BC-4FB8-9B69-D41357DD4C97}"/>
              </a:ext>
            </a:extLst>
          </p:cNvPr>
          <p:cNvPicPr>
            <a:picLocks noGrp="1" noChangeAspect="1"/>
          </p:cNvPicPr>
          <p:nvPr>
            <p:ph type="pic" sz="quarter" idx="19"/>
          </p:nvPr>
        </p:nvPicPr>
        <p:blipFill>
          <a:blip r:embed="rId2"/>
          <a:stretch>
            <a:fillRect/>
          </a:stretch>
        </p:blipFill>
        <p:spPr>
          <a:xfrm>
            <a:off x="609600" y="3657600"/>
            <a:ext cx="7937165" cy="2353268"/>
          </a:xfrm>
          <a:prstGeom prst="rect">
            <a:avLst/>
          </a:prstGeom>
        </p:spPr>
      </p:pic>
      <p:sp>
        <p:nvSpPr>
          <p:cNvPr id="11" name="Content Placeholder 10">
            <a:extLst>
              <a:ext uri="{FF2B5EF4-FFF2-40B4-BE49-F238E27FC236}">
                <a16:creationId xmlns:a16="http://schemas.microsoft.com/office/drawing/2014/main" id="{4BA82206-F596-4C7D-A386-B5123676D7FD}"/>
              </a:ext>
            </a:extLst>
          </p:cNvPr>
          <p:cNvSpPr>
            <a:spLocks noGrp="1"/>
          </p:cNvSpPr>
          <p:nvPr>
            <p:ph sz="quarter" idx="23"/>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4</a:t>
            </a:r>
          </a:p>
        </p:txBody>
      </p:sp>
    </p:spTree>
    <p:extLst>
      <p:ext uri="{BB962C8B-B14F-4D97-AF65-F5344CB8AC3E}">
        <p14:creationId xmlns:p14="http://schemas.microsoft.com/office/powerpoint/2010/main" val="263854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a:bodyPr>
          <a:lstStyle/>
          <a:p>
            <a:r>
              <a:rPr lang="en-US" b="1" dirty="0">
                <a:latin typeface="Times New Roman" panose="02020603050405020304" pitchFamily="18" charset="0"/>
                <a:cs typeface="Times New Roman" panose="02020603050405020304" pitchFamily="18" charset="0"/>
              </a:rPr>
              <a:t>Determining Ownership of Goods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indent="0">
              <a:buSzPct val="80000"/>
              <a:buNone/>
            </a:pPr>
            <a:r>
              <a:rPr lang="en-US" altLang="en-US" sz="2600" b="1" dirty="0">
                <a:solidFill>
                  <a:srgbClr val="000000"/>
                </a:solidFill>
                <a:latin typeface="Times New Roman" panose="02020603050405020304" pitchFamily="18" charset="0"/>
                <a:cs typeface="Times New Roman" panose="02020603050405020304" pitchFamily="18" charset="0"/>
              </a:rPr>
              <a:t>Goods In Transit</a:t>
            </a:r>
          </a:p>
          <a:p>
            <a:pPr lvl="1" indent="-452438">
              <a:buSzPct val="100000"/>
              <a:buFont typeface="Arial" panose="020B0604020202020204" pitchFamily="34" charset="0"/>
              <a:buChar char="•"/>
            </a:pPr>
            <a:r>
              <a:rPr lang="en-US" altLang="en-US" dirty="0">
                <a:solidFill>
                  <a:srgbClr val="000000"/>
                </a:solidFill>
                <a:latin typeface="Times New Roman" panose="02020603050405020304" pitchFamily="18" charset="0"/>
                <a:cs typeface="Times New Roman" panose="02020603050405020304" pitchFamily="18" charset="0"/>
              </a:rPr>
              <a:t>Purchased goods not yet received.</a:t>
            </a:r>
          </a:p>
          <a:p>
            <a:pPr lvl="1" indent="-452438">
              <a:buSzPct val="100000"/>
              <a:buFont typeface="Arial" panose="020B0604020202020204" pitchFamily="34" charset="0"/>
              <a:buChar char="•"/>
            </a:pPr>
            <a:r>
              <a:rPr lang="en-US" altLang="en-US" dirty="0">
                <a:solidFill>
                  <a:srgbClr val="000000"/>
                </a:solidFill>
                <a:latin typeface="Times New Roman" panose="02020603050405020304" pitchFamily="18" charset="0"/>
                <a:cs typeface="Times New Roman" panose="02020603050405020304" pitchFamily="18" charset="0"/>
              </a:rPr>
              <a:t>Sold goods not yet delivered.</a:t>
            </a:r>
          </a:p>
          <a:p>
            <a:pPr marL="0" lvl="1" indent="0">
              <a:buSzPct val="100000"/>
              <a:buNone/>
            </a:pPr>
            <a:r>
              <a:rPr lang="en-US" altLang="en-US" dirty="0">
                <a:latin typeface="Times New Roman" panose="02020603050405020304" pitchFamily="18" charset="0"/>
                <a:cs typeface="Times New Roman" panose="02020603050405020304" pitchFamily="18" charset="0"/>
              </a:rPr>
              <a:t>Goods in transit should be included in the inventory of the company that has </a:t>
            </a:r>
            <a:r>
              <a:rPr lang="en-US" altLang="en-US" b="1" dirty="0">
                <a:latin typeface="Times New Roman" panose="02020603050405020304" pitchFamily="18" charset="0"/>
                <a:cs typeface="Times New Roman" panose="02020603050405020304" pitchFamily="18" charset="0"/>
              </a:rPr>
              <a:t>legal title </a:t>
            </a:r>
            <a:r>
              <a:rPr lang="en-US" altLang="en-US" dirty="0">
                <a:latin typeface="Times New Roman" panose="02020603050405020304" pitchFamily="18" charset="0"/>
                <a:cs typeface="Times New Roman" panose="02020603050405020304" pitchFamily="18" charset="0"/>
              </a:rPr>
              <a:t>to the goods.</a:t>
            </a:r>
          </a:p>
          <a:p>
            <a:pPr marL="0" lvl="1" indent="0">
              <a:buSzPct val="100000"/>
              <a:buNone/>
            </a:pPr>
            <a:r>
              <a:rPr lang="en-US" altLang="en-US" dirty="0">
                <a:latin typeface="Times New Roman" panose="02020603050405020304" pitchFamily="18" charset="0"/>
                <a:cs typeface="Times New Roman" panose="02020603050405020304" pitchFamily="18" charset="0"/>
              </a:rPr>
              <a:t>Legal title is determined by the </a:t>
            </a:r>
            <a:r>
              <a:rPr lang="en-US" altLang="en-US" b="1" dirty="0">
                <a:latin typeface="Times New Roman" panose="02020603050405020304" pitchFamily="18" charset="0"/>
                <a:cs typeface="Times New Roman" panose="02020603050405020304" pitchFamily="18" charset="0"/>
              </a:rPr>
              <a:t>terms of sale—FOB Shipping Point or FOB Destination.  (FOB = Free on Board)</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389497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457200"/>
            <a:ext cx="8534400" cy="1141412"/>
          </a:xfrm>
        </p:spPr>
        <p:txBody>
          <a:bodyPr>
            <a:normAutofit/>
          </a:bodyPr>
          <a:lstStyle/>
          <a:p>
            <a:r>
              <a:rPr lang="en-US" altLang="en-US" sz="3400" b="1" dirty="0">
                <a:solidFill>
                  <a:schemeClr val="accent1"/>
                </a:solidFill>
                <a:latin typeface="Times New Roman" panose="02020603050405020304" pitchFamily="18" charset="0"/>
                <a:ea typeface="Source Sans Pro" charset="0"/>
                <a:cs typeface="Times New Roman" panose="02020603050405020304" pitchFamily="18" charset="0"/>
              </a:rPr>
              <a:t>Freight Costs</a:t>
            </a:r>
            <a:endParaRPr lang="ru-RU" sz="3400" dirty="0">
              <a:latin typeface="Times New Roman" panose="02020603050405020304" pitchFamily="18" charset="0"/>
              <a:cs typeface="Times New Roman" panose="02020603050405020304" pitchFamily="18" charset="0"/>
            </a:endParaRPr>
          </a:p>
        </p:txBody>
      </p:sp>
      <p:pic>
        <p:nvPicPr>
          <p:cNvPr id="10" name="Picture 2" descr="An illustration describes shipping terms, divided into two sections. The left section of the illustration describes F O B Shipping Point where Buyer pays freight costs. The flow in F O B shipping point shows a flow from seller to buyer. A man standing at seller point holds a box. A car is shown in front of the man with the text Public Carrier Company, which points to the block labeled Buyer. A callout pointing to the man at the shipping point reads, Ownership passes to buyer here. &#10;The right section describes F O B Destination where Seller pays freight costs. The flow in F O B destination point shows a flow from seller to buyer. The seller at the left points to the car with the text Public Carrier Company. A man standing in front of the car holds a block at buyer point. A callout pointing toward the man at buyer point reads, Ownership passes to buyer here.">
            <a:extLst>
              <a:ext uri="{FF2B5EF4-FFF2-40B4-BE49-F238E27FC236}">
                <a16:creationId xmlns:a16="http://schemas.microsoft.com/office/drawing/2014/main" id="{873924E2-B662-4914-90B1-69A237189D59}"/>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742272" y="1733284"/>
            <a:ext cx="7659456" cy="175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5"/>
          </p:nvPr>
        </p:nvSpPr>
        <p:spPr>
          <a:xfrm>
            <a:off x="742273" y="3577092"/>
            <a:ext cx="3753528" cy="1756908"/>
          </a:xfrm>
        </p:spPr>
        <p:txBody>
          <a:bodyPr/>
          <a:lstStyle/>
          <a:p>
            <a:pPr algn="l"/>
            <a:r>
              <a:rPr lang="en-IN" sz="2600" dirty="0">
                <a:latin typeface="Times New Roman" panose="02020603050405020304" pitchFamily="18" charset="0"/>
                <a:cs typeface="Times New Roman" panose="02020603050405020304" pitchFamily="18" charset="0"/>
              </a:rPr>
              <a:t>Ownership of the goods passes to the buyer when the public carrier accepts the goods from the seller.</a:t>
            </a:r>
          </a:p>
        </p:txBody>
      </p:sp>
      <p:sp>
        <p:nvSpPr>
          <p:cNvPr id="13" name="Content Placeholder 12">
            <a:extLst>
              <a:ext uri="{FF2B5EF4-FFF2-40B4-BE49-F238E27FC236}">
                <a16:creationId xmlns:a16="http://schemas.microsoft.com/office/drawing/2014/main" id="{8C1D1A5C-C5F7-4744-B894-4671340678F9}"/>
              </a:ext>
            </a:extLst>
          </p:cNvPr>
          <p:cNvSpPr>
            <a:spLocks noGrp="1"/>
          </p:cNvSpPr>
          <p:nvPr>
            <p:ph sz="quarter" idx="18"/>
          </p:nvPr>
        </p:nvSpPr>
        <p:spPr>
          <a:xfrm>
            <a:off x="4648201" y="3577092"/>
            <a:ext cx="3753526" cy="1661392"/>
          </a:xfrm>
        </p:spPr>
        <p:txBody>
          <a:bodyPr/>
          <a:lstStyle/>
          <a:p>
            <a:pPr marL="0" indent="0">
              <a:buNone/>
            </a:pPr>
            <a:r>
              <a:rPr lang="en-IN" sz="2600" dirty="0">
                <a:latin typeface="Times New Roman" panose="02020603050405020304" pitchFamily="18" charset="0"/>
                <a:cs typeface="Times New Roman" panose="02020603050405020304" pitchFamily="18" charset="0"/>
              </a:rPr>
              <a:t>Ownership of the goods remains with the seller until the goods reach the buyer.</a:t>
            </a:r>
          </a:p>
        </p:txBody>
      </p:sp>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sz="1200"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3821327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fontScale="90000"/>
          </a:bodyPr>
          <a:lstStyle/>
          <a:p>
            <a:pPr>
              <a:lnSpc>
                <a:spcPct val="100000"/>
              </a:lnSpc>
            </a:pPr>
            <a:r>
              <a:rPr lang="en-US" sz="4000" b="1" dirty="0">
                <a:latin typeface="Times New Roman" panose="02020603050405020304" pitchFamily="18" charset="0"/>
                <a:cs typeface="Times New Roman" panose="02020603050405020304" pitchFamily="18" charset="0"/>
              </a:rPr>
              <a:t>Determining Ownership of Goods</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Consigned Goods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indent="0" algn="just">
              <a:spcAft>
                <a:spcPts val="600"/>
              </a:spcAft>
              <a:buNone/>
            </a:pPr>
            <a:r>
              <a:rPr lang="en-US" altLang="en-US" sz="2600" dirty="0">
                <a:latin typeface="Times New Roman" panose="02020603050405020304" pitchFamily="18" charset="0"/>
                <a:cs typeface="Times New Roman" panose="02020603050405020304" pitchFamily="18" charset="0"/>
              </a:rPr>
              <a:t>One entity holds the goods of another entity and attempts to sell the goods “consigned” to them on behalf of the other entity.  Ownership has not passed to the company attempting to sell the costs. </a:t>
            </a:r>
          </a:p>
          <a:p>
            <a:pPr marL="0" indent="0" algn="just">
              <a:spcAft>
                <a:spcPts val="600"/>
              </a:spcAft>
              <a:buNone/>
            </a:pPr>
            <a:r>
              <a:rPr lang="en-US" altLang="en-US" sz="2600" dirty="0">
                <a:latin typeface="Times New Roman" panose="02020603050405020304" pitchFamily="18" charset="0"/>
                <a:cs typeface="Times New Roman" panose="02020603050405020304" pitchFamily="18" charset="0"/>
              </a:rPr>
              <a:t>Once sold, a fee is kept, and the remainder remitted to the owner of the goods.  </a:t>
            </a:r>
          </a:p>
          <a:p>
            <a:pPr marL="0" indent="0" algn="just">
              <a:spcAft>
                <a:spcPts val="600"/>
              </a:spcAft>
              <a:buNone/>
            </a:pPr>
            <a:r>
              <a:rPr lang="en-US" altLang="en-US" sz="2600" dirty="0">
                <a:latin typeface="Times New Roman" panose="02020603050405020304" pitchFamily="18" charset="0"/>
                <a:cs typeface="Times New Roman" panose="02020603050405020304" pitchFamily="18" charset="0"/>
              </a:rPr>
              <a:t>Many car, boat, and antique dealers as well as jewelry stores sell goods on consignment. </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pPr marL="0" lvl="1" indent="0">
              <a:spcBef>
                <a:spcPts val="1000"/>
              </a:spcBef>
              <a:buNone/>
            </a:pPr>
            <a:r>
              <a:rPr lang="en-US" sz="1200"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sz="1200" dirty="0">
                <a:solidFill>
                  <a:schemeClr val="bg1">
                    <a:lumMod val="50000"/>
                  </a:schemeClr>
                </a:solidFill>
                <a:latin typeface="Times New Roman" panose="02020603050405020304" pitchFamily="18" charset="0"/>
                <a:cs typeface="Times New Roman" panose="02020603050405020304" pitchFamily="18" charset="0"/>
              </a:rPr>
              <a:t>O 1</a:t>
            </a:r>
          </a:p>
        </p:txBody>
      </p:sp>
    </p:spTree>
    <p:extLst>
      <p:ext uri="{BB962C8B-B14F-4D97-AF65-F5344CB8AC3E}">
        <p14:creationId xmlns:p14="http://schemas.microsoft.com/office/powerpoint/2010/main" val="1128752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1897934"/>
          </a:xfrm>
        </p:spPr>
        <p:txBody>
          <a:bodyPr>
            <a:normAutofit/>
          </a:bodyPr>
          <a:lstStyle/>
          <a:p>
            <a:r>
              <a:rPr lang="en-IN" b="1" dirty="0">
                <a:solidFill>
                  <a:srgbClr val="931B21"/>
                </a:solidFill>
                <a:latin typeface="Times New Roman" panose="02020603050405020304" pitchFamily="18" charset="0"/>
                <a:cs typeface="Times New Roman" panose="02020603050405020304" pitchFamily="18" charset="0"/>
              </a:rPr>
              <a:t>Learning Objective 2</a:t>
            </a:r>
            <a:br>
              <a:rPr lang="en-IN" b="1" dirty="0">
                <a:solidFill>
                  <a:srgbClr val="931B21"/>
                </a:solidFill>
                <a:latin typeface="Times New Roman" panose="02020603050405020304" pitchFamily="18" charset="0"/>
                <a:cs typeface="Times New Roman" panose="02020603050405020304" pitchFamily="18" charset="0"/>
              </a:rPr>
            </a:br>
            <a:r>
              <a:rPr lang="en-US" b="1" dirty="0">
                <a:solidFill>
                  <a:schemeClr val="accent1"/>
                </a:solidFill>
                <a:latin typeface="Times New Roman" panose="02020603050405020304" pitchFamily="18" charset="0"/>
                <a:cs typeface="Times New Roman" panose="02020603050405020304" pitchFamily="18" charset="0"/>
              </a:rPr>
              <a:t>Apply Inventory Cost Flow Methods and Discuss Their Financial Effects</a:t>
            </a:r>
            <a:endParaRPr lang="en-CA" altLang="en-US"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pPr marL="0" lvl="1" indent="0">
              <a:spcBef>
                <a:spcPts val="1000"/>
              </a:spcBef>
              <a:buNone/>
            </a:pPr>
            <a:r>
              <a:rPr lang="en-US" sz="1200" dirty="0">
                <a:solidFill>
                  <a:schemeClr val="bg1">
                    <a:lumMod val="50000"/>
                  </a:schemeClr>
                </a:solidFill>
                <a:latin typeface="Times New Roman" panose="02020603050405020304" pitchFamily="18" charset="0"/>
                <a:cs typeface="Times New Roman" panose="02020603050405020304" pitchFamily="18" charset="0"/>
              </a:rPr>
              <a:t>L</a:t>
            </a:r>
            <a:r>
              <a:rPr lang="en-US" sz="100" dirty="0">
                <a:latin typeface="Times New Roman" panose="02020603050405020304" pitchFamily="18" charset="0"/>
                <a:cs typeface="Times New Roman" panose="02020603050405020304" pitchFamily="18" charset="0"/>
              </a:rPr>
              <a:t> </a:t>
            </a:r>
            <a:r>
              <a:rPr lang="en-US" sz="1200" dirty="0">
                <a:solidFill>
                  <a:schemeClr val="bg1">
                    <a:lumMod val="50000"/>
                  </a:schemeClr>
                </a:solidFill>
                <a:latin typeface="Times New Roman" panose="02020603050405020304" pitchFamily="18" charset="0"/>
                <a:cs typeface="Times New Roman" panose="02020603050405020304" pitchFamily="18" charset="0"/>
              </a:rPr>
              <a:t>O 2</a:t>
            </a:r>
          </a:p>
        </p:txBody>
      </p:sp>
    </p:spTree>
    <p:extLst>
      <p:ext uri="{BB962C8B-B14F-4D97-AF65-F5344CB8AC3E}">
        <p14:creationId xmlns:p14="http://schemas.microsoft.com/office/powerpoint/2010/main" val="3320072964"/>
      </p:ext>
    </p:extLst>
  </p:cSld>
  <p:clrMapOvr>
    <a:masterClrMapping/>
  </p:clrMapOvr>
</p:sld>
</file>

<file path=ppt/theme/theme1.xml><?xml version="1.0" encoding="utf-8"?>
<a:theme xmlns:a="http://schemas.openxmlformats.org/drawingml/2006/main"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2508</Words>
  <Application>Microsoft Office PowerPoint</Application>
  <PresentationFormat>On-screen Show (4:3)</PresentationFormat>
  <Paragraphs>270</Paragraphs>
  <Slides>51</Slides>
  <Notes>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51</vt:i4>
      </vt:variant>
    </vt:vector>
  </HeadingPairs>
  <TitlesOfParts>
    <vt:vector size="65" baseType="lpstr">
      <vt:lpstr>Arial</vt:lpstr>
      <vt:lpstr>Calibri</vt:lpstr>
      <vt:lpstr>Courier New</vt:lpstr>
      <vt:lpstr>Source Sans Pro</vt:lpstr>
      <vt:lpstr>STIX</vt:lpstr>
      <vt:lpstr>Times New Roman</vt:lpstr>
      <vt:lpstr>Wingdings</vt:lpstr>
      <vt:lpstr>Opener</vt:lpstr>
      <vt:lpstr>Chapter Outline</vt:lpstr>
      <vt:lpstr>Learning Objectives</vt:lpstr>
      <vt:lpstr>Concept Check Question</vt:lpstr>
      <vt:lpstr>Key Term</vt:lpstr>
      <vt:lpstr>Image Slide Master</vt:lpstr>
      <vt:lpstr>Custom Design</vt:lpstr>
      <vt:lpstr>Survey of Accounting</vt:lpstr>
      <vt:lpstr>Learning Objective 1 Discuss How to Classify and Determine Inventory</vt:lpstr>
      <vt:lpstr>Classifying and Determining Inventory</vt:lpstr>
      <vt:lpstr>Determining Inventory Quantities</vt:lpstr>
      <vt:lpstr>Taking a Physical Inventory</vt:lpstr>
      <vt:lpstr>Determining Ownership of Goods</vt:lpstr>
      <vt:lpstr>Freight Costs</vt:lpstr>
      <vt:lpstr>Determining Ownership of Goods Consigned Goods</vt:lpstr>
      <vt:lpstr>Learning Objective 2 Apply Inventory Cost Flow Methods and Discuss Their Financial Effects</vt:lpstr>
      <vt:lpstr>Inventory Methods and Financial Effects</vt:lpstr>
      <vt:lpstr>Specific Identification</vt:lpstr>
      <vt:lpstr>Specific Identification</vt:lpstr>
      <vt:lpstr>Cost Flow Assumptions</vt:lpstr>
      <vt:lpstr>Cost Flow Assumptions Use of Cost Flow Methods in Major U.S. Companies</vt:lpstr>
      <vt:lpstr>Cost Flow Assumptions Given Data</vt:lpstr>
      <vt:lpstr>First-In, First-Out (FIFO)</vt:lpstr>
      <vt:lpstr>First-In, First-Out (FIFO) Graphic</vt:lpstr>
      <vt:lpstr>Last-In, First-Out (LIFO)</vt:lpstr>
      <vt:lpstr>Last-In, First-Out (LIFO) Graphic</vt:lpstr>
      <vt:lpstr>PowerPoint Presentation</vt:lpstr>
      <vt:lpstr>Average-Cost</vt:lpstr>
      <vt:lpstr>Average-Cost Graphic</vt:lpstr>
      <vt:lpstr>Financial Statement and Tax Effects of Cost Flow Methods</vt:lpstr>
      <vt:lpstr>Income Statement Effects</vt:lpstr>
      <vt:lpstr>Income Statement Effects (continued)</vt:lpstr>
      <vt:lpstr>Balance Sheet Effects</vt:lpstr>
      <vt:lpstr>Tax Effects</vt:lpstr>
      <vt:lpstr>Learning Objective 3 Explain How Companies Recognize and Value Receivables</vt:lpstr>
      <vt:lpstr>Types of Receivables</vt:lpstr>
      <vt:lpstr>Recognizing Accounts Receivable</vt:lpstr>
      <vt:lpstr>Valuing Accounts Receivable</vt:lpstr>
      <vt:lpstr>Valuing Accounts Receivable Direct Write-Off Method for Uncollectible Accounts</vt:lpstr>
      <vt:lpstr>Direct Write-Off Method Write-Off of an Account</vt:lpstr>
      <vt:lpstr>Valuing Accounts Receivable Allowance Method for Uncollectible Accounts</vt:lpstr>
      <vt:lpstr>Valuing Accounts Receivable Recording Estimated Uncollectibles</vt:lpstr>
      <vt:lpstr>Recording Estimated Uncollectibles</vt:lpstr>
      <vt:lpstr>Allowance Method for Uncollectible Accounts</vt:lpstr>
      <vt:lpstr>Allowance Method for Uncollectible Accounts Write-Off of an Uncollectible Account</vt:lpstr>
      <vt:lpstr>Allowance Method for Uncollectible Accounts Balance Sheet Before and After Write-Off</vt:lpstr>
      <vt:lpstr>Estimating the Allowance</vt:lpstr>
      <vt:lpstr>Estimating the Allowance Aging of Accounts Receivable Method</vt:lpstr>
      <vt:lpstr>Estimating the Allowance Aging Schedule</vt:lpstr>
      <vt:lpstr>Estimating the Allowance Theory</vt:lpstr>
      <vt:lpstr>Estimating the Allowance Adjustment</vt:lpstr>
      <vt:lpstr>Learning Objective 4 Explain the Statement Presentation and Analysis of Inventory</vt:lpstr>
      <vt:lpstr>Presentation</vt:lpstr>
      <vt:lpstr>Presentation Footnote Disclosure</vt:lpstr>
      <vt:lpstr>Analysis Inventory Management</vt:lpstr>
      <vt:lpstr>Analysis Data Analytics and Inventory Management</vt:lpstr>
      <vt:lpstr>Inventory Turnover</vt:lpstr>
      <vt:lpstr>Inventory Turnover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Reporting and Analyzing Inventory and Receivables</dc:title>
  <dc:creator/>
  <cp:lastModifiedBy/>
  <cp:revision>1</cp:revision>
  <dcterms:modified xsi:type="dcterms:W3CDTF">2022-06-21T16:58:27Z</dcterms:modified>
</cp:coreProperties>
</file>