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36" r:id="rId1"/>
    <p:sldMasterId id="2147483939" r:id="rId2"/>
    <p:sldMasterId id="2147483953" r:id="rId3"/>
    <p:sldMasterId id="2147483956" r:id="rId4"/>
    <p:sldMasterId id="2147483959" r:id="rId5"/>
    <p:sldMasterId id="2147483962" r:id="rId6"/>
    <p:sldMasterId id="2147483967" r:id="rId7"/>
  </p:sldMasterIdLst>
  <p:notesMasterIdLst>
    <p:notesMasterId r:id="rId75"/>
  </p:notesMasterIdLst>
  <p:sldIdLst>
    <p:sldId id="436" r:id="rId8"/>
    <p:sldId id="353" r:id="rId9"/>
    <p:sldId id="354" r:id="rId10"/>
    <p:sldId id="503" r:id="rId11"/>
    <p:sldId id="660" r:id="rId12"/>
    <p:sldId id="492" r:id="rId13"/>
    <p:sldId id="441" r:id="rId14"/>
    <p:sldId id="551" r:id="rId15"/>
    <p:sldId id="552" r:id="rId16"/>
    <p:sldId id="553" r:id="rId17"/>
    <p:sldId id="555" r:id="rId18"/>
    <p:sldId id="653" r:id="rId19"/>
    <p:sldId id="499" r:id="rId20"/>
    <p:sldId id="556" r:id="rId21"/>
    <p:sldId id="557" r:id="rId22"/>
    <p:sldId id="465" r:id="rId23"/>
    <p:sldId id="523" r:id="rId24"/>
    <p:sldId id="530" r:id="rId25"/>
    <p:sldId id="524" r:id="rId26"/>
    <p:sldId id="597" r:id="rId27"/>
    <p:sldId id="598" r:id="rId28"/>
    <p:sldId id="525" r:id="rId29"/>
    <p:sldId id="687" r:id="rId30"/>
    <p:sldId id="599" r:id="rId31"/>
    <p:sldId id="600" r:id="rId32"/>
    <p:sldId id="601" r:id="rId33"/>
    <p:sldId id="526" r:id="rId34"/>
    <p:sldId id="602" r:id="rId35"/>
    <p:sldId id="527" r:id="rId36"/>
    <p:sldId id="603" r:id="rId37"/>
    <p:sldId id="528" r:id="rId38"/>
    <p:sldId id="604" r:id="rId39"/>
    <p:sldId id="605" r:id="rId40"/>
    <p:sldId id="606" r:id="rId41"/>
    <p:sldId id="685" r:id="rId42"/>
    <p:sldId id="663" r:id="rId43"/>
    <p:sldId id="529" r:id="rId44"/>
    <p:sldId id="608" r:id="rId45"/>
    <p:sldId id="532" r:id="rId46"/>
    <p:sldId id="609" r:id="rId47"/>
    <p:sldId id="672" r:id="rId48"/>
    <p:sldId id="537" r:id="rId49"/>
    <p:sldId id="538" r:id="rId50"/>
    <p:sldId id="612" r:id="rId51"/>
    <p:sldId id="539" r:id="rId52"/>
    <p:sldId id="540" r:id="rId53"/>
    <p:sldId id="613" r:id="rId54"/>
    <p:sldId id="541" r:id="rId55"/>
    <p:sldId id="674" r:id="rId56"/>
    <p:sldId id="542" r:id="rId57"/>
    <p:sldId id="543" r:id="rId58"/>
    <p:sldId id="688" r:id="rId59"/>
    <p:sldId id="620" r:id="rId60"/>
    <p:sldId id="621" r:id="rId61"/>
    <p:sldId id="622" r:id="rId62"/>
    <p:sldId id="623" r:id="rId63"/>
    <p:sldId id="626" r:id="rId64"/>
    <p:sldId id="673" r:id="rId65"/>
    <p:sldId id="637" r:id="rId66"/>
    <p:sldId id="633" r:id="rId67"/>
    <p:sldId id="635" r:id="rId68"/>
    <p:sldId id="636" r:id="rId69"/>
    <p:sldId id="638" r:id="rId70"/>
    <p:sldId id="639" r:id="rId71"/>
    <p:sldId id="640" r:id="rId72"/>
    <p:sldId id="641" r:id="rId73"/>
    <p:sldId id="642" r:id="rId74"/>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7F"/>
    <a:srgbClr val="931B21"/>
    <a:srgbClr val="90A2B7"/>
    <a:srgbClr val="7D8FAA"/>
    <a:srgbClr val="EEF8FC"/>
    <a:srgbClr val="E3F3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0" autoAdjust="0"/>
    <p:restoredTop sz="86332" autoAdjust="0"/>
  </p:normalViewPr>
  <p:slideViewPr>
    <p:cSldViewPr>
      <p:cViewPr varScale="1">
        <p:scale>
          <a:sx n="95" d="100"/>
          <a:sy n="95" d="100"/>
        </p:scale>
        <p:origin x="2022" y="90"/>
      </p:cViewPr>
      <p:guideLst>
        <p:guide orient="horz" pos="2160"/>
        <p:guide pos="2880"/>
      </p:guideLst>
    </p:cSldViewPr>
  </p:slideViewPr>
  <p:outlineViewPr>
    <p:cViewPr>
      <p:scale>
        <a:sx n="33" d="100"/>
        <a:sy n="33" d="100"/>
      </p:scale>
      <p:origin x="0" y="-10274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652"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3E00D2-8529-4D28-AC18-5C62C9EBCB74}"/>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mn-ea"/>
                <a:cs typeface="Calibri" panose="020F0502020204030204" pitchFamily="34" charset="0"/>
              </a:defRPr>
            </a:lvl1pPr>
          </a:lstStyle>
          <a:p>
            <a:pPr>
              <a:defRPr/>
            </a:pPr>
            <a:endParaRPr lang="en-US" dirty="0"/>
          </a:p>
        </p:txBody>
      </p:sp>
      <p:sp>
        <p:nvSpPr>
          <p:cNvPr id="3" name="Date Placeholder 2">
            <a:extLst>
              <a:ext uri="{FF2B5EF4-FFF2-40B4-BE49-F238E27FC236}">
                <a16:creationId xmlns:a16="http://schemas.microsoft.com/office/drawing/2014/main" id="{B3FCC487-64BD-4550-9CC9-3C6C008FE88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8875F89-0D68-4D84-A197-A84F68D3071E}" type="datetimeFigureOut">
              <a:rPr lang="en-US"/>
              <a:pPr>
                <a:defRPr/>
              </a:pPr>
              <a:t>6/16/2022</a:t>
            </a:fld>
            <a:endParaRPr lang="en-US"/>
          </a:p>
        </p:txBody>
      </p:sp>
      <p:sp>
        <p:nvSpPr>
          <p:cNvPr id="4" name="Slide Image Placeholder 3">
            <a:extLst>
              <a:ext uri="{FF2B5EF4-FFF2-40B4-BE49-F238E27FC236}">
                <a16:creationId xmlns:a16="http://schemas.microsoft.com/office/drawing/2014/main" id="{BFC4B7F5-B7EC-4BD5-9ABE-F7EFFD7DDA6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dirty="0"/>
          </a:p>
        </p:txBody>
      </p:sp>
      <p:sp>
        <p:nvSpPr>
          <p:cNvPr id="5" name="Notes Placeholder 4">
            <a:extLst>
              <a:ext uri="{FF2B5EF4-FFF2-40B4-BE49-F238E27FC236}">
                <a16:creationId xmlns:a16="http://schemas.microsoft.com/office/drawing/2014/main" id="{3B17DBB5-2492-471D-ACDD-B5F83EE92E4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6" name="Footer Placeholder 5">
            <a:extLst>
              <a:ext uri="{FF2B5EF4-FFF2-40B4-BE49-F238E27FC236}">
                <a16:creationId xmlns:a16="http://schemas.microsoft.com/office/drawing/2014/main" id="{C29FDCF6-59E8-4AFB-BAE1-DE8E05FC427A}"/>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mn-ea"/>
                <a:cs typeface="Calibri" panose="020F0502020204030204" pitchFamily="34" charset="0"/>
              </a:defRPr>
            </a:lvl1pPr>
          </a:lstStyle>
          <a:p>
            <a:pPr>
              <a:defRPr/>
            </a:pPr>
            <a:endParaRPr lang="en-US" dirty="0"/>
          </a:p>
        </p:txBody>
      </p:sp>
      <p:sp>
        <p:nvSpPr>
          <p:cNvPr id="7" name="Slide Number Placeholder 6">
            <a:extLst>
              <a:ext uri="{FF2B5EF4-FFF2-40B4-BE49-F238E27FC236}">
                <a16:creationId xmlns:a16="http://schemas.microsoft.com/office/drawing/2014/main" id="{6E78BF1A-8141-4344-996B-2B47AA9E0A4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8271FEB-9CD3-4EE7-AACB-54E989A70BCE}" type="slidenum">
              <a:rPr lang="en-US"/>
              <a:pPr>
                <a:defRPr/>
              </a:pPr>
              <a:t>‹#›</a:t>
            </a:fld>
            <a:endParaRPr lang="en-US"/>
          </a:p>
        </p:txBody>
      </p:sp>
    </p:spTree>
    <p:extLst>
      <p:ext uri="{BB962C8B-B14F-4D97-AF65-F5344CB8AC3E}">
        <p14:creationId xmlns:p14="http://schemas.microsoft.com/office/powerpoint/2010/main" val="35840376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1</a:t>
            </a:fld>
            <a:endParaRPr lang="en-US" dirty="0"/>
          </a:p>
        </p:txBody>
      </p:sp>
    </p:spTree>
    <p:extLst>
      <p:ext uri="{BB962C8B-B14F-4D97-AF65-F5344CB8AC3E}">
        <p14:creationId xmlns:p14="http://schemas.microsoft.com/office/powerpoint/2010/main" val="2678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B2228DF-273B-4794-A5AF-C096FE78FE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153AEBA-6C60-402B-8748-7E54C032B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7D8F3411-6EB7-45A5-98E7-846AF2FB21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3C367F6-5944-4687-9E5E-3EBE19FE6C7C}" type="slidenum">
              <a:rPr lang="en-US" altLang="en-US">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B2228DF-273B-4794-A5AF-C096FE78FE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153AEBA-6C60-402B-8748-7E54C032B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7D8F3411-6EB7-45A5-98E7-846AF2FB21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3C367F6-5944-4687-9E5E-3EBE19FE6C7C}" type="slidenum">
              <a:rPr lang="en-US" altLang="en-US">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259860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B2228DF-273B-4794-A5AF-C096FE78FE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153AEBA-6C60-402B-8748-7E54C032B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7D8F3411-6EB7-45A5-98E7-846AF2FB21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3C367F6-5944-4687-9E5E-3EBE19FE6C7C}" type="slidenum">
              <a:rPr lang="en-US" altLang="en-US">
                <a:latin typeface="Calibri" panose="020F0502020204030204" pitchFamily="34" charset="0"/>
              </a:rPr>
              <a:pPr/>
              <a:t>50</a:t>
            </a:fld>
            <a:endParaRPr lang="en-US" altLang="en-US">
              <a:latin typeface="Calibri" panose="020F0502020204030204" pitchFamily="34" charset="0"/>
            </a:endParaRPr>
          </a:p>
        </p:txBody>
      </p:sp>
    </p:spTree>
    <p:extLst>
      <p:ext uri="{BB962C8B-B14F-4D97-AF65-F5344CB8AC3E}">
        <p14:creationId xmlns:p14="http://schemas.microsoft.com/office/powerpoint/2010/main" val="119680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B2228DF-273B-4794-A5AF-C096FE78FE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153AEBA-6C60-402B-8748-7E54C032B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7D8F3411-6EB7-45A5-98E7-846AF2FB21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3C367F6-5944-4687-9E5E-3EBE19FE6C7C}" type="slidenum">
              <a:rPr lang="en-US" altLang="en-US">
                <a:latin typeface="Calibri" panose="020F0502020204030204" pitchFamily="34" charset="0"/>
              </a:rPr>
              <a:pPr/>
              <a:t>60</a:t>
            </a:fld>
            <a:endParaRPr lang="en-US" altLang="en-US">
              <a:latin typeface="Calibri" panose="020F0502020204030204" pitchFamily="34" charset="0"/>
            </a:endParaRPr>
          </a:p>
        </p:txBody>
      </p:sp>
    </p:spTree>
    <p:extLst>
      <p:ext uri="{BB962C8B-B14F-4D97-AF65-F5344CB8AC3E}">
        <p14:creationId xmlns:p14="http://schemas.microsoft.com/office/powerpoint/2010/main" val="2948557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er: Version A">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152400" y="365125"/>
            <a:ext cx="8839200" cy="1387475"/>
          </a:xfrm>
          <a:prstGeom prst="rect">
            <a:avLst/>
          </a:prstGeom>
        </p:spPr>
        <p:txBody>
          <a:bodyPr anchor="b"/>
          <a:lstStyle>
            <a:lvl1pPr>
              <a:defRPr sz="6200" b="0" i="0" baseline="0">
                <a:latin typeface="Times New Roman" charset="0"/>
                <a:ea typeface="Times New Roman" charset="0"/>
                <a:cs typeface="Times New Roman" charset="0"/>
              </a:defRPr>
            </a:lvl1pPr>
          </a:lstStyle>
          <a:p>
            <a:r>
              <a:rPr lang="en-US" dirty="0"/>
              <a:t>Click to Edit Book Title</a:t>
            </a:r>
          </a:p>
        </p:txBody>
      </p:sp>
      <p:sp>
        <p:nvSpPr>
          <p:cNvPr id="3" name="Edition"/>
          <p:cNvSpPr>
            <a:spLocks noGrp="1"/>
          </p:cNvSpPr>
          <p:nvPr>
            <p:ph sz="quarter" idx="21" hasCustomPrompt="1"/>
          </p:nvPr>
        </p:nvSpPr>
        <p:spPr>
          <a:xfrm>
            <a:off x="152400" y="1755648"/>
            <a:ext cx="8839200" cy="609600"/>
          </a:xfrm>
          <a:prstGeom prst="rect">
            <a:avLst/>
          </a:prstGeom>
        </p:spPr>
        <p:txBody>
          <a:bodyPr/>
          <a:lstStyle>
            <a:lvl1pPr marL="0" indent="0" algn="ctr">
              <a:buNone/>
              <a:defRPr sz="2900" b="1" i="0">
                <a:latin typeface="Times New Roman" charset="0"/>
                <a:ea typeface="Times New Roman" charset="0"/>
                <a:cs typeface="Times New Roman" charset="0"/>
              </a:defRPr>
            </a:lvl1pPr>
            <a:lvl2pPr marL="457200" indent="0" algn="ctr">
              <a:buNone/>
              <a:defRPr b="1" i="0">
                <a:latin typeface="Times New Roman" charset="0"/>
                <a:ea typeface="Times New Roman" charset="0"/>
                <a:cs typeface="Times New Roman" charset="0"/>
              </a:defRPr>
            </a:lvl2pPr>
            <a:lvl3pPr marL="914400" indent="0" algn="ctr">
              <a:buNone/>
              <a:defRPr b="1" i="0">
                <a:latin typeface="Times New Roman" charset="0"/>
                <a:ea typeface="Times New Roman" charset="0"/>
                <a:cs typeface="Times New Roman" charset="0"/>
              </a:defRPr>
            </a:lvl3pPr>
            <a:lvl4pPr marL="1371600" indent="0" algn="ctr">
              <a:buNone/>
              <a:defRPr b="1" i="0">
                <a:latin typeface="Times New Roman" charset="0"/>
                <a:ea typeface="Times New Roman" charset="0"/>
                <a:cs typeface="Times New Roman" charset="0"/>
              </a:defRPr>
            </a:lvl4pPr>
            <a:lvl5pPr marL="1828800" indent="0" algn="ctr">
              <a:buNone/>
              <a:defRPr b="1" i="0">
                <a:latin typeface="Times New Roman" charset="0"/>
                <a:ea typeface="Times New Roman" charset="0"/>
                <a:cs typeface="Times New Roman" charset="0"/>
              </a:defRPr>
            </a:lvl5pPr>
          </a:lstStyle>
          <a:p>
            <a:pPr lvl="0"/>
            <a:r>
              <a:rPr lang="en-US" dirty="0"/>
              <a:t>Third Edition</a:t>
            </a:r>
          </a:p>
        </p:txBody>
      </p:sp>
      <p:sp>
        <p:nvSpPr>
          <p:cNvPr id="5" name="Author"/>
          <p:cNvSpPr>
            <a:spLocks noGrp="1"/>
          </p:cNvSpPr>
          <p:nvPr>
            <p:ph sz="quarter" idx="22" hasCustomPrompt="1"/>
          </p:nvPr>
        </p:nvSpPr>
        <p:spPr>
          <a:xfrm>
            <a:off x="152400" y="2363724"/>
            <a:ext cx="8839200" cy="685800"/>
          </a:xfrm>
          <a:prstGeom prst="rect">
            <a:avLst/>
          </a:prstGeom>
        </p:spPr>
        <p:txBody>
          <a:bodyPr/>
          <a:lstStyle>
            <a:lvl1pPr marL="0" indent="0" algn="ctr">
              <a:buNone/>
              <a:defRPr b="0" i="0">
                <a:solidFill>
                  <a:schemeClr val="accent2"/>
                </a:solidFill>
                <a:latin typeface="Times New Roman" charset="0"/>
                <a:ea typeface="Times New Roman" charset="0"/>
                <a:cs typeface="Times New Roman" charset="0"/>
              </a:defRPr>
            </a:lvl1pPr>
          </a:lstStyle>
          <a:p>
            <a:pPr lvl="0"/>
            <a:r>
              <a:rPr lang="en-US" dirty="0"/>
              <a:t>David Klein</a:t>
            </a:r>
          </a:p>
        </p:txBody>
      </p:sp>
      <p:sp>
        <p:nvSpPr>
          <p:cNvPr id="29" name="CN"/>
          <p:cNvSpPr>
            <a:spLocks noGrp="1"/>
          </p:cNvSpPr>
          <p:nvPr>
            <p:ph sz="quarter" idx="19" hasCustomPrompt="1"/>
          </p:nvPr>
        </p:nvSpPr>
        <p:spPr>
          <a:xfrm>
            <a:off x="152400" y="3733800"/>
            <a:ext cx="8839200" cy="533400"/>
          </a:xfrm>
          <a:prstGeom prst="rect">
            <a:avLst/>
          </a:prstGeom>
        </p:spPr>
        <p:txBody>
          <a:bodyPr/>
          <a:lstStyle>
            <a:lvl1pPr marL="0" indent="0" algn="ctr">
              <a:buNone/>
              <a:defRPr sz="4000" b="1" i="0" baseline="0">
                <a:solidFill>
                  <a:srgbClr val="007787"/>
                </a:solidFill>
                <a:latin typeface="Times New Roman" charset="0"/>
                <a:ea typeface="Times New Roman" charset="0"/>
                <a:cs typeface="Times New Roman" charset="0"/>
              </a:defRPr>
            </a:lvl1pPr>
          </a:lstStyle>
          <a:p>
            <a:pPr lvl="0"/>
            <a:r>
              <a:rPr lang="en-US" dirty="0"/>
              <a:t>Chapter 1</a:t>
            </a:r>
          </a:p>
        </p:txBody>
      </p:sp>
      <p:sp>
        <p:nvSpPr>
          <p:cNvPr id="31" name="CT"/>
          <p:cNvSpPr>
            <a:spLocks noGrp="1"/>
          </p:cNvSpPr>
          <p:nvPr>
            <p:ph sz="quarter" idx="20" hasCustomPrompt="1"/>
          </p:nvPr>
        </p:nvSpPr>
        <p:spPr>
          <a:xfrm>
            <a:off x="152400" y="4267200"/>
            <a:ext cx="8839200" cy="2438400"/>
          </a:xfrm>
          <a:prstGeom prst="rect">
            <a:avLst/>
          </a:prstGeom>
        </p:spPr>
        <p:txBody>
          <a:bodyPr anchor="ctr"/>
          <a:lstStyle>
            <a:lvl1pPr marL="0" indent="0" algn="ctr">
              <a:buNone/>
              <a:defRPr sz="3800" b="0" i="0">
                <a:latin typeface="Times New Roman" charset="0"/>
                <a:ea typeface="Times New Roman" charset="0"/>
                <a:cs typeface="Times New Roman"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4" name="Content Placeholder 3"/>
          <p:cNvSpPr>
            <a:spLocks noGrp="1"/>
          </p:cNvSpPr>
          <p:nvPr>
            <p:ph sz="quarter" idx="23"/>
          </p:nvPr>
        </p:nvSpPr>
        <p:spPr>
          <a:xfrm>
            <a:off x="1905000" y="6248400"/>
            <a:ext cx="6248400" cy="4572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7936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Outline: Version E1 (single#)">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419600"/>
          </a:xfrm>
          <a:prstGeom prst="rect">
            <a:avLst/>
          </a:prstGeom>
        </p:spPr>
        <p:txBody>
          <a:bodyPr/>
          <a:lstStyle>
            <a:lvl1pPr marL="465138" indent="-465138">
              <a:buClr>
                <a:schemeClr val="accent2"/>
              </a:buClr>
              <a:buFont typeface="+mj-lt"/>
              <a:buAutoNum type="arabicPeriod"/>
              <a:tabLst/>
              <a:defRPr sz="2800" b="0" i="0" baseline="0">
                <a:latin typeface="Times New Roman" charset="0"/>
                <a:ea typeface="Times New Roman" charset="0"/>
                <a:cs typeface="Times New Roman" charset="0"/>
              </a:defRPr>
            </a:lvl1pPr>
            <a:lvl2pPr marL="803275" indent="-282575">
              <a:buClr>
                <a:schemeClr val="accent2"/>
              </a:buClr>
              <a:tabLst/>
              <a:defRPr sz="2400" b="0" i="0" baseline="0">
                <a:latin typeface="Times New Roman" charset="0"/>
                <a:ea typeface="Times New Roman" charset="0"/>
                <a:cs typeface="Times New Roman"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This Is a Sample Outline for One-Column and single number</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1966725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Outline: Version E2 (double#)">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343400"/>
          </a:xfrm>
          <a:prstGeom prst="rect">
            <a:avLst/>
          </a:prstGeom>
        </p:spPr>
        <p:txBody>
          <a:bodyPr/>
          <a:lstStyle>
            <a:lvl1pPr marL="803275" indent="-803275">
              <a:buNone/>
              <a:tabLst/>
              <a:defRPr sz="2800" b="0" i="0" baseline="0">
                <a:latin typeface="Times New Roman" charset="0"/>
                <a:ea typeface="Times New Roman" charset="0"/>
                <a:cs typeface="Times New Roman" charset="0"/>
              </a:defRPr>
            </a:lvl1pPr>
            <a:lvl2pPr marL="1143000" indent="-292608">
              <a:buClr>
                <a:schemeClr val="accent2"/>
              </a:buClr>
              <a:defRPr sz="2400" b="0" i="0" baseline="0">
                <a:latin typeface="Times New Roman" charset="0"/>
                <a:ea typeface="Times New Roman" charset="0"/>
                <a:cs typeface="Times New Roman" charset="0"/>
              </a:defRPr>
            </a:lvl2pPr>
            <a:lvl3pPr marL="1143000" marR="0" indent="-292608"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1.1	This Is a Sample Outline for One-Column and Double-numbered</a:t>
            </a:r>
          </a:p>
          <a:p>
            <a:pPr lvl="1"/>
            <a:r>
              <a:rPr lang="en-US" dirty="0"/>
              <a:t>The H2 Level Does Not Have a Number</a:t>
            </a:r>
          </a:p>
          <a:p>
            <a:pPr lvl="2"/>
            <a:r>
              <a:rPr lang="en-US" dirty="0"/>
              <a:t>One of the Subheadings May Be a Special Feature </a:t>
            </a:r>
          </a:p>
          <a:p>
            <a:pPr lvl="0"/>
            <a:r>
              <a:rPr lang="en-US" dirty="0"/>
              <a:t>10.2	This Outline Has Two Levels</a:t>
            </a:r>
          </a:p>
          <a:p>
            <a:pPr lvl="1"/>
            <a:r>
              <a:rPr lang="en-US" dirty="0"/>
              <a:t>Outline Items Usually Have No Ending Punctuation</a:t>
            </a:r>
          </a:p>
          <a:p>
            <a:pPr lvl="2"/>
            <a:r>
              <a:rPr lang="en-US" dirty="0"/>
              <a:t>Special Feature </a:t>
            </a:r>
          </a:p>
        </p:txBody>
      </p:sp>
      <p:sp>
        <p:nvSpPr>
          <p:cNvPr id="4" name="Slide Number Placeholder 3"/>
          <p:cNvSpPr>
            <a:spLocks noGrp="1"/>
          </p:cNvSpPr>
          <p:nvPr>
            <p:ph type="sldNum" sz="quarter" idx="11"/>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527444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Outline: Version E1">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Times New Roman" charset="0"/>
                <a:ea typeface="Times New Roman" charset="0"/>
                <a:cs typeface="Times New Roman" charset="0"/>
              </a:defRPr>
            </a:lvl1pPr>
            <a:lvl2pPr marL="803275" indent="-282575">
              <a:buClr>
                <a:schemeClr val="accent2"/>
              </a:buClr>
              <a:tabLst/>
              <a:defRPr sz="2400" b="0" i="0" baseline="0">
                <a:latin typeface="Times New Roman" charset="0"/>
                <a:ea typeface="Times New Roman" charset="0"/>
                <a:cs typeface="Times New Roman"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This Is a Sample Outline with No Numbers and One-column</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221448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utline: Version F1">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419600"/>
          </a:xfrm>
          <a:prstGeom prst="rect">
            <a:avLst/>
          </a:prstGeom>
        </p:spPr>
        <p:txBody>
          <a:bodyPr numCol="2"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1.1	This Is a Sample Outline for Two-Column and Double-numbered</a:t>
            </a:r>
          </a:p>
          <a:p>
            <a:pPr lvl="0"/>
            <a:r>
              <a:rPr lang="en-US" dirty="0"/>
              <a:t>1.2	It is Two-column </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475968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Outline: Version F2 (2 text boxes)">
    <p:spTree>
      <p:nvGrpSpPr>
        <p:cNvPr id="1" name=""/>
        <p:cNvGrpSpPr/>
        <p:nvPr/>
      </p:nvGrpSpPr>
      <p:grpSpPr>
        <a:xfrm>
          <a:off x="0" y="0"/>
          <a:ext cx="0" cy="0"/>
          <a:chOff x="0" y="0"/>
          <a:chExt cx="0" cy="0"/>
        </a:xfrm>
      </p:grpSpPr>
      <p:sp>
        <p:nvSpPr>
          <p:cNvPr id="8" name="Title"/>
          <p:cNvSpPr>
            <a:spLocks noGrp="1"/>
          </p:cNvSpPr>
          <p:nvPr>
            <p:ph type="title"/>
          </p:nvPr>
        </p:nvSpPr>
        <p:spPr>
          <a:xfrm>
            <a:off x="304800" y="465826"/>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1"/>
          <p:cNvSpPr>
            <a:spLocks noGrp="1"/>
          </p:cNvSpPr>
          <p:nvPr>
            <p:ph sz="quarter" idx="14" hasCustomPrompt="1"/>
          </p:nvPr>
        </p:nvSpPr>
        <p:spPr>
          <a:xfrm>
            <a:off x="304800"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1.1	This Is a Sample Outline for Two-Column (2 Boxes) and Double-numbered</a:t>
            </a:r>
          </a:p>
          <a:p>
            <a:pPr lvl="0"/>
            <a:r>
              <a:rPr lang="en-US" dirty="0"/>
              <a:t>1.2	It is Two-column </a:t>
            </a:r>
          </a:p>
          <a:p>
            <a:pPr lvl="0"/>
            <a:r>
              <a:rPr lang="en-US" dirty="0"/>
              <a:t>1.3	This Outline Has No Sub-lists</a:t>
            </a:r>
          </a:p>
          <a:p>
            <a:pPr lvl="0"/>
            <a:r>
              <a:rPr lang="en-US" dirty="0"/>
              <a:t>1.4	This List Is Double-numbered</a:t>
            </a:r>
          </a:p>
        </p:txBody>
      </p:sp>
      <p:sp>
        <p:nvSpPr>
          <p:cNvPr id="7" name="COBNL2"/>
          <p:cNvSpPr>
            <a:spLocks noGrp="1"/>
          </p:cNvSpPr>
          <p:nvPr>
            <p:ph sz="quarter" idx="15" hasCustomPrompt="1"/>
          </p:nvPr>
        </p:nvSpPr>
        <p:spPr>
          <a:xfrm>
            <a:off x="4767262"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1.9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11" name="TextBox 10"/>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©2020 John Wiley &amp; Sons, Inc.</a:t>
            </a:r>
          </a:p>
        </p:txBody>
      </p:sp>
      <p:sp>
        <p:nvSpPr>
          <p:cNvPr id="12"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
        <p:nvSpPr>
          <p:cNvPr id="13" name="Content Placeholder 17"/>
          <p:cNvSpPr>
            <a:spLocks noGrp="1"/>
          </p:cNvSpPr>
          <p:nvPr>
            <p:ph sz="quarter" idx="23"/>
          </p:nvPr>
        </p:nvSpPr>
        <p:spPr>
          <a:xfrm>
            <a:off x="291353" y="6438900"/>
            <a:ext cx="914400" cy="257175"/>
          </a:xfrm>
          <a:prstGeom prst="rect">
            <a:avLst/>
          </a:prstGeom>
        </p:spPr>
        <p:txBody>
          <a:bodyPr/>
          <a:lstStyle>
            <a:lvl1pPr marL="0" indent="0">
              <a:buNone/>
              <a:defRPr sz="1200"/>
            </a:lvl1pPr>
          </a:lstStyle>
          <a:p>
            <a:pPr lvl="0"/>
            <a:endParaRPr lang="en-US" dirty="0"/>
          </a:p>
        </p:txBody>
      </p:sp>
    </p:spTree>
    <p:extLst>
      <p:ext uri="{BB962C8B-B14F-4D97-AF65-F5344CB8AC3E}">
        <p14:creationId xmlns:p14="http://schemas.microsoft.com/office/powerpoint/2010/main" val="2864091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Outline: Version G">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7"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Times New Roman" charset="0"/>
                <a:ea typeface="Times New Roman" charset="0"/>
                <a:cs typeface="Times New Roman" charset="0"/>
              </a:defRPr>
            </a:lvl1pPr>
            <a:lvl2pPr marL="520700" indent="-508000">
              <a:spcBef>
                <a:spcPts val="2000"/>
              </a:spcBef>
              <a:buNone/>
              <a:tabLst/>
              <a:defRPr sz="2800" b="0" i="0" baseline="0">
                <a:solidFill>
                  <a:schemeClr val="accent2"/>
                </a:solidFill>
                <a:latin typeface="Times New Roman" charset="0"/>
                <a:ea typeface="Times New Roman" charset="0"/>
                <a:cs typeface="Times New Roman" charset="0"/>
              </a:defRPr>
            </a:lvl2pPr>
            <a:lvl3pPr marL="635000" marR="0" indent="-395288" algn="l" defTabSz="914400" rtl="0" eaLnBrk="1" fontAlgn="auto" latinLnBrk="0" hangingPunct="1">
              <a:lnSpc>
                <a:spcPct val="90000"/>
              </a:lnSpc>
              <a:spcBef>
                <a:spcPts val="1000"/>
              </a:spcBef>
              <a:spcAft>
                <a:spcPts val="0"/>
              </a:spcAft>
              <a:buClr>
                <a:schemeClr val="accent2"/>
              </a:buClr>
              <a:buSzTx/>
              <a:buFont typeface="+mj-lt"/>
              <a:buAutoNum type="arabicPeriod"/>
              <a:tabLst/>
              <a:defRPr sz="2800" b="0" i="0">
                <a:solidFill>
                  <a:schemeClr val="tx1"/>
                </a:solidFill>
                <a:latin typeface="Times New Roman" charset="0"/>
                <a:ea typeface="Times New Roman" charset="0"/>
                <a:cs typeface="Times New Roman" charset="0"/>
              </a:defRPr>
            </a:lvl3pPr>
          </a:lstStyle>
          <a:p>
            <a:pPr lvl="0"/>
            <a:r>
              <a:rPr lang="en-US" dirty="0"/>
              <a:t>This Is a Sample Outline with No Numbers</a:t>
            </a:r>
          </a:p>
          <a:p>
            <a:pPr lvl="1"/>
            <a:r>
              <a:rPr lang="en-US" dirty="0"/>
              <a:t>Learning Objective</a:t>
            </a:r>
          </a:p>
          <a:p>
            <a:pPr lvl="2"/>
            <a:r>
              <a:rPr lang="en-US" dirty="0"/>
              <a:t>Describe what racial &amp; ethnic group make up Latin America.</a:t>
            </a:r>
          </a:p>
          <a:p>
            <a:pPr lvl="2"/>
            <a:r>
              <a:rPr lang="en-US" dirty="0"/>
              <a:t>Explain Latin American agricultural systems.</a:t>
            </a:r>
          </a:p>
          <a:p>
            <a:pPr lvl="2"/>
            <a:r>
              <a:rPr lang="en-US" dirty="0"/>
              <a:t>Critically evaluate models of biodiversity conservation in the Latin American context.</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149278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lus 1 column">
    <p:spTree>
      <p:nvGrpSpPr>
        <p:cNvPr id="1" name=""/>
        <p:cNvGrpSpPr/>
        <p:nvPr/>
      </p:nvGrpSpPr>
      <p:grpSpPr>
        <a:xfrm>
          <a:off x="0" y="0"/>
          <a:ext cx="0" cy="0"/>
          <a:chOff x="0" y="0"/>
          <a:chExt cx="0" cy="0"/>
        </a:xfrm>
      </p:grpSpPr>
      <p:sp>
        <p:nvSpPr>
          <p:cNvPr id="2" name="Title 1"/>
          <p:cNvSpPr>
            <a:spLocks noGrp="1"/>
          </p:cNvSpPr>
          <p:nvPr>
            <p:ph type="title"/>
          </p:nvPr>
        </p:nvSpPr>
        <p:spPr>
          <a:xfrm>
            <a:off x="277078" y="457200"/>
            <a:ext cx="8543926" cy="975360"/>
          </a:xfrm>
          <a:prstGeom prst="rect">
            <a:avLst/>
          </a:prstGeom>
        </p:spPr>
        <p:txBody>
          <a:bodyPr>
            <a:normAutofit/>
          </a:bodyPr>
          <a:lstStyle>
            <a:lvl1pPr>
              <a:defRPr sz="3600" b="0" i="0">
                <a:solidFill>
                  <a:srgbClr val="196E78"/>
                </a:solidFill>
                <a:latin typeface="+mn-lt"/>
                <a:ea typeface="Calibri" charset="0"/>
                <a:cs typeface="Calibri" charset="0"/>
              </a:defRPr>
            </a:lvl1pPr>
          </a:lstStyle>
          <a:p>
            <a:endParaRPr lang="en-US" dirty="0"/>
          </a:p>
        </p:txBody>
      </p:sp>
      <p:sp>
        <p:nvSpPr>
          <p:cNvPr id="13" name="Contents"/>
          <p:cNvSpPr>
            <a:spLocks noGrp="1"/>
          </p:cNvSpPr>
          <p:nvPr>
            <p:ph sz="quarter" idx="10" hasCustomPrompt="1"/>
          </p:nvPr>
        </p:nvSpPr>
        <p:spPr>
          <a:xfrm>
            <a:off x="304800" y="1752600"/>
            <a:ext cx="8534400" cy="4495800"/>
          </a:xfrm>
          <a:prstGeom prst="rect">
            <a:avLst/>
          </a:prstGeom>
        </p:spPr>
        <p:txBody>
          <a:bodyPr/>
          <a:lstStyle>
            <a:lvl1pPr marL="457200" indent="-457200" algn="l">
              <a:lnSpc>
                <a:spcPct val="100000"/>
              </a:lnSpc>
              <a:spcBef>
                <a:spcPts val="624"/>
              </a:spcBef>
              <a:buClr>
                <a:schemeClr val="accent2"/>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chemeClr val="accent2"/>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1" name="TextBox 10"/>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©2020 John Wiley &amp; Sons, Inc.</a:t>
            </a:r>
          </a:p>
        </p:txBody>
      </p:sp>
      <p:sp>
        <p:nvSpPr>
          <p:cNvPr id="12"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
        <p:nvSpPr>
          <p:cNvPr id="6" name="Content Placeholder 5"/>
          <p:cNvSpPr>
            <a:spLocks noGrp="1"/>
          </p:cNvSpPr>
          <p:nvPr>
            <p:ph sz="quarter" idx="11"/>
          </p:nvPr>
        </p:nvSpPr>
        <p:spPr>
          <a:xfrm>
            <a:off x="295835" y="6438900"/>
            <a:ext cx="1066800" cy="257950"/>
          </a:xfrm>
          <a:prstGeom prst="rect">
            <a:avLst/>
          </a:prstGeom>
        </p:spPr>
        <p:txBody>
          <a:bodyPr/>
          <a:lstStyle>
            <a:lvl1pPr marL="0" indent="0">
              <a:buNone/>
              <a:defRPr sz="1200"/>
            </a:lvl1pPr>
          </a:lstStyle>
          <a:p>
            <a:pPr lvl="0"/>
            <a:endParaRPr lang="en-US" dirty="0"/>
          </a:p>
        </p:txBody>
      </p:sp>
    </p:spTree>
    <p:extLst>
      <p:ext uri="{BB962C8B-B14F-4D97-AF65-F5344CB8AC3E}">
        <p14:creationId xmlns:p14="http://schemas.microsoft.com/office/powerpoint/2010/main" val="3712075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plus 1 column">
    <p:spTree>
      <p:nvGrpSpPr>
        <p:cNvPr id="1" name=""/>
        <p:cNvGrpSpPr/>
        <p:nvPr/>
      </p:nvGrpSpPr>
      <p:grpSpPr>
        <a:xfrm>
          <a:off x="0" y="0"/>
          <a:ext cx="0" cy="0"/>
          <a:chOff x="0" y="0"/>
          <a:chExt cx="0" cy="0"/>
        </a:xfrm>
      </p:grpSpPr>
      <p:sp>
        <p:nvSpPr>
          <p:cNvPr id="2" name="Title 1"/>
          <p:cNvSpPr>
            <a:spLocks noGrp="1"/>
          </p:cNvSpPr>
          <p:nvPr>
            <p:ph type="title"/>
          </p:nvPr>
        </p:nvSpPr>
        <p:spPr>
          <a:xfrm>
            <a:off x="277078" y="457200"/>
            <a:ext cx="8543926" cy="975360"/>
          </a:xfrm>
          <a:prstGeom prst="rect">
            <a:avLst/>
          </a:prstGeom>
        </p:spPr>
        <p:txBody>
          <a:bodyPr>
            <a:normAutofit/>
          </a:bodyPr>
          <a:lstStyle>
            <a:lvl1pPr>
              <a:defRPr sz="3600" b="0" i="0">
                <a:solidFill>
                  <a:srgbClr val="196E78"/>
                </a:solidFill>
                <a:latin typeface="+mn-lt"/>
                <a:ea typeface="Calibri" charset="0"/>
                <a:cs typeface="Calibri" charset="0"/>
              </a:defRPr>
            </a:lvl1pPr>
          </a:lstStyle>
          <a:p>
            <a:endParaRPr lang="en-US" dirty="0"/>
          </a:p>
        </p:txBody>
      </p:sp>
      <p:sp>
        <p:nvSpPr>
          <p:cNvPr id="13" name="Contents"/>
          <p:cNvSpPr>
            <a:spLocks noGrp="1"/>
          </p:cNvSpPr>
          <p:nvPr>
            <p:ph sz="quarter" idx="10" hasCustomPrompt="1"/>
          </p:nvPr>
        </p:nvSpPr>
        <p:spPr>
          <a:xfrm>
            <a:off x="304800" y="17526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7" name="Contents">
            <a:extLst>
              <a:ext uri="{FF2B5EF4-FFF2-40B4-BE49-F238E27FC236}">
                <a16:creationId xmlns:a16="http://schemas.microsoft.com/office/drawing/2014/main" id="{58915091-4A42-4875-A059-BBDD6BF07A27}"/>
              </a:ext>
            </a:extLst>
          </p:cNvPr>
          <p:cNvSpPr>
            <a:spLocks noGrp="1"/>
          </p:cNvSpPr>
          <p:nvPr>
            <p:ph sz="quarter" idx="12" hasCustomPrompt="1"/>
          </p:nvPr>
        </p:nvSpPr>
        <p:spPr>
          <a:xfrm>
            <a:off x="304800" y="25908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8" name="Contents">
            <a:extLst>
              <a:ext uri="{FF2B5EF4-FFF2-40B4-BE49-F238E27FC236}">
                <a16:creationId xmlns:a16="http://schemas.microsoft.com/office/drawing/2014/main" id="{DD869B20-6187-44DD-851F-F57626EC470A}"/>
              </a:ext>
            </a:extLst>
          </p:cNvPr>
          <p:cNvSpPr>
            <a:spLocks noGrp="1"/>
          </p:cNvSpPr>
          <p:nvPr>
            <p:ph sz="quarter" idx="13" hasCustomPrompt="1"/>
          </p:nvPr>
        </p:nvSpPr>
        <p:spPr>
          <a:xfrm>
            <a:off x="304800" y="34290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9" name="Contents">
            <a:extLst>
              <a:ext uri="{FF2B5EF4-FFF2-40B4-BE49-F238E27FC236}">
                <a16:creationId xmlns:a16="http://schemas.microsoft.com/office/drawing/2014/main" id="{3CE635A8-496B-4B1E-80AC-81D28A59E921}"/>
              </a:ext>
            </a:extLst>
          </p:cNvPr>
          <p:cNvSpPr>
            <a:spLocks noGrp="1"/>
          </p:cNvSpPr>
          <p:nvPr>
            <p:ph sz="quarter" idx="14" hasCustomPrompt="1"/>
          </p:nvPr>
        </p:nvSpPr>
        <p:spPr>
          <a:xfrm>
            <a:off x="304800" y="42672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0" name="Contents">
            <a:extLst>
              <a:ext uri="{FF2B5EF4-FFF2-40B4-BE49-F238E27FC236}">
                <a16:creationId xmlns:a16="http://schemas.microsoft.com/office/drawing/2014/main" id="{0304BEA9-2F94-4766-820C-5B7D571F8859}"/>
              </a:ext>
            </a:extLst>
          </p:cNvPr>
          <p:cNvSpPr>
            <a:spLocks noGrp="1"/>
          </p:cNvSpPr>
          <p:nvPr>
            <p:ph sz="quarter" idx="15" hasCustomPrompt="1"/>
          </p:nvPr>
        </p:nvSpPr>
        <p:spPr>
          <a:xfrm>
            <a:off x="304800" y="51054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4" name="Contents">
            <a:extLst>
              <a:ext uri="{FF2B5EF4-FFF2-40B4-BE49-F238E27FC236}">
                <a16:creationId xmlns:a16="http://schemas.microsoft.com/office/drawing/2014/main" id="{2D63A0E9-1EC4-4B06-9710-8B8E696F3C43}"/>
              </a:ext>
            </a:extLst>
          </p:cNvPr>
          <p:cNvSpPr>
            <a:spLocks noGrp="1"/>
          </p:cNvSpPr>
          <p:nvPr>
            <p:ph sz="quarter" idx="16" hasCustomPrompt="1"/>
          </p:nvPr>
        </p:nvSpPr>
        <p:spPr>
          <a:xfrm>
            <a:off x="304800" y="54864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5" name="Contents">
            <a:extLst>
              <a:ext uri="{FF2B5EF4-FFF2-40B4-BE49-F238E27FC236}">
                <a16:creationId xmlns:a16="http://schemas.microsoft.com/office/drawing/2014/main" id="{58F0E0E1-4D7E-4510-A7A1-8F8900AF2A41}"/>
              </a:ext>
            </a:extLst>
          </p:cNvPr>
          <p:cNvSpPr>
            <a:spLocks noGrp="1"/>
          </p:cNvSpPr>
          <p:nvPr>
            <p:ph sz="quarter" idx="17" hasCustomPrompt="1"/>
          </p:nvPr>
        </p:nvSpPr>
        <p:spPr>
          <a:xfrm>
            <a:off x="304800" y="57912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a:t>Click to add text or image</a:t>
            </a:r>
          </a:p>
          <a:p>
            <a:pPr lvl="1"/>
            <a:endParaRPr lang="en-US"/>
          </a:p>
          <a:p>
            <a:pPr lvl="2"/>
            <a:endParaRPr lang="en-US"/>
          </a:p>
          <a:p>
            <a:pPr lvl="1"/>
            <a:endParaRPr lang="en-US"/>
          </a:p>
          <a:p>
            <a:pPr lvl="1"/>
            <a:endParaRPr lang="en-US" dirty="0"/>
          </a:p>
        </p:txBody>
      </p:sp>
      <p:sp>
        <p:nvSpPr>
          <p:cNvPr id="17" name="Contents">
            <a:extLst>
              <a:ext uri="{FF2B5EF4-FFF2-40B4-BE49-F238E27FC236}">
                <a16:creationId xmlns:a16="http://schemas.microsoft.com/office/drawing/2014/main" id="{1A2BA70E-A1B5-40D1-808C-ABD9ABA861E6}"/>
              </a:ext>
            </a:extLst>
          </p:cNvPr>
          <p:cNvSpPr>
            <a:spLocks noGrp="1"/>
          </p:cNvSpPr>
          <p:nvPr>
            <p:ph sz="quarter" idx="19" hasCustomPrompt="1"/>
          </p:nvPr>
        </p:nvSpPr>
        <p:spPr>
          <a:xfrm>
            <a:off x="609600" y="60960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a:t>Click to add text or image</a:t>
            </a:r>
          </a:p>
          <a:p>
            <a:pPr lvl="1"/>
            <a:endParaRPr lang="en-US"/>
          </a:p>
          <a:p>
            <a:pPr lvl="2"/>
            <a:endParaRPr lang="en-US"/>
          </a:p>
          <a:p>
            <a:pPr lvl="1"/>
            <a:endParaRPr lang="en-US"/>
          </a:p>
          <a:p>
            <a:pPr lvl="1"/>
            <a:endParaRPr lang="en-US" dirty="0"/>
          </a:p>
        </p:txBody>
      </p:sp>
      <p:sp>
        <p:nvSpPr>
          <p:cNvPr id="16" name="Contents">
            <a:extLst>
              <a:ext uri="{FF2B5EF4-FFF2-40B4-BE49-F238E27FC236}">
                <a16:creationId xmlns:a16="http://schemas.microsoft.com/office/drawing/2014/main" id="{0F83190F-4A7A-4F8A-A4E2-DD1417037E6C}"/>
              </a:ext>
            </a:extLst>
          </p:cNvPr>
          <p:cNvSpPr>
            <a:spLocks noGrp="1"/>
          </p:cNvSpPr>
          <p:nvPr>
            <p:ph sz="quarter" idx="18" hasCustomPrompt="1"/>
          </p:nvPr>
        </p:nvSpPr>
        <p:spPr>
          <a:xfrm>
            <a:off x="457200" y="59436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a:t>Click to add text or image</a:t>
            </a:r>
          </a:p>
          <a:p>
            <a:pPr lvl="1"/>
            <a:endParaRPr lang="en-US"/>
          </a:p>
          <a:p>
            <a:pPr lvl="2"/>
            <a:endParaRPr lang="en-US"/>
          </a:p>
          <a:p>
            <a:pPr lvl="1"/>
            <a:endParaRPr lang="en-US"/>
          </a:p>
          <a:p>
            <a:pPr lvl="1"/>
            <a:endParaRPr lang="en-US" dirty="0"/>
          </a:p>
        </p:txBody>
      </p:sp>
      <p:sp>
        <p:nvSpPr>
          <p:cNvPr id="4" name="Content Placeholder 3">
            <a:extLst>
              <a:ext uri="{FF2B5EF4-FFF2-40B4-BE49-F238E27FC236}">
                <a16:creationId xmlns:a16="http://schemas.microsoft.com/office/drawing/2014/main" id="{71F2E380-7978-466D-A49F-2CA4E1D2675D}"/>
              </a:ext>
            </a:extLst>
          </p:cNvPr>
          <p:cNvSpPr>
            <a:spLocks noGrp="1"/>
          </p:cNvSpPr>
          <p:nvPr>
            <p:ph sz="quarter" idx="20" hasCustomPrompt="1"/>
          </p:nvPr>
        </p:nvSpPr>
        <p:spPr>
          <a:xfrm>
            <a:off x="295743" y="6438900"/>
            <a:ext cx="1169987" cy="257175"/>
          </a:xfrm>
          <a:prstGeom prst="rect">
            <a:avLst/>
          </a:prstGeom>
        </p:spPr>
        <p:txBody>
          <a:bodyPr/>
          <a:lstStyle>
            <a:lvl1pPr>
              <a:defRPr lang="en-US" sz="1200" smtClean="0"/>
            </a:lvl1pPr>
            <a:lvl2pPr>
              <a:defRPr lang="en-US" smtClean="0"/>
            </a:lvl2pPr>
            <a:lvl3pPr>
              <a:defRPr lang="en-US" smtClean="0"/>
            </a:lvl3pPr>
            <a:lvl4pPr>
              <a:defRPr lang="en-US" smtClean="0"/>
            </a:lvl4pPr>
            <a:lvl5pPr>
              <a:defRPr lang="en-US"/>
            </a:lvl5pPr>
          </a:lstStyle>
          <a:p>
            <a:pPr marL="0" lvl="0" indent="0">
              <a:buNone/>
            </a:pPr>
            <a:r>
              <a:rPr lang="en-US" dirty="0"/>
              <a:t>Object</a:t>
            </a:r>
          </a:p>
        </p:txBody>
      </p:sp>
      <p:sp>
        <p:nvSpPr>
          <p:cNvPr id="11" name="TextBox 10"/>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©2020 John Wiley &amp; Sons, Inc.</a:t>
            </a:r>
          </a:p>
        </p:txBody>
      </p:sp>
      <p:sp>
        <p:nvSpPr>
          <p:cNvPr id="12"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211656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plus 1 column">
    <p:spTree>
      <p:nvGrpSpPr>
        <p:cNvPr id="1" name=""/>
        <p:cNvGrpSpPr/>
        <p:nvPr/>
      </p:nvGrpSpPr>
      <p:grpSpPr>
        <a:xfrm>
          <a:off x="0" y="0"/>
          <a:ext cx="0" cy="0"/>
          <a:chOff x="0" y="0"/>
          <a:chExt cx="0" cy="0"/>
        </a:xfrm>
      </p:grpSpPr>
      <p:sp>
        <p:nvSpPr>
          <p:cNvPr id="2" name="Title 1"/>
          <p:cNvSpPr>
            <a:spLocks noGrp="1"/>
          </p:cNvSpPr>
          <p:nvPr>
            <p:ph type="title"/>
          </p:nvPr>
        </p:nvSpPr>
        <p:spPr>
          <a:xfrm>
            <a:off x="277078" y="457200"/>
            <a:ext cx="8543926" cy="975360"/>
          </a:xfrm>
          <a:prstGeom prst="rect">
            <a:avLst/>
          </a:prstGeom>
        </p:spPr>
        <p:txBody>
          <a:bodyPr>
            <a:normAutofit/>
          </a:bodyPr>
          <a:lstStyle>
            <a:lvl1pPr>
              <a:defRPr sz="3600" b="0" i="0">
                <a:solidFill>
                  <a:srgbClr val="196E78"/>
                </a:solidFill>
                <a:latin typeface="+mn-lt"/>
                <a:ea typeface="Calibri" charset="0"/>
                <a:cs typeface="Calibri" charset="0"/>
              </a:defRPr>
            </a:lvl1pPr>
          </a:lstStyle>
          <a:p>
            <a:endParaRPr lang="en-US" dirty="0"/>
          </a:p>
        </p:txBody>
      </p:sp>
      <p:sp>
        <p:nvSpPr>
          <p:cNvPr id="13" name="Contents"/>
          <p:cNvSpPr>
            <a:spLocks noGrp="1"/>
          </p:cNvSpPr>
          <p:nvPr>
            <p:ph sz="quarter" idx="10" hasCustomPrompt="1"/>
          </p:nvPr>
        </p:nvSpPr>
        <p:spPr>
          <a:xfrm>
            <a:off x="304800" y="1752600"/>
            <a:ext cx="8534400" cy="5334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C00000"/>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1" name="TextBox 10"/>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©2018 John Wiley &amp; Sons, Inc.</a:t>
            </a:r>
          </a:p>
        </p:txBody>
      </p:sp>
      <p:sp>
        <p:nvSpPr>
          <p:cNvPr id="12"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
        <p:nvSpPr>
          <p:cNvPr id="4" name="Content Placeholder 3">
            <a:extLst>
              <a:ext uri="{FF2B5EF4-FFF2-40B4-BE49-F238E27FC236}">
                <a16:creationId xmlns:a16="http://schemas.microsoft.com/office/drawing/2014/main" id="{9C5F9957-1560-4A8E-98D3-0418F97BCE24}"/>
              </a:ext>
            </a:extLst>
          </p:cNvPr>
          <p:cNvSpPr>
            <a:spLocks noGrp="1"/>
          </p:cNvSpPr>
          <p:nvPr>
            <p:ph sz="quarter" idx="11"/>
          </p:nvPr>
        </p:nvSpPr>
        <p:spPr>
          <a:xfrm>
            <a:off x="295275" y="3886200"/>
            <a:ext cx="8526463" cy="1981200"/>
          </a:xfrm>
          <a:prstGeom prst="rect">
            <a:avLst/>
          </a:prstGeom>
        </p:spPr>
        <p:txBody>
          <a:bodyPr/>
          <a:lstStyle>
            <a:lvl1pPr marL="457200" indent="-457200">
              <a:buClr>
                <a:schemeClr val="accent2"/>
              </a:buClr>
              <a:defRPr/>
            </a:lvl1pPr>
            <a:lvl2pPr marL="914400" indent="-457200">
              <a:buClr>
                <a:schemeClr val="accent2"/>
              </a:buClr>
              <a:buSzPct val="80000"/>
              <a:buFont typeface="Courier New" panose="02070309020205020404" pitchFamily="49" charset="0"/>
              <a:buChar char="o"/>
              <a:defRPr/>
            </a:lvl2pPr>
            <a:lvl3pPr marL="1371600" indent="-457200">
              <a:buClr>
                <a:schemeClr val="accent2"/>
              </a:buClr>
              <a:buSzPct val="80000"/>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4676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plus image, figure title, caption, and source">
    <p:spTree>
      <p:nvGrpSpPr>
        <p:cNvPr id="1" name=""/>
        <p:cNvGrpSpPr/>
        <p:nvPr/>
      </p:nvGrpSpPr>
      <p:grpSpPr>
        <a:xfrm>
          <a:off x="0" y="0"/>
          <a:ext cx="0" cy="0"/>
          <a:chOff x="0" y="0"/>
          <a:chExt cx="0" cy="0"/>
        </a:xfrm>
      </p:grpSpPr>
      <p:sp>
        <p:nvSpPr>
          <p:cNvPr id="6" name="Picture Placeholder 4"/>
          <p:cNvSpPr>
            <a:spLocks noGrp="1"/>
          </p:cNvSpPr>
          <p:nvPr>
            <p:ph sz="quarter" idx="16" hasCustomPrompt="1"/>
          </p:nvPr>
        </p:nvSpPr>
        <p:spPr>
          <a:xfrm>
            <a:off x="2965214" y="2362201"/>
            <a:ext cx="3058189" cy="1363133"/>
          </a:xfrm>
          <a:prstGeom prst="rect">
            <a:avLst/>
          </a:prstGeom>
        </p:spPr>
        <p:txBody>
          <a:bodyPr/>
          <a:lstStyle>
            <a:lvl1pPr marL="0" indent="0">
              <a:buNone/>
              <a:defRPr sz="2489" b="0" i="0">
                <a:latin typeface="+mn-lt"/>
                <a:ea typeface="Calibri" charset="0"/>
                <a:cs typeface="Calibri" charset="0"/>
              </a:defRPr>
            </a:lvl1pPr>
          </a:lstStyle>
          <a:p>
            <a:pPr lvl="0"/>
            <a:r>
              <a:rPr lang="en-US" dirty="0"/>
              <a:t>Click to add image</a:t>
            </a:r>
          </a:p>
        </p:txBody>
      </p:sp>
      <p:sp>
        <p:nvSpPr>
          <p:cNvPr id="7" name="Figure title"/>
          <p:cNvSpPr>
            <a:spLocks noGrp="1"/>
          </p:cNvSpPr>
          <p:nvPr>
            <p:ph sz="quarter" idx="15" hasCustomPrompt="1"/>
          </p:nvPr>
        </p:nvSpPr>
        <p:spPr>
          <a:xfrm>
            <a:off x="380060" y="1692275"/>
            <a:ext cx="8534400" cy="425450"/>
          </a:xfrm>
          <a:prstGeom prst="rect">
            <a:avLst/>
          </a:prstGeom>
        </p:spPr>
        <p:txBody>
          <a:bodyPr/>
          <a:lstStyle>
            <a:lvl1pPr marL="0" indent="0" algn="ctr">
              <a:spcBef>
                <a:spcPts val="889"/>
              </a:spcBef>
              <a:buClr>
                <a:srgbClr val="B11116"/>
              </a:buClr>
              <a:buFont typeface="Arial" panose="020B0604020202020204" pitchFamily="34" charset="0"/>
              <a:buNone/>
              <a:defRPr sz="1778" b="0" i="0" baseline="0">
                <a:solidFill>
                  <a:schemeClr val="tx1"/>
                </a:solidFill>
                <a:latin typeface="+mn-lt"/>
                <a:ea typeface="Calibri" charset="0"/>
                <a:cs typeface="Calibri" charset="0"/>
              </a:defRPr>
            </a:lvl1pPr>
            <a:lvl2pPr marL="714031" indent="-400761">
              <a:spcBef>
                <a:spcPts val="889"/>
              </a:spcBef>
              <a:buFont typeface="+mj-lt"/>
              <a:buAutoNum type="alphaLcPeriod"/>
              <a:tabLst/>
              <a:defRPr sz="2489" b="0" i="0" baseline="0">
                <a:solidFill>
                  <a:schemeClr val="tx1"/>
                </a:solidFill>
                <a:latin typeface="Source Sans Pro" charset="0"/>
                <a:ea typeface="Source Sans Pro" charset="0"/>
                <a:cs typeface="Source Sans Pro" charset="0"/>
              </a:defRPr>
            </a:lvl2pPr>
          </a:lstStyle>
          <a:p>
            <a:pPr lvl="0"/>
            <a:r>
              <a:rPr lang="en-US" sz="1778" dirty="0"/>
              <a:t>Click to add figure title</a:t>
            </a:r>
          </a:p>
          <a:p>
            <a:pPr lvl="0"/>
            <a:endParaRPr lang="en-US" dirty="0"/>
          </a:p>
        </p:txBody>
      </p:sp>
      <p:sp>
        <p:nvSpPr>
          <p:cNvPr id="8" name="TextBox 7"/>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©2020 John Wiley &amp; Sons, Inc.</a:t>
            </a:r>
          </a:p>
        </p:txBody>
      </p:sp>
      <p:sp>
        <p:nvSpPr>
          <p:cNvPr id="9"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
        <p:nvSpPr>
          <p:cNvPr id="3" name="Table Placeholder 2"/>
          <p:cNvSpPr>
            <a:spLocks noGrp="1"/>
          </p:cNvSpPr>
          <p:nvPr>
            <p:ph type="tbl" sz="quarter" idx="17"/>
          </p:nvPr>
        </p:nvSpPr>
        <p:spPr>
          <a:xfrm>
            <a:off x="6728178" y="2497138"/>
            <a:ext cx="2106789" cy="1320800"/>
          </a:xfrm>
          <a:prstGeom prst="rect">
            <a:avLst/>
          </a:prstGeom>
        </p:spPr>
        <p:txBody>
          <a:bodyPr/>
          <a:lstStyle>
            <a:lvl1pPr marL="0" indent="0">
              <a:buNone/>
              <a:defRPr/>
            </a:lvl1pPr>
          </a:lstStyle>
          <a:p>
            <a:endParaRPr lang="en-US" dirty="0"/>
          </a:p>
        </p:txBody>
      </p:sp>
      <p:sp>
        <p:nvSpPr>
          <p:cNvPr id="4" name="Title 3"/>
          <p:cNvSpPr>
            <a:spLocks noGrp="1"/>
          </p:cNvSpPr>
          <p:nvPr>
            <p:ph type="title"/>
          </p:nvPr>
        </p:nvSpPr>
        <p:spPr>
          <a:xfrm>
            <a:off x="281354" y="457200"/>
            <a:ext cx="8534400" cy="1141412"/>
          </a:xfrm>
        </p:spPr>
        <p:txBody>
          <a:bodyPr>
            <a:normAutofit/>
          </a:bodyPr>
          <a:lstStyle>
            <a:lvl1pPr>
              <a:defRPr sz="3600"/>
            </a:lvl1pPr>
          </a:lstStyle>
          <a:p>
            <a:r>
              <a:rPr lang="en-US" dirty="0"/>
              <a:t>Click to edit Master title style</a:t>
            </a:r>
          </a:p>
        </p:txBody>
      </p:sp>
      <p:sp>
        <p:nvSpPr>
          <p:cNvPr id="11" name="Content Placeholder 10"/>
          <p:cNvSpPr>
            <a:spLocks noGrp="1"/>
          </p:cNvSpPr>
          <p:nvPr>
            <p:ph sz="quarter" idx="18"/>
          </p:nvPr>
        </p:nvSpPr>
        <p:spPr>
          <a:xfrm>
            <a:off x="579968" y="4183063"/>
            <a:ext cx="8334022" cy="1041400"/>
          </a:xfrm>
          <a:prstGeom prst="rect">
            <a:avLst/>
          </a:prstGeom>
        </p:spPr>
        <p:txBody>
          <a:bodyPr/>
          <a:lstStyle>
            <a:lvl1pPr>
              <a:lnSpc>
                <a:spcPct val="100000"/>
              </a:lnSpc>
              <a:spcBef>
                <a:spcPts val="624"/>
              </a:spcBef>
              <a:buClr>
                <a:srgbClr val="B11116"/>
              </a:buClr>
              <a:defRPr/>
            </a:lvl1pPr>
          </a:lstStyle>
          <a:p>
            <a:pPr lvl="0"/>
            <a:endParaRPr lang="en-US" dirty="0"/>
          </a:p>
        </p:txBody>
      </p:sp>
      <p:sp>
        <p:nvSpPr>
          <p:cNvPr id="5" name="Picture Placeholder 4"/>
          <p:cNvSpPr>
            <a:spLocks noGrp="1"/>
          </p:cNvSpPr>
          <p:nvPr>
            <p:ph type="pic" sz="quarter" idx="19"/>
          </p:nvPr>
        </p:nvSpPr>
        <p:spPr>
          <a:xfrm>
            <a:off x="300567" y="2298700"/>
            <a:ext cx="2548467" cy="1265238"/>
          </a:xfrm>
          <a:prstGeom prst="rect">
            <a:avLst/>
          </a:prstGeom>
        </p:spPr>
        <p:txBody>
          <a:bodyPr/>
          <a:lstStyle/>
          <a:p>
            <a:endParaRPr lang="en-US" dirty="0"/>
          </a:p>
        </p:txBody>
      </p:sp>
      <p:sp>
        <p:nvSpPr>
          <p:cNvPr id="12" name="Picture Placeholder 11"/>
          <p:cNvSpPr>
            <a:spLocks noGrp="1"/>
          </p:cNvSpPr>
          <p:nvPr>
            <p:ph type="pic" sz="quarter" idx="20"/>
          </p:nvPr>
        </p:nvSpPr>
        <p:spPr>
          <a:xfrm>
            <a:off x="478368" y="3657601"/>
            <a:ext cx="1854200" cy="631825"/>
          </a:xfrm>
          <a:prstGeom prst="rect">
            <a:avLst/>
          </a:prstGeom>
        </p:spPr>
        <p:txBody>
          <a:bodyPr/>
          <a:lstStyle/>
          <a:p>
            <a:endParaRPr lang="en-US" dirty="0"/>
          </a:p>
        </p:txBody>
      </p:sp>
      <p:sp>
        <p:nvSpPr>
          <p:cNvPr id="10" name="Content Placeholder 9"/>
          <p:cNvSpPr>
            <a:spLocks noGrp="1"/>
          </p:cNvSpPr>
          <p:nvPr>
            <p:ph sz="quarter" idx="21"/>
          </p:nvPr>
        </p:nvSpPr>
        <p:spPr>
          <a:xfrm>
            <a:off x="579968" y="5407025"/>
            <a:ext cx="3810000" cy="685800"/>
          </a:xfrm>
          <a:prstGeom prst="rect">
            <a:avLst/>
          </a:prstGeom>
        </p:spPr>
        <p:txBody>
          <a:bodyPr/>
          <a:lstStyle/>
          <a:p>
            <a:pPr lvl="0"/>
            <a:endParaRPr lang="en-US" dirty="0"/>
          </a:p>
        </p:txBody>
      </p:sp>
      <p:sp>
        <p:nvSpPr>
          <p:cNvPr id="13" name="Content Placeholder 12">
            <a:extLst>
              <a:ext uri="{FF2B5EF4-FFF2-40B4-BE49-F238E27FC236}">
                <a16:creationId xmlns:a16="http://schemas.microsoft.com/office/drawing/2014/main" id="{7B87F3B8-4D51-42A0-884F-DBA69811E018}"/>
              </a:ext>
            </a:extLst>
          </p:cNvPr>
          <p:cNvSpPr>
            <a:spLocks noGrp="1"/>
          </p:cNvSpPr>
          <p:nvPr>
            <p:ph sz="quarter" idx="22"/>
          </p:nvPr>
        </p:nvSpPr>
        <p:spPr>
          <a:xfrm>
            <a:off x="5867400" y="5407025"/>
            <a:ext cx="2895600" cy="6858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23"/>
          </p:nvPr>
        </p:nvSpPr>
        <p:spPr>
          <a:xfrm>
            <a:off x="291353" y="6438900"/>
            <a:ext cx="914400" cy="257175"/>
          </a:xfrm>
          <a:prstGeom prst="rect">
            <a:avLst/>
          </a:prstGeom>
        </p:spPr>
        <p:txBody>
          <a:bodyPr/>
          <a:lstStyle>
            <a:lvl1pPr marL="0" indent="0">
              <a:buNone/>
              <a:defRPr sz="1200"/>
            </a:lvl1pPr>
          </a:lstStyle>
          <a:p>
            <a:pPr lvl="0"/>
            <a:endParaRPr lang="en-US" dirty="0"/>
          </a:p>
        </p:txBody>
      </p:sp>
      <p:sp>
        <p:nvSpPr>
          <p:cNvPr id="14" name="Picture Placeholder 11">
            <a:extLst>
              <a:ext uri="{FF2B5EF4-FFF2-40B4-BE49-F238E27FC236}">
                <a16:creationId xmlns:a16="http://schemas.microsoft.com/office/drawing/2014/main" id="{FBA3E100-6354-4F60-B216-877F69A22A66}"/>
              </a:ext>
            </a:extLst>
          </p:cNvPr>
          <p:cNvSpPr>
            <a:spLocks noGrp="1"/>
          </p:cNvSpPr>
          <p:nvPr>
            <p:ph type="pic" sz="quarter" idx="24"/>
          </p:nvPr>
        </p:nvSpPr>
        <p:spPr>
          <a:xfrm>
            <a:off x="630768" y="3810001"/>
            <a:ext cx="1854200" cy="631825"/>
          </a:xfrm>
          <a:prstGeom prst="rect">
            <a:avLst/>
          </a:prstGeom>
        </p:spPr>
        <p:txBody>
          <a:bodyPr/>
          <a:lstStyle/>
          <a:p>
            <a:endParaRPr lang="en-US" dirty="0"/>
          </a:p>
        </p:txBody>
      </p:sp>
    </p:spTree>
    <p:extLst>
      <p:ext uri="{BB962C8B-B14F-4D97-AF65-F5344CB8AC3E}">
        <p14:creationId xmlns:p14="http://schemas.microsoft.com/office/powerpoint/2010/main" val="330594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Version B">
    <p:spTree>
      <p:nvGrpSpPr>
        <p:cNvPr id="1" name=""/>
        <p:cNvGrpSpPr/>
        <p:nvPr/>
      </p:nvGrpSpPr>
      <p:grpSpPr>
        <a:xfrm>
          <a:off x="0" y="0"/>
          <a:ext cx="0" cy="0"/>
          <a:chOff x="0" y="0"/>
          <a:chExt cx="0" cy="0"/>
        </a:xfrm>
      </p:grpSpPr>
      <p:sp>
        <p:nvSpPr>
          <p:cNvPr id="13" name="CN"/>
          <p:cNvSpPr>
            <a:spLocks noGrp="1"/>
          </p:cNvSpPr>
          <p:nvPr>
            <p:ph sz="quarter" idx="19" hasCustomPrompt="1"/>
          </p:nvPr>
        </p:nvSpPr>
        <p:spPr>
          <a:xfrm>
            <a:off x="152400" y="228600"/>
            <a:ext cx="8839200" cy="533400"/>
          </a:xfrm>
          <a:prstGeom prst="rect">
            <a:avLst/>
          </a:prstGeom>
        </p:spPr>
        <p:txBody>
          <a:bodyPr/>
          <a:lstStyle>
            <a:lvl1pPr marL="0" indent="0" algn="ctr">
              <a:buNone/>
              <a:defRPr sz="4000" b="1" i="0" baseline="0">
                <a:solidFill>
                  <a:schemeClr val="accent1"/>
                </a:solidFill>
                <a:latin typeface="Times New Roman" charset="0"/>
                <a:ea typeface="Times New Roman" charset="0"/>
                <a:cs typeface="Times New Roman" charset="0"/>
              </a:defRPr>
            </a:lvl1pPr>
          </a:lstStyle>
          <a:p>
            <a:pPr lvl="0"/>
            <a:r>
              <a:rPr lang="en-US" dirty="0"/>
              <a:t>Chapter 1</a:t>
            </a:r>
          </a:p>
        </p:txBody>
      </p:sp>
      <p:sp>
        <p:nvSpPr>
          <p:cNvPr id="14" name="CT"/>
          <p:cNvSpPr>
            <a:spLocks noGrp="1"/>
          </p:cNvSpPr>
          <p:nvPr>
            <p:ph sz="quarter" idx="20" hasCustomPrompt="1"/>
          </p:nvPr>
        </p:nvSpPr>
        <p:spPr>
          <a:xfrm>
            <a:off x="152400" y="762000"/>
            <a:ext cx="8839200" cy="2286000"/>
          </a:xfrm>
          <a:prstGeom prst="rect">
            <a:avLst/>
          </a:prstGeom>
        </p:spPr>
        <p:txBody>
          <a:bodyPr anchor="ctr"/>
          <a:lstStyle>
            <a:lvl1pPr marL="0" indent="0" algn="ctr">
              <a:buNone/>
              <a:defRPr sz="3800" b="0" i="0">
                <a:latin typeface="Times New Roman" charset="0"/>
                <a:ea typeface="Times New Roman" charset="0"/>
                <a:cs typeface="Times New Roman"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8" name="Title "/>
          <p:cNvSpPr>
            <a:spLocks noGrp="1"/>
          </p:cNvSpPr>
          <p:nvPr>
            <p:ph type="title" hasCustomPrompt="1"/>
          </p:nvPr>
        </p:nvSpPr>
        <p:spPr>
          <a:xfrm>
            <a:off x="152400" y="3505200"/>
            <a:ext cx="8839200" cy="1524000"/>
          </a:xfrm>
          <a:prstGeom prst="rect">
            <a:avLst/>
          </a:prstGeom>
        </p:spPr>
        <p:txBody>
          <a:bodyPr anchor="b"/>
          <a:lstStyle>
            <a:lvl1pPr>
              <a:defRPr sz="6200" b="0" i="0" baseline="0">
                <a:latin typeface="Times New Roman" charset="0"/>
                <a:ea typeface="Times New Roman" charset="0"/>
                <a:cs typeface="Times New Roman" charset="0"/>
              </a:defRPr>
            </a:lvl1pPr>
          </a:lstStyle>
          <a:p>
            <a:r>
              <a:rPr lang="en-US" dirty="0"/>
              <a:t>Click to Edit Book Title</a:t>
            </a:r>
          </a:p>
        </p:txBody>
      </p:sp>
      <p:sp>
        <p:nvSpPr>
          <p:cNvPr id="15" name="Edition"/>
          <p:cNvSpPr>
            <a:spLocks noGrp="1"/>
          </p:cNvSpPr>
          <p:nvPr>
            <p:ph sz="quarter" idx="17" hasCustomPrompt="1"/>
          </p:nvPr>
        </p:nvSpPr>
        <p:spPr>
          <a:xfrm>
            <a:off x="152400" y="5029200"/>
            <a:ext cx="8839200" cy="762000"/>
          </a:xfrm>
          <a:prstGeom prst="rect">
            <a:avLst/>
          </a:prstGeom>
        </p:spPr>
        <p:txBody>
          <a:bodyPr/>
          <a:lstStyle>
            <a:lvl1pPr marL="0" indent="0" algn="ctr">
              <a:buNone/>
              <a:defRPr sz="2900" b="1" i="0" baseline="0">
                <a:latin typeface="Times New Roman" charset="0"/>
                <a:ea typeface="Times New Roman" charset="0"/>
                <a:cs typeface="Times New Roman" charset="0"/>
              </a:defRPr>
            </a:lvl1pPr>
          </a:lstStyle>
          <a:p>
            <a:pPr lvl="0"/>
            <a:r>
              <a:rPr lang="en-US" dirty="0"/>
              <a:t>Third Edition</a:t>
            </a:r>
          </a:p>
        </p:txBody>
      </p:sp>
      <p:sp>
        <p:nvSpPr>
          <p:cNvPr id="16" name="Author"/>
          <p:cNvSpPr>
            <a:spLocks noGrp="1"/>
          </p:cNvSpPr>
          <p:nvPr>
            <p:ph sz="quarter" idx="18" hasCustomPrompt="1"/>
          </p:nvPr>
        </p:nvSpPr>
        <p:spPr>
          <a:xfrm>
            <a:off x="152400" y="6096000"/>
            <a:ext cx="8839200" cy="533400"/>
          </a:xfrm>
          <a:prstGeom prst="rect">
            <a:avLst/>
          </a:prstGeom>
        </p:spPr>
        <p:txBody>
          <a:bodyPr/>
          <a:lstStyle>
            <a:lvl1pPr marL="0" indent="0" algn="ctr">
              <a:buNone/>
              <a:defRPr b="0" i="0" baseline="0">
                <a:solidFill>
                  <a:schemeClr val="accent2"/>
                </a:solidFill>
                <a:latin typeface="STIX" charset="0"/>
                <a:ea typeface="STIX" charset="0"/>
                <a:cs typeface="STIX" charset="0"/>
              </a:defRPr>
            </a:lvl1pPr>
          </a:lstStyle>
          <a:p>
            <a:pPr lvl="0"/>
            <a:r>
              <a:rPr lang="en-US" dirty="0"/>
              <a:t>David Klein</a:t>
            </a:r>
          </a:p>
        </p:txBody>
      </p:sp>
    </p:spTree>
    <p:extLst>
      <p:ext uri="{BB962C8B-B14F-4D97-AF65-F5344CB8AC3E}">
        <p14:creationId xmlns:p14="http://schemas.microsoft.com/office/powerpoint/2010/main" val="2190321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arning Objectives: Version A">
    <p:spTree>
      <p:nvGrpSpPr>
        <p:cNvPr id="1" name=""/>
        <p:cNvGrpSpPr/>
        <p:nvPr/>
      </p:nvGrpSpPr>
      <p:grpSpPr>
        <a:xfrm>
          <a:off x="0" y="0"/>
          <a:ext cx="0" cy="0"/>
          <a:chOff x="0" y="0"/>
          <a:chExt cx="0" cy="0"/>
        </a:xfrm>
      </p:grpSpPr>
      <p:sp>
        <p:nvSpPr>
          <p:cNvPr id="2" name="Title "/>
          <p:cNvSpPr>
            <a:spLocks noGrp="1"/>
          </p:cNvSpPr>
          <p:nvPr>
            <p:ph type="title"/>
          </p:nvPr>
        </p:nvSpPr>
        <p:spPr>
          <a:xfrm>
            <a:off x="304800" y="762001"/>
            <a:ext cx="8534400" cy="990599"/>
          </a:xfrm>
          <a:prstGeom prst="rect">
            <a:avLst/>
          </a:prstGeom>
        </p:spPr>
        <p:txBody>
          <a:bodyPr/>
          <a:lstStyle>
            <a:lvl1pPr>
              <a:defRPr sz="4000">
                <a:solidFill>
                  <a:schemeClr val="accent2"/>
                </a:solidFill>
                <a:latin typeface="Times New Roman" charset="0"/>
                <a:ea typeface="Times New Roman" charset="0"/>
                <a:cs typeface="Times New Roman" charset="0"/>
              </a:defRPr>
            </a:lvl1pPr>
          </a:lstStyle>
          <a:p>
            <a:r>
              <a:rPr lang="en-US" dirty="0"/>
              <a:t>Click to edit Master title style</a:t>
            </a:r>
          </a:p>
        </p:txBody>
      </p:sp>
      <p:sp>
        <p:nvSpPr>
          <p:cNvPr id="9" name="LONL"/>
          <p:cNvSpPr>
            <a:spLocks noGrp="1"/>
          </p:cNvSpPr>
          <p:nvPr>
            <p:ph sz="quarter" idx="16"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6" name="Slide Number Placeholder 5"/>
          <p:cNvSpPr>
            <a:spLocks noGrp="1"/>
          </p:cNvSpPr>
          <p:nvPr>
            <p:ph type="sldNum" sz="quarter" idx="12"/>
          </p:nvPr>
        </p:nvSpPr>
        <p:spPr>
          <a:xfrm>
            <a:off x="6457950" y="6356350"/>
            <a:ext cx="2381250" cy="365125"/>
          </a:xfrm>
          <a:prstGeom prst="rect">
            <a:avLst/>
          </a:prstGeom>
        </p:spPr>
        <p:txBody>
          <a:bodyPr/>
          <a:lstStyle/>
          <a:p>
            <a:fld id="{957104EA-F2AF-1046-9253-EE8D978719B5}" type="slidenum">
              <a:rPr lang="en-US" smtClean="0"/>
              <a:t>‹#›</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r>
              <a:rPr lang="en-US" dirty="0"/>
              <a:t>Copyright ©2018 John Wiley &amp; Sons, Inc. </a:t>
            </a:r>
          </a:p>
        </p:txBody>
      </p:sp>
    </p:spTree>
    <p:extLst>
      <p:ext uri="{BB962C8B-B14F-4D97-AF65-F5344CB8AC3E}">
        <p14:creationId xmlns:p14="http://schemas.microsoft.com/office/powerpoint/2010/main" val="2811428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arning Objectives: Version B">
    <p:spTree>
      <p:nvGrpSpPr>
        <p:cNvPr id="1" name=""/>
        <p:cNvGrpSpPr/>
        <p:nvPr/>
      </p:nvGrpSpPr>
      <p:grpSpPr>
        <a:xfrm>
          <a:off x="0" y="0"/>
          <a:ext cx="0" cy="0"/>
          <a:chOff x="0" y="0"/>
          <a:chExt cx="0" cy="0"/>
        </a:xfrm>
      </p:grpSpPr>
      <p:sp>
        <p:nvSpPr>
          <p:cNvPr id="8" name="Title "/>
          <p:cNvSpPr>
            <a:spLocks noGrp="1"/>
          </p:cNvSpPr>
          <p:nvPr>
            <p:ph type="title"/>
          </p:nvPr>
        </p:nvSpPr>
        <p:spPr>
          <a:xfrm>
            <a:off x="304800" y="762001"/>
            <a:ext cx="8534400" cy="990599"/>
          </a:xfrm>
          <a:prstGeom prst="rect">
            <a:avLst/>
          </a:prstGeom>
        </p:spPr>
        <p:txBody>
          <a:bodyPr/>
          <a:lstStyle>
            <a:lvl1pPr>
              <a:defRPr sz="4000">
                <a:solidFill>
                  <a:schemeClr val="accent2"/>
                </a:solidFill>
                <a:latin typeface="Times New Roman" charset="0"/>
                <a:ea typeface="Times New Roman" charset="0"/>
                <a:cs typeface="Times New Roman" charset="0"/>
              </a:defRPr>
            </a:lvl1pPr>
          </a:lstStyle>
          <a:p>
            <a:r>
              <a:rPr lang="en-US" dirty="0"/>
              <a:t>Click to edit Master title style</a:t>
            </a:r>
          </a:p>
        </p:txBody>
      </p:sp>
      <p:sp>
        <p:nvSpPr>
          <p:cNvPr id="7" name="LOBL"/>
          <p:cNvSpPr>
            <a:spLocks noGrp="1"/>
          </p:cNvSpPr>
          <p:nvPr>
            <p:ph sz="quarter" idx="16" hasCustomPrompt="1"/>
          </p:nvPr>
        </p:nvSpPr>
        <p:spPr>
          <a:xfrm>
            <a:off x="304800" y="1752600"/>
            <a:ext cx="8534400" cy="4495800"/>
          </a:xfrm>
          <a:prstGeom prst="rect">
            <a:avLst/>
          </a:prstGeom>
        </p:spPr>
        <p:txBody>
          <a:bodyPr/>
          <a:lstStyle>
            <a:lvl1pPr marL="292608" indent="-292608">
              <a:buClr>
                <a:schemeClr val="accent2"/>
              </a:buClr>
              <a:buFont typeface="Arial" charset="0"/>
              <a:buChar char="•"/>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4027676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cept Check Question (1of 2)">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pPr lvl="0"/>
            <a:r>
              <a:rPr lang="en-US" dirty="0"/>
              <a:t>1.1 Periodicity Assumption</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
        <p:nvSpPr>
          <p:cNvPr id="7" name="Content Placeholder 6"/>
          <p:cNvSpPr>
            <a:spLocks noGrp="1"/>
          </p:cNvSpPr>
          <p:nvPr>
            <p:ph sz="quarter" idx="16" hasCustomPrompt="1"/>
          </p:nvPr>
        </p:nvSpPr>
        <p:spPr>
          <a:xfrm>
            <a:off x="304800" y="1752600"/>
            <a:ext cx="8534400" cy="4603750"/>
          </a:xfrm>
          <a:prstGeom prst="rect">
            <a:avLst/>
          </a:prstGeom>
        </p:spPr>
        <p:txBody>
          <a:bodyPr/>
          <a:lstStyle>
            <a:lvl1pPr marL="0" indent="0">
              <a:spcBef>
                <a:spcPts val="1000"/>
              </a:spcBef>
              <a:buNone/>
              <a:defRPr sz="2800" baseline="0">
                <a:latin typeface="Times New Roman" charset="0"/>
                <a:ea typeface="Times New Roman" charset="0"/>
                <a:cs typeface="Times New Roman" charset="0"/>
              </a:defRPr>
            </a:lvl1pPr>
            <a:lvl2pPr marL="804672" indent="-448056">
              <a:spcBef>
                <a:spcPts val="1000"/>
              </a:spcBef>
              <a:buClr>
                <a:schemeClr val="accent2"/>
              </a:buClr>
              <a:buFont typeface="+mj-lt"/>
              <a:buAutoNum type="alphaLcPeriod"/>
              <a:defRPr sz="2800" baseline="0">
                <a:latin typeface="Times New Roman" charset="0"/>
                <a:ea typeface="Times New Roman" charset="0"/>
                <a:cs typeface="Times New Roman" charset="0"/>
              </a:defRPr>
            </a:lvl2pPr>
            <a:lvl3pPr marL="914400" indent="0">
              <a:buNone/>
              <a:defRPr sz="3000">
                <a:latin typeface="STIX" charset="0"/>
                <a:ea typeface="STIX" charset="0"/>
                <a:cs typeface="STIX" charset="0"/>
              </a:defRPr>
            </a:lvl3pPr>
            <a:lvl4pPr marL="1371600" indent="0">
              <a:buNone/>
              <a:defRPr sz="3000">
                <a:latin typeface="STIX" charset="0"/>
                <a:ea typeface="STIX" charset="0"/>
                <a:cs typeface="STIX" charset="0"/>
              </a:defRPr>
            </a:lvl4pPr>
            <a:lvl5pPr marL="1828800" indent="0">
              <a:buNone/>
              <a:defRPr sz="3000">
                <a:latin typeface="STIX" charset="0"/>
                <a:ea typeface="STIX" charset="0"/>
                <a:cs typeface="STIX" charset="0"/>
              </a:defRPr>
            </a:lvl5pPr>
          </a:lstStyle>
          <a:p>
            <a:pPr lvl="0"/>
            <a:r>
              <a:rPr lang="en-US" dirty="0"/>
              <a:t>Which one of these statements about the accrual basis of accounting is false?</a:t>
            </a:r>
          </a:p>
          <a:p>
            <a:pPr lvl="1"/>
            <a:r>
              <a:rPr lang="en-US" dirty="0"/>
              <a:t>Companies record events that change their financial statements in the period in which event occur, even if cash was not exchanged.</a:t>
            </a:r>
          </a:p>
          <a:p>
            <a:pPr lvl="1"/>
            <a:r>
              <a:rPr lang="en-US" dirty="0"/>
              <a:t>Companies recognize revenue in the period in which the performance obligation is satisfied.</a:t>
            </a:r>
          </a:p>
          <a:p>
            <a:pPr lvl="1"/>
            <a:r>
              <a:rPr lang="en-US" dirty="0"/>
              <a:t>This basis is accord with generally accepted accounting principles.</a:t>
            </a:r>
          </a:p>
        </p:txBody>
      </p:sp>
    </p:spTree>
    <p:extLst>
      <p:ext uri="{BB962C8B-B14F-4D97-AF65-F5344CB8AC3E}">
        <p14:creationId xmlns:p14="http://schemas.microsoft.com/office/powerpoint/2010/main" val="3374202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cept Check Question (2of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990599"/>
          </a:xfrm>
        </p:spPr>
        <p:txBody>
          <a:bodyPr/>
          <a:lstStyle/>
          <a:p>
            <a:r>
              <a:rPr lang="en-US" dirty="0"/>
              <a:t>1.1 Periodicity Assumption</a:t>
            </a:r>
          </a:p>
        </p:txBody>
      </p:sp>
      <p:sp>
        <p:nvSpPr>
          <p:cNvPr id="12" name="Question"/>
          <p:cNvSpPr>
            <a:spLocks noGrp="1"/>
          </p:cNvSpPr>
          <p:nvPr>
            <p:ph sz="quarter" idx="15" hasCustomPrompt="1"/>
          </p:nvPr>
        </p:nvSpPr>
        <p:spPr>
          <a:xfrm>
            <a:off x="304800" y="1752600"/>
            <a:ext cx="8534400" cy="4419600"/>
          </a:xfrm>
          <a:prstGeom prst="rect">
            <a:avLst/>
          </a:prstGeom>
        </p:spPr>
        <p:txBody>
          <a:bodyPr/>
          <a:lstStyle>
            <a:lvl1pPr marL="12700" indent="0">
              <a:spcBef>
                <a:spcPts val="1000"/>
              </a:spcBef>
              <a:buNone/>
              <a:tabLst/>
              <a:defRPr sz="2800" b="0" i="0" baseline="0">
                <a:solidFill>
                  <a:schemeClr val="tx1"/>
                </a:solidFill>
                <a:latin typeface="Times New Roman" charset="0"/>
                <a:ea typeface="Times New Roman" charset="0"/>
                <a:cs typeface="Times New Roman" charset="0"/>
              </a:defRPr>
            </a:lvl1pPr>
            <a:lvl2pPr marL="803275" indent="-450850">
              <a:spcBef>
                <a:spcPts val="1000"/>
              </a:spcBef>
              <a:buFont typeface="+mj-lt"/>
              <a:buNone/>
              <a:tabLst/>
              <a:defRPr sz="2800" b="0" i="0" baseline="0">
                <a:solidFill>
                  <a:schemeClr val="tx1"/>
                </a:solidFill>
                <a:latin typeface="Times New Roman" charset="0"/>
                <a:ea typeface="Times New Roman" charset="0"/>
                <a:cs typeface="Times New Roman" charset="0"/>
              </a:defRPr>
            </a:lvl2pPr>
            <a:lvl3pPr marL="349250" indent="-336550">
              <a:buClr>
                <a:schemeClr val="accent1"/>
              </a:buClr>
              <a:buFont typeface="Wingdings" charset="2"/>
              <a:buChar char="ü"/>
              <a:tabLst>
                <a:tab pos="796925" algn="l"/>
              </a:tabLst>
              <a:defRPr sz="2800" b="0" i="0">
                <a:latin typeface="Times New Roman" charset="0"/>
                <a:ea typeface="Times New Roman" charset="0"/>
                <a:cs typeface="Times New Roman" charset="0"/>
              </a:defRPr>
            </a:lvl3pPr>
          </a:lstStyle>
          <a:p>
            <a:pPr lvl="0"/>
            <a:r>
              <a:rPr lang="en-US" dirty="0"/>
              <a:t>Which one of these statements about the accrual basis of accounting is false?</a:t>
            </a:r>
          </a:p>
          <a:p>
            <a:pPr lvl="1"/>
            <a:r>
              <a:rPr lang="en-US" dirty="0"/>
              <a:t>a.  Companies record events that change their financial statements in the period in which event occur, even if cash was not exchanged.</a:t>
            </a:r>
          </a:p>
          <a:p>
            <a:pPr lvl="2"/>
            <a:r>
              <a:rPr lang="en-US" dirty="0"/>
              <a:t>b.  Companies recognize revenue in the period in which 	the performance obligation is satisfied.</a:t>
            </a:r>
          </a:p>
          <a:p>
            <a:pPr lvl="1"/>
            <a:r>
              <a:rPr lang="en-US" dirty="0"/>
              <a:t>c.  This basis is accord with generally accepted accounting principles.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4169433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990599"/>
          </a:xfrm>
        </p:spPr>
        <p:txBody>
          <a:bodyPr/>
          <a:lstStyle/>
          <a:p>
            <a:r>
              <a:rPr lang="en-US" dirty="0"/>
              <a:t>Language</a:t>
            </a:r>
          </a:p>
        </p:txBody>
      </p:sp>
      <p:sp>
        <p:nvSpPr>
          <p:cNvPr id="7" name="Definition of Key Term"/>
          <p:cNvSpPr>
            <a:spLocks noGrp="1"/>
          </p:cNvSpPr>
          <p:nvPr>
            <p:ph sz="quarter" idx="15" hasCustomPrompt="1"/>
          </p:nvPr>
        </p:nvSpPr>
        <p:spPr>
          <a:xfrm>
            <a:off x="304800" y="1752600"/>
            <a:ext cx="8534400" cy="4114800"/>
          </a:xfrm>
          <a:prstGeom prst="rect">
            <a:avLst/>
          </a:prstGeom>
        </p:spPr>
        <p:txBody>
          <a:bodyPr/>
          <a:lstStyle>
            <a:lvl1pPr marL="292608" indent="-292608">
              <a:spcBef>
                <a:spcPts val="1000"/>
              </a:spcBef>
              <a:buClr>
                <a:schemeClr val="accent2"/>
              </a:buClr>
              <a:buFont typeface="Arial" charset="0"/>
              <a:buChar char="•"/>
              <a:defRPr sz="3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Form of communication using sounds and symbols combined according to specified rules</a:t>
            </a:r>
          </a:p>
        </p:txBody>
      </p:sp>
      <p:sp>
        <p:nvSpPr>
          <p:cNvPr id="9" name="Media LInk"/>
          <p:cNvSpPr>
            <a:spLocks noGrp="1"/>
          </p:cNvSpPr>
          <p:nvPr>
            <p:ph sz="quarter" idx="16" hasCustomPrompt="1"/>
          </p:nvPr>
        </p:nvSpPr>
        <p:spPr>
          <a:xfrm>
            <a:off x="304800" y="5867400"/>
            <a:ext cx="8534400" cy="609600"/>
          </a:xfrm>
          <a:prstGeom prst="rect">
            <a:avLst/>
          </a:prstGeom>
        </p:spPr>
        <p:txBody>
          <a:bodyPr/>
          <a:lstStyle>
            <a:lvl1pPr marL="0" indent="0" algn="r">
              <a:buNone/>
              <a:defRPr sz="2200" b="0" i="0" baseline="0">
                <a:latin typeface="Times New Roman" charset="0"/>
                <a:ea typeface="Times New Roman" charset="0"/>
                <a:cs typeface="Times New Roman" charset="0"/>
              </a:defRPr>
            </a:lvl1pPr>
            <a:lvl2pPr algn="r">
              <a:defRPr/>
            </a:lvl2pPr>
            <a:lvl3pPr algn="r">
              <a:defRPr/>
            </a:lvl3pPr>
            <a:lvl4pPr algn="r">
              <a:defRPr/>
            </a:lvl4pPr>
            <a:lvl5pPr algn="r">
              <a:defRPr/>
            </a:lvl5pPr>
          </a:lstStyle>
          <a:p>
            <a:pPr lvl="0"/>
            <a:r>
              <a:rPr lang="en-US" dirty="0"/>
              <a:t>Media link placeholder</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1238750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ey Term: Version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1142999"/>
          </a:xfrm>
        </p:spPr>
        <p:txBody>
          <a:bodyPr/>
          <a:lstStyle/>
          <a:p>
            <a:r>
              <a:rPr lang="en-US" dirty="0"/>
              <a:t>Anatomy and Physiology Defined</a:t>
            </a:r>
          </a:p>
        </p:txBody>
      </p:sp>
      <p:sp>
        <p:nvSpPr>
          <p:cNvPr id="7" name="Definition of Key Term"/>
          <p:cNvSpPr>
            <a:spLocks noGrp="1"/>
          </p:cNvSpPr>
          <p:nvPr>
            <p:ph sz="quarter" idx="15" hasCustomPrompt="1"/>
          </p:nvPr>
        </p:nvSpPr>
        <p:spPr>
          <a:xfrm>
            <a:off x="304800" y="1905000"/>
            <a:ext cx="8534400" cy="3962400"/>
          </a:xfrm>
          <a:prstGeom prst="rect">
            <a:avLst/>
          </a:prstGeom>
        </p:spPr>
        <p:txBody>
          <a:bodyPr/>
          <a:lstStyle>
            <a:lvl1pPr marL="292608" indent="-292608">
              <a:spcBef>
                <a:spcPts val="1000"/>
              </a:spcBef>
              <a:buClr>
                <a:schemeClr val="accent2"/>
              </a:buClr>
              <a:buFont typeface="Arial" charset="0"/>
              <a:buChar char="•"/>
              <a:defRPr sz="28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Anatomy is the science of structure and the relationships among structures.</a:t>
            </a:r>
          </a:p>
          <a:p>
            <a:pPr lvl="0"/>
            <a:r>
              <a:rPr lang="en-US" dirty="0"/>
              <a:t>Physiology is the science of body functions, that is, how the body parts work.</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711545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for Figure">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11" name="Content Placeholder 10"/>
          <p:cNvSpPr>
            <a:spLocks noGrp="1"/>
          </p:cNvSpPr>
          <p:nvPr>
            <p:ph sz="quarter" idx="16"/>
          </p:nvPr>
        </p:nvSpPr>
        <p:spPr>
          <a:xfrm>
            <a:off x="304800" y="1752600"/>
            <a:ext cx="8534400" cy="3276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cNvSpPr>
            <a:spLocks noGrp="1"/>
          </p:cNvSpPr>
          <p:nvPr>
            <p:ph sz="quarter" idx="15" hasCustomPrompt="1"/>
          </p:nvPr>
        </p:nvSpPr>
        <p:spPr>
          <a:xfrm>
            <a:off x="304800" y="5029200"/>
            <a:ext cx="8534400" cy="1143000"/>
          </a:xfrm>
          <a:prstGeom prst="rect">
            <a:avLst/>
          </a:prstGeom>
        </p:spPr>
        <p:txBody>
          <a:bodyPr/>
          <a:lstStyle>
            <a:lvl1pPr marL="0" indent="0">
              <a:spcBef>
                <a:spcPts val="1000"/>
              </a:spcBef>
              <a:buFont typeface="Arial" charset="0"/>
              <a:buNone/>
              <a:defRPr sz="2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sz="2000" dirty="0"/>
              <a:t>Figure 4.5 Figure title placeholder</a:t>
            </a:r>
          </a:p>
          <a:p>
            <a:pPr lvl="0"/>
            <a:endParaRPr lang="en-US" dirty="0"/>
          </a:p>
        </p:txBody>
      </p:sp>
      <p:sp>
        <p:nvSpPr>
          <p:cNvPr id="3" name="Slide Number Placeholder 2"/>
          <p:cNvSpPr>
            <a:spLocks noGrp="1"/>
          </p:cNvSpPr>
          <p:nvPr>
            <p:ph type="sldNum" sz="quarter" idx="10"/>
          </p:nvPr>
        </p:nvSpPr>
        <p:spPr>
          <a:xfrm>
            <a:off x="6457950" y="6356350"/>
            <a:ext cx="2381250" cy="365125"/>
          </a:xfrm>
          <a:prstGeom prst="rect">
            <a:avLst/>
          </a:prstGeom>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r>
              <a:rPr lang="en-US" dirty="0"/>
              <a:t>Copyright ©2018 John Wiley &amp; Sons, Inc. </a:t>
            </a:r>
          </a:p>
        </p:txBody>
      </p:sp>
    </p:spTree>
    <p:extLst>
      <p:ext uri="{BB962C8B-B14F-4D97-AF65-F5344CB8AC3E}">
        <p14:creationId xmlns:p14="http://schemas.microsoft.com/office/powerpoint/2010/main" val="2362402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46037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a:xfrm>
            <a:off x="6457950" y="6356350"/>
            <a:ext cx="2381250" cy="365125"/>
          </a:xfrm>
          <a:prstGeom prst="rect">
            <a:avLst/>
          </a:prstGeom>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lvl1pPr marL="0" algn="ctr" defTabSz="914400" rtl="0" eaLnBrk="1" latinLnBrk="0" hangingPunct="1">
              <a:defRPr lang="en-US" sz="1200" b="0" i="0" kern="1200" smtClean="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1790668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46037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laceholder 2"/>
          <p:cNvSpPr>
            <a:spLocks noGrp="1"/>
          </p:cNvSpPr>
          <p:nvPr>
            <p:ph sz="quarter" idx="17"/>
          </p:nvPr>
        </p:nvSpPr>
        <p:spPr>
          <a:xfrm>
            <a:off x="4724400" y="1752600"/>
            <a:ext cx="4114800" cy="46037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
          <p:cNvSpPr>
            <a:spLocks noGrp="1"/>
          </p:cNvSpPr>
          <p:nvPr>
            <p:ph type="sldNum" sz="quarter" idx="10"/>
          </p:nvPr>
        </p:nvSpPr>
        <p:spPr>
          <a:xfrm>
            <a:off x="6457950" y="6356350"/>
            <a:ext cx="2381250" cy="365125"/>
          </a:xfrm>
          <a:prstGeom prst="rect">
            <a:avLst/>
          </a:prstGeom>
        </p:spPr>
        <p:txBody>
          <a:bodyPr/>
          <a:lstStyle/>
          <a:p>
            <a:fld id="{67B19427-F580-D146-B60E-4CADEE75497F}" type="slidenum">
              <a:rPr lang="en-US" smtClean="0"/>
              <a:pPr/>
              <a:t>‹#›</a:t>
            </a:fld>
            <a:endParaRPr lang="en-US" dirty="0"/>
          </a:p>
        </p:txBody>
      </p:sp>
      <p:sp>
        <p:nvSpPr>
          <p:cNvPr id="4" name="Footer Placeholder "/>
          <p:cNvSpPr>
            <a:spLocks noGrp="1"/>
          </p:cNvSpPr>
          <p:nvPr>
            <p:ph type="ftr" sz="quarter" idx="11"/>
          </p:nvPr>
        </p:nvSpPr>
        <p:spPr>
          <a:xfrm>
            <a:off x="3028950" y="6356350"/>
            <a:ext cx="3086100" cy="365125"/>
          </a:xfrm>
          <a:prstGeom prst="rect">
            <a:avLst/>
          </a:prstGeom>
        </p:spPr>
        <p:txBody>
          <a:bodyPr/>
          <a:lstStyle/>
          <a:p>
            <a:r>
              <a:rPr lang="en-US" dirty="0"/>
              <a:t>Copyright ©2018 John Wiley &amp; Sons, Inc. </a:t>
            </a:r>
          </a:p>
        </p:txBody>
      </p:sp>
    </p:spTree>
    <p:extLst>
      <p:ext uri="{BB962C8B-B14F-4D97-AF65-F5344CB8AC3E}">
        <p14:creationId xmlns:p14="http://schemas.microsoft.com/office/powerpoint/2010/main" val="2658343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28194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laceholder 2"/>
          <p:cNvSpPr>
            <a:spLocks noGrp="1"/>
          </p:cNvSpPr>
          <p:nvPr>
            <p:ph sz="quarter" idx="17"/>
          </p:nvPr>
        </p:nvSpPr>
        <p:spPr>
          <a:xfrm>
            <a:off x="4724400" y="1752600"/>
            <a:ext cx="4114800" cy="28194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2"/>
          <p:cNvSpPr>
            <a:spLocks noGrp="1"/>
          </p:cNvSpPr>
          <p:nvPr>
            <p:ph type="sldNum" sz="quarter" idx="10"/>
          </p:nvPr>
        </p:nvSpPr>
        <p:spPr>
          <a:xfrm>
            <a:off x="6457950" y="6356350"/>
            <a:ext cx="2381250" cy="365125"/>
          </a:xfrm>
          <a:prstGeom prst="rect">
            <a:avLst/>
          </a:prstGeom>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r>
              <a:rPr lang="en-US" dirty="0"/>
              <a:t>Copyright ©2018 John Wiley &amp; Sons, Inc. </a:t>
            </a:r>
          </a:p>
        </p:txBody>
      </p:sp>
      <p:sp>
        <p:nvSpPr>
          <p:cNvPr id="9" name="Content Placeholder 8"/>
          <p:cNvSpPr>
            <a:spLocks noGrp="1"/>
          </p:cNvSpPr>
          <p:nvPr>
            <p:ph sz="quarter" idx="18"/>
          </p:nvPr>
        </p:nvSpPr>
        <p:spPr>
          <a:xfrm>
            <a:off x="2286000" y="4724400"/>
            <a:ext cx="4572000" cy="1489075"/>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Tree>
    <p:extLst>
      <p:ext uri="{BB962C8B-B14F-4D97-AF65-F5344CB8AC3E}">
        <p14:creationId xmlns:p14="http://schemas.microsoft.com/office/powerpoint/2010/main" val="1623267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plus 1 colum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E04750B-87C8-BA49-9BD3-C465B46973BB}"/>
              </a:ext>
            </a:extLst>
          </p:cNvPr>
          <p:cNvSpPr>
            <a:spLocks noGrp="1"/>
          </p:cNvSpPr>
          <p:nvPr>
            <p:ph type="title" hasCustomPrompt="1"/>
          </p:nvPr>
        </p:nvSpPr>
        <p:spPr>
          <a:xfrm>
            <a:off x="332508" y="745068"/>
            <a:ext cx="8470670" cy="849312"/>
          </a:xfrm>
          <a:prstGeom prst="rect">
            <a:avLst/>
          </a:prstGeom>
        </p:spPr>
        <p:txBody>
          <a:bodyPr/>
          <a:lstStyle/>
          <a:p>
            <a:r>
              <a:rPr lang="en-US" dirty="0"/>
              <a:t>Click to add title</a:t>
            </a:r>
          </a:p>
        </p:txBody>
      </p:sp>
      <p:sp>
        <p:nvSpPr>
          <p:cNvPr id="6" name="Content Placeholder">
            <a:extLst>
              <a:ext uri="{FF2B5EF4-FFF2-40B4-BE49-F238E27FC236}">
                <a16:creationId xmlns:a16="http://schemas.microsoft.com/office/drawing/2014/main" id="{32AC4F3A-7D5E-944E-BEF6-CD50CC99DF69}"/>
              </a:ext>
            </a:extLst>
          </p:cNvPr>
          <p:cNvSpPr>
            <a:spLocks noGrp="1"/>
          </p:cNvSpPr>
          <p:nvPr>
            <p:ph sz="quarter" idx="12" hasCustomPrompt="1"/>
          </p:nvPr>
        </p:nvSpPr>
        <p:spPr>
          <a:xfrm>
            <a:off x="332508" y="1594379"/>
            <a:ext cx="8470180" cy="4611158"/>
          </a:xfrm>
          <a:prstGeom prst="rect">
            <a:avLst/>
          </a:prstGeo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or image</a:t>
            </a:r>
          </a:p>
        </p:txBody>
      </p:sp>
      <p:sp>
        <p:nvSpPr>
          <p:cNvPr id="3" name="Slide Number Placeholder">
            <a:extLst>
              <a:ext uri="{FF2B5EF4-FFF2-40B4-BE49-F238E27FC236}">
                <a16:creationId xmlns:a16="http://schemas.microsoft.com/office/drawing/2014/main" id="{866F2D1A-EA5C-184A-BE9A-2DC2ECFCA0F5}"/>
              </a:ext>
            </a:extLst>
          </p:cNvPr>
          <p:cNvSpPr>
            <a:spLocks noGrp="1"/>
          </p:cNvSpPr>
          <p:nvPr>
            <p:ph type="sldNum" sz="quarter" idx="10"/>
          </p:nvPr>
        </p:nvSpPr>
        <p:spPr>
          <a:xfrm>
            <a:off x="6457950" y="6356351"/>
            <a:ext cx="2345228" cy="365125"/>
          </a:xfrm>
          <a:prstGeom prst="rect">
            <a:avLst/>
          </a:prstGeom>
        </p:spPr>
        <p:txBody>
          <a:bodyPr/>
          <a:lstStyle/>
          <a:p>
            <a:fld id="{D06C706D-0964-7842-B7B8-C5D733700528}" type="slidenum">
              <a:rPr lang="en-US" smtClean="0"/>
              <a:t>‹#›</a:t>
            </a:fld>
            <a:endParaRPr lang="en-US" dirty="0"/>
          </a:p>
        </p:txBody>
      </p:sp>
      <p:sp>
        <p:nvSpPr>
          <p:cNvPr id="4" name="Footer Placeholder">
            <a:extLst>
              <a:ext uri="{FF2B5EF4-FFF2-40B4-BE49-F238E27FC236}">
                <a16:creationId xmlns:a16="http://schemas.microsoft.com/office/drawing/2014/main" id="{1881AF98-9E5D-F047-9DF1-095D423DA87D}"/>
              </a:ext>
            </a:extLst>
          </p:cNvPr>
          <p:cNvSpPr>
            <a:spLocks noGrp="1"/>
          </p:cNvSpPr>
          <p:nvPr>
            <p:ph type="ftr" sz="quarter" idx="11"/>
          </p:nvPr>
        </p:nvSpPr>
        <p:spPr>
          <a:xfrm>
            <a:off x="3028950" y="6356351"/>
            <a:ext cx="3086100" cy="365125"/>
          </a:xfrm>
          <a:prstGeom prst="rect">
            <a:avLst/>
          </a:prstGeom>
        </p:spPr>
        <p:txBody>
          <a:bodyPr/>
          <a:lstStyle/>
          <a:p>
            <a:r>
              <a:rPr lang="en-US"/>
              <a:t>Copyright ©2018 John Wiley &amp; Sons, Inc. </a:t>
            </a:r>
            <a:endParaRPr lang="en-US" dirty="0"/>
          </a:p>
        </p:txBody>
      </p:sp>
    </p:spTree>
    <p:extLst>
      <p:ext uri="{BB962C8B-B14F-4D97-AF65-F5344CB8AC3E}">
        <p14:creationId xmlns:p14="http://schemas.microsoft.com/office/powerpoint/2010/main" val="2348290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Slide: Version A">
    <p:spTree>
      <p:nvGrpSpPr>
        <p:cNvPr id="1" name=""/>
        <p:cNvGrpSpPr/>
        <p:nvPr/>
      </p:nvGrpSpPr>
      <p:grpSpPr>
        <a:xfrm>
          <a:off x="0" y="0"/>
          <a:ext cx="0" cy="0"/>
          <a:chOff x="0" y="0"/>
          <a:chExt cx="0" cy="0"/>
        </a:xfrm>
      </p:grpSpPr>
      <p:sp>
        <p:nvSpPr>
          <p:cNvPr id="6" name="Title 1"/>
          <p:cNvSpPr>
            <a:spLocks noGrp="1"/>
          </p:cNvSpPr>
          <p:nvPr>
            <p:ph type="title"/>
          </p:nvPr>
        </p:nvSpPr>
        <p:spPr>
          <a:xfrm>
            <a:off x="304800" y="5410201"/>
            <a:ext cx="8534400" cy="380999"/>
          </a:xfrm>
          <a:prstGeom prst="rect">
            <a:avLst/>
          </a:prstGeom>
        </p:spPr>
        <p:txBody>
          <a:bodyPr/>
          <a:lstStyle>
            <a:lvl1pPr>
              <a:defRPr sz="2000">
                <a:latin typeface="Times New Roman" charset="0"/>
                <a:ea typeface="Times New Roman" charset="0"/>
                <a:cs typeface="Times New Roman" charset="0"/>
              </a:defRPr>
            </a:lvl1pPr>
          </a:lstStyle>
          <a:p>
            <a:r>
              <a:rPr lang="en-US" dirty="0"/>
              <a:t>Click to edit Master title style</a:t>
            </a:r>
          </a:p>
        </p:txBody>
      </p:sp>
      <p:sp>
        <p:nvSpPr>
          <p:cNvPr id="5" name="Content Placeholder 2"/>
          <p:cNvSpPr>
            <a:spLocks noGrp="1"/>
          </p:cNvSpPr>
          <p:nvPr>
            <p:ph idx="1"/>
          </p:nvPr>
        </p:nvSpPr>
        <p:spPr>
          <a:xfrm>
            <a:off x="304800" y="609601"/>
            <a:ext cx="8534400" cy="4726179"/>
          </a:xfrm>
          <a:prstGeom prst="rect">
            <a:avLst/>
          </a:prstGeom>
        </p:spPr>
        <p:txBody>
          <a:bodyPr/>
          <a:lstStyle>
            <a:lvl1pPr marL="0" indent="0">
              <a:buNone/>
              <a:defRPr b="0" i="0">
                <a:latin typeface="Times New Roman" charset="0"/>
                <a:ea typeface="Times New Roman" charset="0"/>
                <a:cs typeface="Times New Roman" charset="0"/>
              </a:defRPr>
            </a:lvl1pPr>
          </a:lstStyle>
          <a:p>
            <a:pPr lvl="0"/>
            <a:endParaRPr lang="en-US" dirty="0"/>
          </a:p>
        </p:txBody>
      </p:sp>
      <p:sp>
        <p:nvSpPr>
          <p:cNvPr id="8" name="Content Placeholder 7"/>
          <p:cNvSpPr>
            <a:spLocks noGrp="1"/>
          </p:cNvSpPr>
          <p:nvPr>
            <p:ph sz="quarter" idx="12"/>
          </p:nvPr>
        </p:nvSpPr>
        <p:spPr>
          <a:xfrm>
            <a:off x="304800" y="5791200"/>
            <a:ext cx="8534400" cy="565150"/>
          </a:xfrm>
          <a:prstGeom prst="rect">
            <a:avLst/>
          </a:prstGeom>
        </p:spPr>
        <p:txBody>
          <a:bodyPr/>
          <a:lstStyle>
            <a:lvl1pPr marL="0" indent="0">
              <a:buNone/>
              <a:defRPr sz="2000" b="0" i="0">
                <a:latin typeface="Times New Roman" charset="0"/>
                <a:ea typeface="Times New Roman" charset="0"/>
                <a:cs typeface="Times New Roman" charset="0"/>
              </a:defRPr>
            </a:lvl1pPr>
          </a:lstStyle>
          <a:p>
            <a:pPr lvl="0"/>
            <a:endParaRPr lang="en-US" dirty="0"/>
          </a:p>
        </p:txBody>
      </p:sp>
      <p:sp>
        <p:nvSpPr>
          <p:cNvPr id="4" name="Slide Number Placeholder 3"/>
          <p:cNvSpPr>
            <a:spLocks noGrp="1"/>
          </p:cNvSpPr>
          <p:nvPr>
            <p:ph type="sldNum" sz="quarter" idx="11"/>
          </p:nvPr>
        </p:nvSpPr>
        <p:spPr>
          <a:xfrm>
            <a:off x="6457950" y="6356350"/>
            <a:ext cx="2381250" cy="365125"/>
          </a:xfrm>
        </p:spPr>
        <p:txBody>
          <a:bodyPr/>
          <a:lstStyle/>
          <a:p>
            <a:fld id="{43DD970A-8A59-5645-997B-8F1EF841716D}" type="slidenum">
              <a:rPr lang="en-US" smtClean="0"/>
              <a:t>‹#›</a:t>
            </a:fld>
            <a:endParaRPr lang="en-US"/>
          </a:p>
        </p:txBody>
      </p:sp>
      <p:sp>
        <p:nvSpPr>
          <p:cNvPr id="3" name="Footer Placeholder 2"/>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557149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Image Slide: Version B">
    <p:spTree>
      <p:nvGrpSpPr>
        <p:cNvPr id="1" name=""/>
        <p:cNvGrpSpPr/>
        <p:nvPr/>
      </p:nvGrpSpPr>
      <p:grpSpPr>
        <a:xfrm>
          <a:off x="0" y="0"/>
          <a:ext cx="0" cy="0"/>
          <a:chOff x="0" y="0"/>
          <a:chExt cx="0" cy="0"/>
        </a:xfrm>
      </p:grpSpPr>
      <p:sp>
        <p:nvSpPr>
          <p:cNvPr id="2" name="Title 1"/>
          <p:cNvSpPr>
            <a:spLocks noGrp="1"/>
          </p:cNvSpPr>
          <p:nvPr>
            <p:ph type="title"/>
          </p:nvPr>
        </p:nvSpPr>
        <p:spPr>
          <a:xfrm>
            <a:off x="304800" y="5961253"/>
            <a:ext cx="8534400" cy="320675"/>
          </a:xfrm>
          <a:prstGeom prst="rect">
            <a:avLst/>
          </a:prstGeom>
        </p:spPr>
        <p:txBody>
          <a:bodyPr/>
          <a:lstStyle>
            <a:lvl1pPr algn="ct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a:xfrm>
            <a:off x="304800" y="609601"/>
            <a:ext cx="8534400" cy="5277230"/>
          </a:xfrm>
          <a:prstGeom prst="rect">
            <a:avLst/>
          </a:prstGeom>
        </p:spPr>
        <p:txBody>
          <a:bodyPr/>
          <a:lstStyle>
            <a:lvl1pPr marL="0" indent="0">
              <a:buNone/>
              <a:defRPr b="0" i="0">
                <a:latin typeface="Times New Roman" charset="0"/>
                <a:ea typeface="Times New Roman" charset="0"/>
                <a:cs typeface="Times New Roman" charset="0"/>
              </a:defRPr>
            </a:lvl1pPr>
          </a:lstStyle>
          <a:p>
            <a:pPr lvl="0"/>
            <a:endParaRPr lang="en-US" dirty="0"/>
          </a:p>
        </p:txBody>
      </p:sp>
      <p:sp>
        <p:nvSpPr>
          <p:cNvPr id="6" name="Slide Number Placeholder 5"/>
          <p:cNvSpPr>
            <a:spLocks noGrp="1"/>
          </p:cNvSpPr>
          <p:nvPr>
            <p:ph type="sldNum" sz="quarter" idx="12"/>
          </p:nvPr>
        </p:nvSpPr>
        <p:spPr>
          <a:xfrm>
            <a:off x="6457950" y="6356350"/>
            <a:ext cx="2381250" cy="365125"/>
          </a:xfrm>
        </p:spPr>
        <p:txBody>
          <a:bodyPr/>
          <a:lstStyle/>
          <a:p>
            <a:fld id="{43DD970A-8A59-5645-997B-8F1EF841716D}" type="slidenum">
              <a:rPr lang="en-US" smtClean="0"/>
              <a:t>‹#›</a:t>
            </a:fld>
            <a:endParaRPr lang="en-US"/>
          </a:p>
        </p:txBody>
      </p:sp>
      <p:sp>
        <p:nvSpPr>
          <p:cNvPr id="5" name="Footer Placeholder 4"/>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285448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Opener: Version A">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152400" y="365125"/>
            <a:ext cx="8839200" cy="1387475"/>
          </a:xfrm>
          <a:prstGeom prst="rect">
            <a:avLst/>
          </a:prstGeom>
        </p:spPr>
        <p:txBody>
          <a:bodyPr anchor="b"/>
          <a:lstStyle>
            <a:lvl1pPr>
              <a:defRPr sz="6200" b="0" i="0" baseline="0">
                <a:latin typeface="Times New Roman" charset="0"/>
                <a:ea typeface="Times New Roman" charset="0"/>
                <a:cs typeface="Times New Roman" charset="0"/>
              </a:defRPr>
            </a:lvl1pPr>
          </a:lstStyle>
          <a:p>
            <a:r>
              <a:rPr lang="en-US" dirty="0"/>
              <a:t>Click to Edit Book Title</a:t>
            </a:r>
          </a:p>
        </p:txBody>
      </p:sp>
      <p:sp>
        <p:nvSpPr>
          <p:cNvPr id="3" name="Edition"/>
          <p:cNvSpPr>
            <a:spLocks noGrp="1"/>
          </p:cNvSpPr>
          <p:nvPr>
            <p:ph sz="quarter" idx="21" hasCustomPrompt="1"/>
          </p:nvPr>
        </p:nvSpPr>
        <p:spPr>
          <a:xfrm>
            <a:off x="152400" y="1755648"/>
            <a:ext cx="8839200" cy="609600"/>
          </a:xfrm>
          <a:prstGeom prst="rect">
            <a:avLst/>
          </a:prstGeom>
        </p:spPr>
        <p:txBody>
          <a:bodyPr/>
          <a:lstStyle>
            <a:lvl1pPr marL="0" indent="0" algn="ctr">
              <a:buNone/>
              <a:defRPr sz="2900" b="1" i="0">
                <a:latin typeface="Times New Roman" charset="0"/>
                <a:ea typeface="Times New Roman" charset="0"/>
                <a:cs typeface="Times New Roman" charset="0"/>
              </a:defRPr>
            </a:lvl1pPr>
            <a:lvl2pPr marL="457200" indent="0" algn="ctr">
              <a:buNone/>
              <a:defRPr b="1" i="0">
                <a:latin typeface="Times New Roman" charset="0"/>
                <a:ea typeface="Times New Roman" charset="0"/>
                <a:cs typeface="Times New Roman" charset="0"/>
              </a:defRPr>
            </a:lvl2pPr>
            <a:lvl3pPr marL="914400" indent="0" algn="ctr">
              <a:buNone/>
              <a:defRPr b="1" i="0">
                <a:latin typeface="Times New Roman" charset="0"/>
                <a:ea typeface="Times New Roman" charset="0"/>
                <a:cs typeface="Times New Roman" charset="0"/>
              </a:defRPr>
            </a:lvl3pPr>
            <a:lvl4pPr marL="1371600" indent="0" algn="ctr">
              <a:buNone/>
              <a:defRPr b="1" i="0">
                <a:latin typeface="Times New Roman" charset="0"/>
                <a:ea typeface="Times New Roman" charset="0"/>
                <a:cs typeface="Times New Roman" charset="0"/>
              </a:defRPr>
            </a:lvl4pPr>
            <a:lvl5pPr marL="1828800" indent="0" algn="ctr">
              <a:buNone/>
              <a:defRPr b="1" i="0">
                <a:latin typeface="Times New Roman" charset="0"/>
                <a:ea typeface="Times New Roman" charset="0"/>
                <a:cs typeface="Times New Roman" charset="0"/>
              </a:defRPr>
            </a:lvl5pPr>
          </a:lstStyle>
          <a:p>
            <a:pPr lvl="0"/>
            <a:r>
              <a:rPr lang="en-US" dirty="0"/>
              <a:t>Third Edition</a:t>
            </a:r>
          </a:p>
        </p:txBody>
      </p:sp>
      <p:sp>
        <p:nvSpPr>
          <p:cNvPr id="5" name="Author"/>
          <p:cNvSpPr>
            <a:spLocks noGrp="1"/>
          </p:cNvSpPr>
          <p:nvPr>
            <p:ph sz="quarter" idx="22" hasCustomPrompt="1"/>
          </p:nvPr>
        </p:nvSpPr>
        <p:spPr>
          <a:xfrm>
            <a:off x="152400" y="2363724"/>
            <a:ext cx="8839200" cy="685800"/>
          </a:xfrm>
          <a:prstGeom prst="rect">
            <a:avLst/>
          </a:prstGeom>
        </p:spPr>
        <p:txBody>
          <a:bodyPr/>
          <a:lstStyle>
            <a:lvl1pPr marL="0" indent="0" algn="ctr">
              <a:buNone/>
              <a:defRPr b="0" i="0">
                <a:solidFill>
                  <a:schemeClr val="accent2"/>
                </a:solidFill>
                <a:latin typeface="Times New Roman" charset="0"/>
                <a:ea typeface="Times New Roman" charset="0"/>
                <a:cs typeface="Times New Roman" charset="0"/>
              </a:defRPr>
            </a:lvl1pPr>
          </a:lstStyle>
          <a:p>
            <a:pPr lvl="0"/>
            <a:r>
              <a:rPr lang="en-US" dirty="0"/>
              <a:t>David Klein</a:t>
            </a:r>
          </a:p>
        </p:txBody>
      </p:sp>
      <p:sp>
        <p:nvSpPr>
          <p:cNvPr id="29" name="CN"/>
          <p:cNvSpPr>
            <a:spLocks noGrp="1"/>
          </p:cNvSpPr>
          <p:nvPr>
            <p:ph sz="quarter" idx="19" hasCustomPrompt="1"/>
          </p:nvPr>
        </p:nvSpPr>
        <p:spPr>
          <a:xfrm>
            <a:off x="152400" y="3733800"/>
            <a:ext cx="8839200" cy="533400"/>
          </a:xfrm>
          <a:prstGeom prst="rect">
            <a:avLst/>
          </a:prstGeom>
        </p:spPr>
        <p:txBody>
          <a:bodyPr/>
          <a:lstStyle>
            <a:lvl1pPr marL="0" indent="0" algn="ctr">
              <a:buNone/>
              <a:defRPr sz="4000" b="1" i="0" baseline="0">
                <a:solidFill>
                  <a:srgbClr val="007787"/>
                </a:solidFill>
                <a:latin typeface="Times New Roman" charset="0"/>
                <a:ea typeface="Times New Roman" charset="0"/>
                <a:cs typeface="Times New Roman" charset="0"/>
              </a:defRPr>
            </a:lvl1pPr>
          </a:lstStyle>
          <a:p>
            <a:pPr lvl="0"/>
            <a:r>
              <a:rPr lang="en-US" dirty="0"/>
              <a:t>Chapter 1</a:t>
            </a:r>
          </a:p>
        </p:txBody>
      </p:sp>
      <p:sp>
        <p:nvSpPr>
          <p:cNvPr id="31" name="CT"/>
          <p:cNvSpPr>
            <a:spLocks noGrp="1"/>
          </p:cNvSpPr>
          <p:nvPr>
            <p:ph sz="quarter" idx="20" hasCustomPrompt="1"/>
          </p:nvPr>
        </p:nvSpPr>
        <p:spPr>
          <a:xfrm>
            <a:off x="152400" y="4267200"/>
            <a:ext cx="8839200" cy="2438400"/>
          </a:xfrm>
          <a:prstGeom prst="rect">
            <a:avLst/>
          </a:prstGeom>
        </p:spPr>
        <p:txBody>
          <a:bodyPr anchor="ctr"/>
          <a:lstStyle>
            <a:lvl1pPr marL="0" indent="0" algn="ctr">
              <a:buNone/>
              <a:defRPr sz="3800" b="0" i="0">
                <a:latin typeface="Times New Roman" charset="0"/>
                <a:ea typeface="Times New Roman" charset="0"/>
                <a:cs typeface="Times New Roman"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4" name="Content Placeholder 3"/>
          <p:cNvSpPr>
            <a:spLocks noGrp="1"/>
          </p:cNvSpPr>
          <p:nvPr>
            <p:ph sz="quarter" idx="23" hasCustomPrompt="1"/>
          </p:nvPr>
        </p:nvSpPr>
        <p:spPr>
          <a:xfrm>
            <a:off x="1568918" y="6248400"/>
            <a:ext cx="6584482" cy="457200"/>
          </a:xfrm>
          <a:prstGeom prst="rect">
            <a:avLst/>
          </a:prstGeom>
        </p:spPr>
        <p:txBody>
          <a:bodyPr/>
          <a:lstStyle>
            <a:lvl1pPr marL="0" indent="0">
              <a:buNone/>
              <a:defRPr/>
            </a:lvl1pPr>
          </a:lstStyle>
          <a:p>
            <a:pPr lvl="0"/>
            <a:r>
              <a:rPr lang="en-US" dirty="0"/>
              <a:t>Copyright ©2019 John Wiley &amp; Sons, Inc.</a:t>
            </a:r>
          </a:p>
        </p:txBody>
      </p:sp>
      <p:sp>
        <p:nvSpPr>
          <p:cNvPr id="6" name="Content Placeholder 5"/>
          <p:cNvSpPr>
            <a:spLocks noGrp="1"/>
          </p:cNvSpPr>
          <p:nvPr>
            <p:ph sz="quarter" idx="24"/>
          </p:nvPr>
        </p:nvSpPr>
        <p:spPr>
          <a:xfrm>
            <a:off x="152400" y="6092825"/>
            <a:ext cx="8839200" cy="27305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43700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Outline: Version A">
    <p:spTree>
      <p:nvGrpSpPr>
        <p:cNvPr id="1" name=""/>
        <p:cNvGrpSpPr/>
        <p:nvPr/>
      </p:nvGrpSpPr>
      <p:grpSpPr>
        <a:xfrm>
          <a:off x="0" y="0"/>
          <a:ext cx="0" cy="0"/>
          <a:chOff x="0" y="0"/>
          <a:chExt cx="0" cy="0"/>
        </a:xfrm>
      </p:grpSpPr>
      <p:sp>
        <p:nvSpPr>
          <p:cNvPr id="2"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13" name="COBBL"/>
          <p:cNvSpPr>
            <a:spLocks noGrp="1"/>
          </p:cNvSpPr>
          <p:nvPr>
            <p:ph sz="quarter" idx="10" hasCustomPrompt="1"/>
          </p:nvPr>
        </p:nvSpPr>
        <p:spPr>
          <a:xfrm>
            <a:off x="304800" y="1752600"/>
            <a:ext cx="8534400" cy="4495800"/>
          </a:xfrm>
          <a:prstGeom prst="rect">
            <a:avLst/>
          </a:prstGeom>
        </p:spPr>
        <p:txBody>
          <a:bodyPr/>
          <a:lstStyle>
            <a:lvl1pPr marL="295275" indent="-295275">
              <a:buClr>
                <a:schemeClr val="accent2"/>
              </a:buClr>
              <a:tabLst/>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Bulleted</a:t>
            </a:r>
          </a:p>
          <a:p>
            <a:pPr lvl="0"/>
            <a:r>
              <a:rPr lang="en-US" dirty="0"/>
              <a:t>The Outline Slide Has a Footer</a:t>
            </a:r>
          </a:p>
          <a:p>
            <a:pPr lvl="0"/>
            <a:r>
              <a:rPr lang="en-US" dirty="0"/>
              <a:t>Outline Items Usually Have No Ending Punctuation</a:t>
            </a:r>
          </a:p>
        </p:txBody>
      </p:sp>
      <p:sp>
        <p:nvSpPr>
          <p:cNvPr id="4" name="Slide Number Placeholder 3"/>
          <p:cNvSpPr>
            <a:spLocks noGrp="1"/>
          </p:cNvSpPr>
          <p:nvPr>
            <p:ph type="sldNum" sz="quarter" idx="12"/>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83276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Outline: Version B">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BL 2-col"/>
          <p:cNvSpPr>
            <a:spLocks noGrp="1"/>
          </p:cNvSpPr>
          <p:nvPr>
            <p:ph sz="quarter" idx="12" hasCustomPrompt="1"/>
          </p:nvPr>
        </p:nvSpPr>
        <p:spPr>
          <a:xfrm>
            <a:off x="304800" y="1752600"/>
            <a:ext cx="8534400" cy="4603750"/>
          </a:xfrm>
          <a:prstGeom prst="rect">
            <a:avLst/>
          </a:prstGeom>
        </p:spPr>
        <p:txBody>
          <a:bodyPr numCol="2" spcCol="548640"/>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Two-Column</a:t>
            </a:r>
          </a:p>
          <a:p>
            <a:pPr lvl="0"/>
            <a:r>
              <a:rPr lang="en-US" dirty="0"/>
              <a:t>This Outline Has No Sub-lists</a:t>
            </a:r>
          </a:p>
          <a:p>
            <a:pPr lvl="0"/>
            <a:r>
              <a:rPr lang="en-US" dirty="0"/>
              <a:t>This List Is Bulleted</a:t>
            </a:r>
          </a:p>
          <a:p>
            <a:pPr lvl="0"/>
            <a:r>
              <a:rPr lang="en-US" dirty="0"/>
              <a:t>The Outline Slide Has A Footer</a:t>
            </a:r>
          </a:p>
          <a:p>
            <a:pPr lvl="0"/>
            <a:r>
              <a:rPr lang="en-US" dirty="0"/>
              <a:t>Outline Items Usually Have No Ending Punctuation</a:t>
            </a:r>
          </a:p>
          <a:p>
            <a:pPr lvl="0"/>
            <a:r>
              <a:rPr lang="en-US" dirty="0"/>
              <a:t>This is Another Heading</a:t>
            </a:r>
          </a:p>
          <a:p>
            <a:pPr lvl="0"/>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p:txBody>
      </p:sp>
      <p:sp>
        <p:nvSpPr>
          <p:cNvPr id="7" name="Slide Number Placeholder 6"/>
          <p:cNvSpPr>
            <a:spLocks noGrp="1"/>
          </p:cNvSpPr>
          <p:nvPr>
            <p:ph type="sldNum" sz="quarter" idx="14"/>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2344243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Outline: Version C1 (single#)">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2"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Numbered</a:t>
            </a:r>
          </a:p>
          <a:p>
            <a:pPr lvl="0"/>
            <a:r>
              <a:rPr lang="en-US" dirty="0"/>
              <a:t>The Outline Slide Has a Footer</a:t>
            </a:r>
          </a:p>
          <a:p>
            <a:pPr lvl="0"/>
            <a:r>
              <a:rPr lang="en-US" dirty="0"/>
              <a:t>Outline Items Usually Have No Ending Punctuation</a:t>
            </a:r>
          </a:p>
        </p:txBody>
      </p:sp>
      <p:sp>
        <p:nvSpPr>
          <p:cNvPr id="7" name="Slide Number Placeholder 6"/>
          <p:cNvSpPr>
            <a:spLocks noGrp="1"/>
          </p:cNvSpPr>
          <p:nvPr>
            <p:ph type="sldNum" sz="quarter" idx="14"/>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24603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Outline: Version C2 (double#)">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10" name="COBNL"/>
          <p:cNvSpPr>
            <a:spLocks noGrp="1"/>
          </p:cNvSpPr>
          <p:nvPr>
            <p:ph sz="quarter" idx="14" hasCustomPrompt="1"/>
          </p:nvPr>
        </p:nvSpPr>
        <p:spPr>
          <a:xfrm>
            <a:off x="304800" y="1752600"/>
            <a:ext cx="8534400" cy="4114800"/>
          </a:xfrm>
          <a:prstGeom prst="rect">
            <a:avLst/>
          </a:prstGeom>
        </p:spPr>
        <p:txBody>
          <a:bodyPr/>
          <a:lstStyle>
            <a:lvl1pPr marL="803275" indent="-803275">
              <a:buNone/>
              <a:tabLst/>
              <a:defRPr sz="2800" b="0" i="0" baseline="0">
                <a:latin typeface="Times New Roman" charset="0"/>
                <a:ea typeface="Times New Roman" charset="0"/>
                <a:cs typeface="Times New Roman" charset="0"/>
              </a:defRPr>
            </a:lvl1pPr>
          </a:lstStyle>
          <a:p>
            <a:pPr lvl="0"/>
            <a:r>
              <a:rPr lang="en-US" dirty="0"/>
              <a:t>1.1	This Is a Sample Outline for One-Column and Double-numbered</a:t>
            </a:r>
          </a:p>
          <a:p>
            <a:pPr lvl="0"/>
            <a:r>
              <a:rPr lang="en-US" dirty="0"/>
              <a:t>1.2	It is One-column Only</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10.6	Outline Items Usually Have No Ending Punctuation</a:t>
            </a:r>
          </a:p>
        </p:txBody>
      </p:sp>
    </p:spTree>
    <p:extLst>
      <p:ext uri="{BB962C8B-B14F-4D97-AF65-F5344CB8AC3E}">
        <p14:creationId xmlns:p14="http://schemas.microsoft.com/office/powerpoint/2010/main" val="4099831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Outline: Version D">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8" name="COBBL"/>
          <p:cNvSpPr>
            <a:spLocks noGrp="1"/>
          </p:cNvSpPr>
          <p:nvPr>
            <p:ph sz="quarter" idx="12" hasCustomPrompt="1"/>
          </p:nvPr>
        </p:nvSpPr>
        <p:spPr>
          <a:xfrm>
            <a:off x="304800" y="1752600"/>
            <a:ext cx="8534400" cy="4495800"/>
          </a:xfrm>
          <a:prstGeom prst="rect">
            <a:avLst/>
          </a:prstGeom>
        </p:spPr>
        <p:txBody>
          <a:bodyPr/>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Times New Roman" charset="0"/>
                <a:ea typeface="Times New Roman" charset="0"/>
                <a:cs typeface="Times New Roman" charset="0"/>
              </a:defRPr>
            </a:lvl1pPr>
            <a:lvl2pPr marL="621792" marR="0" indent="-320040" algn="l" defTabSz="914400" rtl="0" eaLnBrk="1" fontAlgn="auto" latinLnBrk="0" hangingPunct="1">
              <a:lnSpc>
                <a:spcPct val="90000"/>
              </a:lnSpc>
              <a:spcBef>
                <a:spcPts val="500"/>
              </a:spcBef>
              <a:spcAft>
                <a:spcPts val="0"/>
              </a:spcAft>
              <a:buClr>
                <a:schemeClr val="accent2"/>
              </a:buClr>
              <a:buSzPct val="80000"/>
              <a:buFont typeface="Courier New" charset="0"/>
              <a:buChar char="o"/>
              <a:tabLst/>
              <a:defRPr sz="2400" b="0" i="0" baseline="0">
                <a:latin typeface="Times New Roman" charset="0"/>
                <a:ea typeface="Times New Roman" charset="0"/>
                <a:cs typeface="Times New Roman"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1-Column </a:t>
            </a:r>
          </a:p>
          <a:p>
            <a:pPr lvl="1"/>
            <a:r>
              <a:rPr lang="en-US" dirty="0"/>
              <a:t>It Has H2s</a:t>
            </a:r>
          </a:p>
          <a:p>
            <a:pPr lvl="0"/>
            <a:r>
              <a:rPr lang="en-US" dirty="0"/>
              <a:t>It Is One-column Only</a:t>
            </a:r>
          </a:p>
          <a:p>
            <a:pPr lvl="1"/>
            <a:r>
              <a:rPr lang="en-US" dirty="0"/>
              <a:t>It Will Probably Not Have Art</a:t>
            </a:r>
          </a:p>
          <a:p>
            <a:pPr lvl="0"/>
            <a:r>
              <a:rPr lang="en-US" dirty="0"/>
              <a:t>This Is a Bulleted List</a:t>
            </a:r>
          </a:p>
          <a:p>
            <a:pPr lvl="1"/>
            <a:r>
              <a:rPr lang="en-US" dirty="0"/>
              <a:t>Make Sure That Any Links Included Here, for Any Reason, Have Descriptive Hyperlinks</a:t>
            </a:r>
          </a:p>
          <a:p>
            <a:pPr lvl="0"/>
            <a:r>
              <a:rPr lang="en-US" dirty="0"/>
              <a:t>Outline Items Usually Have No Ending Punctuation</a:t>
            </a:r>
          </a:p>
          <a:p>
            <a:pPr lvl="1"/>
            <a:r>
              <a:rPr lang="en-US" dirty="0"/>
              <a:t>There is a Footer</a:t>
            </a:r>
          </a:p>
        </p:txBody>
      </p:sp>
      <p:sp>
        <p:nvSpPr>
          <p:cNvPr id="4" name="Slide Number Placeholder 3"/>
          <p:cNvSpPr>
            <a:spLocks noGrp="1"/>
          </p:cNvSpPr>
          <p:nvPr>
            <p:ph type="sldNum" sz="quarter" idx="11"/>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6799500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6.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048000"/>
            <a:ext cx="9144000" cy="457200"/>
          </a:xfrm>
          <a:prstGeom prst="rect">
            <a:avLst/>
          </a:prstGeom>
          <a:solidFill>
            <a:srgbClr val="007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561940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71" r:id="rId3"/>
    <p:sldLayoutId id="2147483975" r:id="rId4"/>
  </p:sldLayoutIdLst>
  <p:hf hdr="0" dt="0"/>
  <p:txStyles>
    <p:titleStyle>
      <a:lvl1pPr algn="ctr" defTabSz="914400" rtl="0" eaLnBrk="1" latinLnBrk="0" hangingPunct="1">
        <a:lnSpc>
          <a:spcPct val="90000"/>
        </a:lnSpc>
        <a:spcBef>
          <a:spcPct val="0"/>
        </a:spcBef>
        <a:buNone/>
        <a:defRPr sz="1100" kern="1200">
          <a:solidFill>
            <a:schemeClr val="tx1"/>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0"/>
            <a:ext cx="8534400" cy="990600"/>
          </a:xfrm>
          <a:prstGeom prst="rect">
            <a:avLst/>
          </a:prstGeom>
        </p:spPr>
        <p:txBody>
          <a:bodyPr vert="horz" lIns="91440" tIns="45720" rIns="91440" bIns="45720" rtlCol="0" anchor="t">
            <a:normAutofit/>
          </a:bodyPr>
          <a:lstStyle/>
          <a:p>
            <a:r>
              <a:rPr lang="en-US" dirty="0"/>
              <a:t>Click to edit Master title style</a:t>
            </a:r>
          </a:p>
        </p:txBody>
      </p:sp>
      <p:sp>
        <p:nvSpPr>
          <p:cNvPr id="16" name="Rectangle 15"/>
          <p:cNvSpPr/>
          <p:nvPr userDrawn="1"/>
        </p:nvSpPr>
        <p:spPr>
          <a:xfrm>
            <a:off x="0" y="0"/>
            <a:ext cx="9144000" cy="457200"/>
          </a:xfrm>
          <a:prstGeom prst="rect">
            <a:avLst/>
          </a:prstGeom>
          <a:solidFill>
            <a:srgbClr val="007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charset="0"/>
                <a:ea typeface="Source Sans Pro" charset="0"/>
                <a:cs typeface="Source Sans Pro" charset="0"/>
              </a:defRPr>
            </a:lvl1pPr>
          </a:lstStyle>
          <a:p>
            <a:fld id="{67B19427-F580-D146-B60E-4CADEE75497F}" type="slidenum">
              <a:rPr lang="en-US" smtClean="0"/>
              <a:pPr/>
              <a:t>‹#›</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4204204284"/>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74" r:id="rId13"/>
    <p:sldLayoutId id="2147483973" r:id="rId14"/>
    <p:sldLayoutId id="2147483952" r:id="rId15"/>
  </p:sldLayoutIdLst>
  <p:hf hdr="0" dt="0"/>
  <p:txStyles>
    <p:titleStyle>
      <a:lvl1pPr algn="l" defTabSz="914400" rtl="0" eaLnBrk="1" latinLnBrk="0" hangingPunct="1">
        <a:lnSpc>
          <a:spcPct val="90000"/>
        </a:lnSpc>
        <a:spcBef>
          <a:spcPct val="0"/>
        </a:spcBef>
        <a:buNone/>
        <a:defRPr sz="4000" b="0" i="0" kern="1200">
          <a:solidFill>
            <a:srgbClr val="007787"/>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1066800"/>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US" dirty="0"/>
              <a:t>Copyright ©2015 John Wiley &amp; Sons, Inc. </a:t>
            </a:r>
          </a:p>
        </p:txBody>
      </p:sp>
    </p:spTree>
    <p:extLst>
      <p:ext uri="{BB962C8B-B14F-4D97-AF65-F5344CB8AC3E}">
        <p14:creationId xmlns:p14="http://schemas.microsoft.com/office/powerpoint/2010/main" val="1664903694"/>
      </p:ext>
    </p:extLst>
  </p:cSld>
  <p:clrMap bg1="lt1" tx1="dk1" bg2="lt2" tx2="dk2" accent1="accent1" accent2="accent2" accent3="accent3" accent4="accent4" accent5="accent5" accent6="accent6" hlink="hlink" folHlink="folHlink"/>
  <p:sldLayoutIdLst>
    <p:sldLayoutId id="2147483954" r:id="rId1"/>
    <p:sldLayoutId id="2147483955" r:id="rId2"/>
  </p:sldLayoutIdLst>
  <p:hf hdr="0" dt="0"/>
  <p:txStyles>
    <p:titleStyle>
      <a:lvl1pPr algn="l" defTabSz="914400" rtl="0" eaLnBrk="1" latinLnBrk="0" hangingPunct="1">
        <a:lnSpc>
          <a:spcPct val="90000"/>
        </a:lnSpc>
        <a:spcBef>
          <a:spcPct val="0"/>
        </a:spcBef>
        <a:buNone/>
        <a:defRPr sz="4000" b="0" i="0" kern="1200">
          <a:solidFill>
            <a:schemeClr val="accent2"/>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1066800"/>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604463431"/>
      </p:ext>
    </p:extLst>
  </p:cSld>
  <p:clrMap bg1="lt1" tx1="dk1" bg2="lt2" tx2="dk2" accent1="accent1" accent2="accent2" accent3="accent3" accent4="accent4" accent5="accent5" accent6="accent6" hlink="hlink" folHlink="folHlink"/>
  <p:sldLayoutIdLst>
    <p:sldLayoutId id="2147483957" r:id="rId1"/>
    <p:sldLayoutId id="2147483958" r:id="rId2"/>
  </p:sldLayoutIdLst>
  <p:hf hdr="0" dt="0"/>
  <p:txStyles>
    <p:titleStyle>
      <a:lvl1pPr algn="l" defTabSz="914400" rtl="0" eaLnBrk="1" latinLnBrk="0" hangingPunct="1">
        <a:lnSpc>
          <a:spcPct val="90000"/>
        </a:lnSpc>
        <a:spcBef>
          <a:spcPct val="0"/>
        </a:spcBef>
        <a:buNone/>
        <a:defRPr sz="4000" b="0"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1066799"/>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686380510"/>
      </p:ext>
    </p:extLst>
  </p:cSld>
  <p:clrMap bg1="lt1" tx1="dk1" bg2="lt2" tx2="dk2" accent1="accent1" accent2="accent2" accent3="accent3" accent4="accent4" accent5="accent5" accent6="accent6" hlink="hlink" folHlink="folHlink"/>
  <p:sldLayoutIdLst>
    <p:sldLayoutId id="2147483960" r:id="rId1"/>
    <p:sldLayoutId id="2147483961" r:id="rId2"/>
  </p:sldLayoutIdLst>
  <p:hf hdr="0" dt="0"/>
  <p:txStyles>
    <p:titleStyle>
      <a:lvl1pPr algn="l" defTabSz="914400" rtl="0" eaLnBrk="1" latinLnBrk="0" hangingPunct="1">
        <a:lnSpc>
          <a:spcPct val="90000"/>
        </a:lnSpc>
        <a:spcBef>
          <a:spcPct val="0"/>
        </a:spcBef>
        <a:buNone/>
        <a:defRPr sz="4000" b="0"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990600"/>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rgbClr val="007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©2015 John Wiley &amp; Sons, Inc.</a:t>
            </a:r>
          </a:p>
        </p:txBody>
      </p:sp>
      <p:sp>
        <p:nvSpPr>
          <p:cNvPr id="12"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3320700190"/>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Lst>
  <p:hf hdr="0" dt="0"/>
  <p:txStyles>
    <p:titleStyle>
      <a:lvl1pPr algn="l" defTabSz="914400" rtl="0" eaLnBrk="1" latinLnBrk="0" hangingPunct="1">
        <a:lnSpc>
          <a:spcPct val="90000"/>
        </a:lnSpc>
        <a:spcBef>
          <a:spcPct val="0"/>
        </a:spcBef>
        <a:buNone/>
        <a:defRPr sz="4000" b="0" i="0" kern="1200">
          <a:solidFill>
            <a:srgbClr val="007787"/>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
        <p:nvSpPr>
          <p:cNvPr id="6" name="Slide Number Placeholder 5"/>
          <p:cNvSpPr>
            <a:spLocks noGrp="1"/>
          </p:cNvSpPr>
          <p:nvPr>
            <p:ph type="sldNum" sz="quarter" idx="4"/>
          </p:nvPr>
        </p:nvSpPr>
        <p:spPr>
          <a:xfrm>
            <a:off x="6457950" y="6356350"/>
            <a:ext cx="245745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ea typeface="Times New Roman" charset="0"/>
                <a:cs typeface="Times New Roman" charset="0"/>
              </a:defRPr>
            </a:lvl1pPr>
          </a:lstStyle>
          <a:p>
            <a:fld id="{43DD970A-8A59-5645-997B-8F1EF841716D}" type="slidenum">
              <a:rPr lang="en-US" smtClean="0"/>
              <a:pPr/>
              <a:t>‹#›</a:t>
            </a:fld>
            <a:endParaRPr lang="en-US" dirty="0"/>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964483"/>
      </p:ext>
    </p:extLst>
  </p:cSld>
  <p:clrMap bg1="lt1" tx1="dk1" bg2="lt2" tx2="dk2" accent1="accent1" accent2="accent2" accent3="accent3" accent4="accent4" accent5="accent5" accent6="accent6" hlink="hlink" folHlink="folHlink"/>
  <p:sldLayoutIdLst>
    <p:sldLayoutId id="2147483968" r:id="rId1"/>
    <p:sldLayoutId id="2147483969" r:id="rId2"/>
  </p:sldLayoutIdLst>
  <p:hf hdr="0" dt="0"/>
  <p:txStyles>
    <p:titleStyle>
      <a:lvl1pPr algn="l" defTabSz="914400" rtl="0" eaLnBrk="1" latinLnBrk="0" hangingPunct="1">
        <a:lnSpc>
          <a:spcPct val="90000"/>
        </a:lnSpc>
        <a:spcBef>
          <a:spcPct val="0"/>
        </a:spcBef>
        <a:buNone/>
        <a:defRPr sz="1600" b="0" i="0" kern="1200">
          <a:solidFill>
            <a:schemeClr val="tx1"/>
          </a:solidFill>
          <a:latin typeface="STIX" charset="0"/>
          <a:ea typeface="STIX" charset="0"/>
          <a:cs typeface="STIX"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hyperlink" Target="https://jigsaw.vitalsource.com/books/9781119591344/epub/OPS/c09.xhtml?favre=brett#c09-feafxd-0012"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chor="ctr"/>
          <a:lstStyle/>
          <a:p>
            <a:r>
              <a:rPr lang="en-US" sz="4800" dirty="0">
                <a:latin typeface="Times New Roman" panose="02020603050405020304" pitchFamily="18" charset="0"/>
                <a:cs typeface="Times New Roman" panose="02020603050405020304" pitchFamily="18" charset="0"/>
              </a:rPr>
              <a:t>Survey of Accounting</a:t>
            </a:r>
          </a:p>
        </p:txBody>
      </p:sp>
      <p:sp>
        <p:nvSpPr>
          <p:cNvPr id="4" name="Author"/>
          <p:cNvSpPr>
            <a:spLocks noGrp="1"/>
          </p:cNvSpPr>
          <p:nvPr>
            <p:ph sz="quarter" idx="21"/>
          </p:nvPr>
        </p:nvSpPr>
        <p:spPr>
          <a:prstGeom prst="rect">
            <a:avLst/>
          </a:prstGeom>
        </p:spPr>
        <p:txBody>
          <a:bodyPr/>
          <a:lstStyle/>
          <a:p>
            <a:r>
              <a:rPr lang="en-US" dirty="0">
                <a:latin typeface="Times New Roman" panose="02020603050405020304" pitchFamily="18" charset="0"/>
                <a:cs typeface="Times New Roman" panose="02020603050405020304" pitchFamily="18" charset="0"/>
              </a:rPr>
              <a:t>Second Edition</a:t>
            </a:r>
          </a:p>
        </p:txBody>
      </p:sp>
      <p:sp>
        <p:nvSpPr>
          <p:cNvPr id="3" name="Edition"/>
          <p:cNvSpPr>
            <a:spLocks noGrp="1"/>
          </p:cNvSpPr>
          <p:nvPr>
            <p:ph sz="quarter" idx="22"/>
          </p:nvPr>
        </p:nvSpPr>
        <p:spPr>
          <a:prstGeom prst="rect">
            <a:avLst/>
          </a:prstGeom>
        </p:spPr>
        <p:txBody>
          <a:bodyPr/>
          <a:lstStyle/>
          <a:p>
            <a:r>
              <a:rPr lang="en-US" b="1" dirty="0">
                <a:solidFill>
                  <a:srgbClr val="990000"/>
                </a:solidFill>
                <a:latin typeface="Times New Roman" panose="02020603050405020304" pitchFamily="18" charset="0"/>
                <a:cs typeface="Times New Roman" panose="02020603050405020304" pitchFamily="18" charset="0"/>
              </a:rPr>
              <a:t>Kimmel </a:t>
            </a:r>
            <a:r>
              <a:rPr lang="en-US" altLang="en-US" b="1" dirty="0">
                <a:solidFill>
                  <a:srgbClr val="990000"/>
                </a:solidFill>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 </a:t>
            </a:r>
            <a:r>
              <a:rPr lang="en-US" b="1" dirty="0">
                <a:solidFill>
                  <a:srgbClr val="990000"/>
                </a:solidFill>
                <a:latin typeface="Times New Roman" panose="02020603050405020304" pitchFamily="18" charset="0"/>
                <a:cs typeface="Times New Roman" panose="02020603050405020304" pitchFamily="18" charset="0"/>
              </a:rPr>
              <a:t>Weygandt</a:t>
            </a:r>
          </a:p>
        </p:txBody>
      </p:sp>
      <p:sp>
        <p:nvSpPr>
          <p:cNvPr id="5" name="CN"/>
          <p:cNvSpPr>
            <a:spLocks noGrp="1"/>
          </p:cNvSpPr>
          <p:nvPr>
            <p:ph sz="quarter" idx="19"/>
          </p:nvPr>
        </p:nvSpPr>
        <p:spPr>
          <a:xfrm>
            <a:off x="152400" y="3657600"/>
            <a:ext cx="8839200" cy="533400"/>
          </a:xfrm>
        </p:spPr>
        <p:txBody>
          <a:bodyPr anchor="ctr"/>
          <a:lstStyle/>
          <a:p>
            <a:r>
              <a:rPr lang="en-US" dirty="0">
                <a:latin typeface="Times New Roman" panose="02020603050405020304" pitchFamily="18" charset="0"/>
                <a:cs typeface="Times New Roman" panose="02020603050405020304" pitchFamily="18" charset="0"/>
              </a:rPr>
              <a:t>Liabilities and Stockholders’ Equity</a:t>
            </a:r>
          </a:p>
        </p:txBody>
      </p:sp>
      <p:sp>
        <p:nvSpPr>
          <p:cNvPr id="14" name="Content Placeholder 13"/>
          <p:cNvSpPr>
            <a:spLocks noGrp="1"/>
          </p:cNvSpPr>
          <p:nvPr>
            <p:ph sz="quarter" idx="24"/>
          </p:nvPr>
        </p:nvSpPr>
        <p:spPr>
          <a:xfrm>
            <a:off x="152400" y="6156325"/>
            <a:ext cx="8839200" cy="273050"/>
          </a:xfrm>
        </p:spPr>
        <p:txBody>
          <a:bodyPr/>
          <a:lstStyle/>
          <a:p>
            <a:r>
              <a:rPr lang="en-IN" sz="1200" dirty="0">
                <a:solidFill>
                  <a:schemeClr val="bg1"/>
                </a:solidFill>
                <a:latin typeface="Times New Roman" panose="02020603050405020304" pitchFamily="18" charset="0"/>
                <a:cs typeface="Times New Roman" panose="02020603050405020304" pitchFamily="18" charset="0"/>
              </a:rPr>
              <a:t>This slide deck contains animations. Please disable animations if they cause issues with your device.</a:t>
            </a:r>
          </a:p>
        </p:txBody>
      </p:sp>
      <p:sp>
        <p:nvSpPr>
          <p:cNvPr id="10" name="Content Placeholder 9"/>
          <p:cNvSpPr>
            <a:spLocks noGrp="1"/>
          </p:cNvSpPr>
          <p:nvPr>
            <p:ph sz="quarter" idx="23"/>
          </p:nvPr>
        </p:nvSpPr>
        <p:spPr>
          <a:xfrm>
            <a:off x="1291735" y="6340626"/>
            <a:ext cx="6584482" cy="457200"/>
          </a:xfrm>
          <a:prstGeom prst="rect">
            <a:avLst/>
          </a:prstGeom>
        </p:spPr>
        <p:txBody>
          <a:bodyPr anchor="ctr"/>
          <a:lstStyle/>
          <a:p>
            <a:pPr algn="ct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Copyright ©2020 John Wiley &amp; Sons, Inc.</a:t>
            </a:r>
          </a:p>
        </p:txBody>
      </p:sp>
    </p:spTree>
    <p:extLst>
      <p:ext uri="{BB962C8B-B14F-4D97-AF65-F5344CB8AC3E}">
        <p14:creationId xmlns:p14="http://schemas.microsoft.com/office/powerpoint/2010/main" val="1261288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106075" cy="532076"/>
          </a:xfrm>
        </p:spPr>
        <p:txBody>
          <a:bodyPr anchor="t">
            <a:normAutofit/>
          </a:bodyPr>
          <a:lstStyle/>
          <a:p>
            <a:r>
              <a:rPr lang="en-US" sz="3200" b="1" dirty="0">
                <a:latin typeface="Times New Roman" panose="02020603050405020304" pitchFamily="18" charset="0"/>
                <a:cs typeface="Times New Roman" panose="02020603050405020304" pitchFamily="18" charset="0"/>
              </a:rPr>
              <a:t>Notes Payable </a:t>
            </a:r>
            <a:r>
              <a:rPr lang="en-US" sz="2800" b="1" dirty="0">
                <a:latin typeface="Times New Roman" panose="02020603050405020304" pitchFamily="18" charset="0"/>
                <a:cs typeface="Times New Roman" panose="02020603050405020304" pitchFamily="18" charset="0"/>
              </a:rPr>
              <a:t>Recording Adjustment for Interest</a:t>
            </a:r>
            <a:endParaRPr lang="en-US" sz="3200"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457200" y="1066800"/>
            <a:ext cx="8305800" cy="2209801"/>
          </a:xfrm>
        </p:spPr>
        <p:txBody>
          <a:bodyPr/>
          <a:lstStyle/>
          <a:p>
            <a:pPr algn="l">
              <a:lnSpc>
                <a:spcPct val="100000"/>
              </a:lnSpc>
              <a:spcBef>
                <a:spcPts val="1200"/>
              </a:spcBef>
            </a:pPr>
            <a:r>
              <a:rPr lang="en-US" altLang="en-US" sz="3200" dirty="0">
                <a:latin typeface="Times New Roman" panose="02020603050405020304" pitchFamily="18" charset="0"/>
                <a:cs typeface="Times New Roman" panose="02020603050405020304" pitchFamily="18" charset="0"/>
              </a:rPr>
              <a:t>If Cole Williams Co. prepares financial statements annually, it makes an adjustment at December 31 to recognize four months of interest expense and interest payable </a:t>
            </a:r>
            <a:r>
              <a:rPr lang="en-US" sz="3200" dirty="0">
                <a:latin typeface="Times New Roman" panose="02020603050405020304" pitchFamily="18" charset="0"/>
                <a:cs typeface="Times New Roman" panose="02020603050405020304" pitchFamily="18" charset="0"/>
              </a:rPr>
              <a:t>of $4,000 ($100,000 × 12% × 4/12) as follows.</a:t>
            </a:r>
            <a:endParaRPr lang="en-US" altLang="en-US" sz="3200" dirty="0">
              <a:latin typeface="Times New Roman" panose="02020603050405020304" pitchFamily="18" charset="0"/>
              <a:cs typeface="Times New Roman" panose="02020603050405020304" pitchFamily="18" charset="0"/>
            </a:endParaRPr>
          </a:p>
        </p:txBody>
      </p:sp>
      <p:pic>
        <p:nvPicPr>
          <p:cNvPr id="9" name="Picture Placeholder 8" descr="An illustration of recording the transaction using equation analysis displays the Cash Flow, Balance Sheet, and an Income Statement. The label, No effect, appears under the cash flow column. The accounting equation in the balance sheet is expressed as: Assets = Liabilities + Stockholders’ equity, set up as column headings. The interest payable account is listed under the liabilities column. The Common Stock account, Revenue, Expense, Dividend are listed under the Stockholders' Equity column as: Common Stock plus revenue minus expense minus dividend (revenue, expense, and dividend come under the sub-heading, Retained Earnings under the Stockholders’ Equity column). The $4,000 amount is displayed with positive sign under interest payable account. The $4,000 amount is displayed with negative sign under expenses account. The label, Interest expense, appears under the income statement column.">
            <a:extLst>
              <a:ext uri="{FF2B5EF4-FFF2-40B4-BE49-F238E27FC236}">
                <a16:creationId xmlns:a16="http://schemas.microsoft.com/office/drawing/2014/main" id="{2DC1D6C2-50A7-499B-A8C2-D682594F8B05}"/>
              </a:ext>
            </a:extLst>
          </p:cNvPr>
          <p:cNvPicPr>
            <a:picLocks noGrp="1" noChangeAspect="1"/>
          </p:cNvPicPr>
          <p:nvPr>
            <p:ph type="pic" sz="quarter" idx="19"/>
          </p:nvPr>
        </p:nvPicPr>
        <p:blipFill>
          <a:blip r:embed="rId2"/>
          <a:stretch>
            <a:fillRect/>
          </a:stretch>
        </p:blipFill>
        <p:spPr>
          <a:xfrm>
            <a:off x="609600" y="3962400"/>
            <a:ext cx="7942114" cy="2045108"/>
          </a:xfrm>
          <a:prstGeom prst="rect">
            <a:avLst/>
          </a:prstGeom>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3172608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106075" cy="989276"/>
          </a:xfrm>
        </p:spPr>
        <p:txBody>
          <a:bodyPr anchor="t">
            <a:normAutofit fontScale="90000"/>
          </a:bodyPr>
          <a:lstStyle/>
          <a:p>
            <a:r>
              <a:rPr lang="en-US" b="1" dirty="0">
                <a:latin typeface="Times New Roman" panose="02020603050405020304" pitchFamily="18" charset="0"/>
                <a:cs typeface="Times New Roman" panose="02020603050405020304" pitchFamily="18" charset="0"/>
              </a:rPr>
              <a:t>Notes Payable</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Recording Payment of Note at Maturity</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457200" y="1371600"/>
            <a:ext cx="8305800" cy="2285999"/>
          </a:xfrm>
        </p:spPr>
        <p:txBody>
          <a:bodyPr/>
          <a:lstStyle/>
          <a:p>
            <a:pPr algn="l">
              <a:lnSpc>
                <a:spcPct val="100000"/>
              </a:lnSpc>
              <a:spcBef>
                <a:spcPts val="1200"/>
              </a:spcBef>
            </a:pPr>
            <a:r>
              <a:rPr lang="en-US" sz="2800" dirty="0">
                <a:latin typeface="Times New Roman" panose="02020603050405020304" pitchFamily="18" charset="0"/>
                <a:cs typeface="Times New Roman" panose="02020603050405020304" pitchFamily="18" charset="0"/>
              </a:rPr>
              <a:t>At maturity on January 1, Cole Williams Co. must pay the face value of the note ($100,000) plus $4,000 interest. The following illustration shows the December 31 balances and then the payment on January 1 for the note and accrued interest.</a:t>
            </a:r>
            <a:endParaRPr lang="en-US" altLang="en-US" sz="2800" dirty="0">
              <a:latin typeface="Times New Roman" panose="02020603050405020304" pitchFamily="18" charset="0"/>
              <a:cs typeface="Times New Roman" panose="02020603050405020304" pitchFamily="18" charset="0"/>
            </a:endParaRPr>
          </a:p>
        </p:txBody>
      </p:sp>
      <p:pic>
        <p:nvPicPr>
          <p:cNvPr id="10" name="Picture 2" descr="An illustration of recording the transaction using equation analysis displays the Cash flow and Balance Sheet. The cash flow is given as $104,000 with an arrow pointing downward at the left of $104,000. The accounting equation in the Balance Sheet is expressed as: Assets = Liabilities + Stockholders’ Equity, set up as the column headings. The Cash account is listed under the Assets column. The Notes Payable account and Interest Payable account is listed under the Liabilities column. The Common Stock account, Revenue, Expense, and Dividend are listed under the Stockholders' Equity column as: Common Stock plus Revenue minus Expense minus Dividend (Revenue, Expense, and Dividend come under the sub-heading, Retained Earnings under the Stockholders’ Equity column). The transaction recorded on December 31 is as follows: $100,000 amount is displayed under the Notes Payable account and $4,000 amount is displayed under the Interest Payable account. The transaction recorded on January 1 is as follows: $104,000 amount with the negative sign is displayed under the Cash account; $100,000 amount with the negative sign is displayed under the Notes Payable account; $4,000 amount with the negative sign is displayed under the Interest Payable account.">
            <a:extLst>
              <a:ext uri="{FF2B5EF4-FFF2-40B4-BE49-F238E27FC236}">
                <a16:creationId xmlns:a16="http://schemas.microsoft.com/office/drawing/2014/main" id="{66C475F9-4B03-46F3-BB4F-0408266EFFC6}"/>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609257" y="3733800"/>
            <a:ext cx="7925487" cy="237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1161377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6EF2687-EFCB-4CA5-B6D0-F33A3CFE5220}"/>
              </a:ext>
            </a:extLst>
          </p:cNvPr>
          <p:cNvSpPr txBox="1"/>
          <p:nvPr/>
        </p:nvSpPr>
        <p:spPr>
          <a:xfrm>
            <a:off x="533400" y="990600"/>
            <a:ext cx="8001000" cy="4524315"/>
          </a:xfrm>
          <a:prstGeom prst="rect">
            <a:avLst/>
          </a:prstGeom>
          <a:noFill/>
        </p:spPr>
        <p:txBody>
          <a:bodyPr wrap="square">
            <a:spAutoFit/>
          </a:bodyPr>
          <a:lstStyle/>
          <a:p>
            <a:r>
              <a:rPr lang="en-US" sz="3200" b="1" i="0" dirty="0">
                <a:solidFill>
                  <a:srgbClr val="177D92"/>
                </a:solidFill>
                <a:effectLst/>
                <a:latin typeface="Georgia" panose="02040502050405020303" pitchFamily="18" charset="0"/>
              </a:rPr>
              <a:t>BE9.2</a:t>
            </a:r>
            <a:r>
              <a:rPr lang="en-US" sz="3200" b="0" i="0" dirty="0">
                <a:solidFill>
                  <a:srgbClr val="000000"/>
                </a:solidFill>
                <a:effectLst/>
                <a:latin typeface="Georgia" panose="02040502050405020303" pitchFamily="18" charset="0"/>
              </a:rPr>
              <a:t>  Hive Company borrows $90,000 on July 1 from the bank by signing a $90,000, 7%, 1-year note payable. Prepare a tabular summary to record </a:t>
            </a:r>
          </a:p>
          <a:p>
            <a:pPr marL="514350" indent="-514350">
              <a:buAutoNum type="alphaLcParenBoth"/>
            </a:pPr>
            <a:r>
              <a:rPr lang="en-US" sz="3200" b="0" i="0" dirty="0">
                <a:solidFill>
                  <a:srgbClr val="000000"/>
                </a:solidFill>
                <a:effectLst/>
                <a:latin typeface="Georgia" panose="02040502050405020303" pitchFamily="18" charset="0"/>
              </a:rPr>
              <a:t>the proceeds of the note</a:t>
            </a:r>
          </a:p>
          <a:p>
            <a:pPr marL="514350" indent="-514350">
              <a:buAutoNum type="alphaLcParenBoth"/>
            </a:pPr>
            <a:endParaRPr lang="en-US" sz="3200" dirty="0">
              <a:solidFill>
                <a:srgbClr val="000000"/>
              </a:solidFill>
              <a:latin typeface="Georgia" panose="02040502050405020303" pitchFamily="18" charset="0"/>
            </a:endParaRPr>
          </a:p>
          <a:p>
            <a:r>
              <a:rPr lang="en-US" sz="3200" b="0" i="0" dirty="0">
                <a:solidFill>
                  <a:srgbClr val="000000"/>
                </a:solidFill>
                <a:effectLst/>
                <a:latin typeface="Georgia" panose="02040502050405020303" pitchFamily="18" charset="0"/>
              </a:rPr>
              <a:t>(b) accrued interest at December 31, assuming adjustments are made only at the end of the year.</a:t>
            </a:r>
            <a:endParaRPr lang="en-US" sz="3200" dirty="0"/>
          </a:p>
        </p:txBody>
      </p:sp>
    </p:spTree>
    <p:extLst>
      <p:ext uri="{BB962C8B-B14F-4D97-AF65-F5344CB8AC3E}">
        <p14:creationId xmlns:p14="http://schemas.microsoft.com/office/powerpoint/2010/main" val="717464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rmAutofit/>
          </a:bodyPr>
          <a:lstStyle/>
          <a:p>
            <a:r>
              <a:rPr lang="en-US" b="1" dirty="0">
                <a:latin typeface="Times New Roman" panose="02020603050405020304" pitchFamily="18" charset="0"/>
                <a:cs typeface="Times New Roman" panose="02020603050405020304" pitchFamily="18" charset="0"/>
              </a:rPr>
              <a:t>Sales Taxes Payable</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304800" y="990600"/>
            <a:ext cx="8686800" cy="5257800"/>
          </a:xfrm>
        </p:spPr>
        <p:txBody>
          <a:bodyPr/>
          <a:lstStyle/>
          <a:p>
            <a:pPr marL="461963" lvl="1" indent="-461963">
              <a:spcAft>
                <a:spcPts val="600"/>
              </a:spcAft>
              <a:buSzPct val="100000"/>
              <a:buFont typeface="Arial" panose="020B0604020202020204" pitchFamily="34" charset="0"/>
              <a:buChar char="•"/>
            </a:pPr>
            <a:r>
              <a:rPr lang="en-US" altLang="en-US" sz="3400" dirty="0">
                <a:latin typeface="Times New Roman" panose="02020603050405020304" pitchFamily="18" charset="0"/>
                <a:cs typeface="Times New Roman" panose="02020603050405020304" pitchFamily="18" charset="0"/>
              </a:rPr>
              <a:t>Sales taxes are expressed as a stated percentage of the sales price.</a:t>
            </a:r>
          </a:p>
          <a:p>
            <a:pPr marL="461963" lvl="1" indent="-461963">
              <a:spcAft>
                <a:spcPts val="600"/>
              </a:spcAft>
              <a:buSzPct val="100000"/>
              <a:buFont typeface="Arial" panose="020B0604020202020204" pitchFamily="34" charset="0"/>
              <a:buChar char="•"/>
            </a:pPr>
            <a:r>
              <a:rPr lang="en-US" altLang="en-US" sz="3400" dirty="0">
                <a:latin typeface="Times New Roman" panose="02020603050405020304" pitchFamily="18" charset="0"/>
                <a:cs typeface="Times New Roman" panose="02020603050405020304" pitchFamily="18" charset="0"/>
              </a:rPr>
              <a:t>Selling company:</a:t>
            </a:r>
          </a:p>
          <a:p>
            <a:pPr marL="919162" lvl="2" indent="-457200">
              <a:spcAft>
                <a:spcPts val="600"/>
              </a:spcAft>
              <a:buClr>
                <a:schemeClr val="accent2"/>
              </a:buClr>
              <a:buSzPct val="80000"/>
              <a:buFont typeface="Courier New" panose="02070309020205020404" pitchFamily="49" charset="0"/>
              <a:buChar char="o"/>
              <a:tabLst>
                <a:tab pos="914400" algn="l"/>
              </a:tabLst>
            </a:pPr>
            <a:r>
              <a:rPr lang="en-US" altLang="en-US" sz="3400" dirty="0">
                <a:latin typeface="Times New Roman" panose="02020603050405020304" pitchFamily="18" charset="0"/>
                <a:cs typeface="Times New Roman" panose="02020603050405020304" pitchFamily="18" charset="0"/>
              </a:rPr>
              <a:t>Collects tax from customer on behalf of governmental entities. (Quasi-governmental function. </a:t>
            </a:r>
          </a:p>
          <a:p>
            <a:pPr marL="919162" lvl="2" indent="-457200">
              <a:spcAft>
                <a:spcPts val="600"/>
              </a:spcAft>
              <a:buClr>
                <a:schemeClr val="accent2"/>
              </a:buClr>
              <a:buSzPct val="80000"/>
              <a:buFont typeface="Courier New" panose="02070309020205020404" pitchFamily="49" charset="0"/>
              <a:buChar char="o"/>
              <a:tabLst>
                <a:tab pos="914400" algn="l"/>
              </a:tabLst>
            </a:pPr>
            <a:r>
              <a:rPr lang="en-US" altLang="en-US" sz="3400" dirty="0">
                <a:latin typeface="Times New Roman" panose="02020603050405020304" pitchFamily="18" charset="0"/>
                <a:cs typeface="Times New Roman" panose="02020603050405020304" pitchFamily="18" charset="0"/>
              </a:rPr>
              <a:t>Periodically (usually monthly) remits collections to state’s department of revenue.</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2586189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29875" cy="1198626"/>
          </a:xfrm>
        </p:spPr>
        <p:txBody>
          <a:bodyPr anchor="t"/>
          <a:lstStyle/>
          <a:p>
            <a:r>
              <a:rPr lang="en-US" b="1" dirty="0">
                <a:latin typeface="Times New Roman" panose="02020603050405020304" pitchFamily="18" charset="0"/>
                <a:cs typeface="Times New Roman" panose="02020603050405020304" pitchFamily="18" charset="0"/>
              </a:rPr>
              <a:t>Sales Taxes Payable</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Calculation of Sales Taxes</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533400" y="1752601"/>
            <a:ext cx="8229600" cy="1198626"/>
          </a:xfrm>
        </p:spPr>
        <p:txBody>
          <a:bodyPr/>
          <a:lstStyle/>
          <a:p>
            <a:pPr algn="l">
              <a:lnSpc>
                <a:spcPct val="100000"/>
              </a:lnSpc>
              <a:spcBef>
                <a:spcPts val="1200"/>
              </a:spcBef>
            </a:pPr>
            <a:r>
              <a:rPr lang="en-US" altLang="en-US" sz="2800" dirty="0">
                <a:latin typeface="Times New Roman" panose="02020603050405020304" pitchFamily="18" charset="0"/>
                <a:cs typeface="Times New Roman" panose="02020603050405020304" pitchFamily="18" charset="0"/>
              </a:rPr>
              <a:t>The March 25 cash register readings for Coley Grocery show sales of $10,000 and sales taxes of $600 (sales tax rate of 6%).</a:t>
            </a:r>
          </a:p>
        </p:txBody>
      </p:sp>
      <p:pic>
        <p:nvPicPr>
          <p:cNvPr id="9" name="Picture 2" descr="An illustration of recording the transaction using equation analysis displays the Cash flow, Balance Sheet, and an Income Statement. The accounting equation in the Balance Sheet is expressed as: Assets = Liabilities + Stockholders’ Equity column, set up as the column headings. The Cash account is listed under Assets column and Sales Taxes Payable account is listed under the Liabilities column. The Common Stock account, Revenue, Expense, and Dividend are listed under the Stockholders' Equity column as: Common Stock plus Revenue minus Expense minus Dividend (Revenue, Expense, and Dividend come under the sub-heading, Retained Earnings under the Stockholders’ Equity column). ">
            <a:extLst>
              <a:ext uri="{FF2B5EF4-FFF2-40B4-BE49-F238E27FC236}">
                <a16:creationId xmlns:a16="http://schemas.microsoft.com/office/drawing/2014/main" id="{F9458FD6-C4DA-456A-BB81-F677E0DACEEF}"/>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609600" y="3581400"/>
            <a:ext cx="7903317" cy="2111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1662688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29875" cy="1198626"/>
          </a:xfrm>
        </p:spPr>
        <p:txBody>
          <a:bodyPr anchor="t"/>
          <a:lstStyle/>
          <a:p>
            <a:r>
              <a:rPr lang="en-US" b="1" dirty="0">
                <a:latin typeface="Times New Roman" panose="02020603050405020304" pitchFamily="18" charset="0"/>
                <a:cs typeface="Times New Roman" panose="02020603050405020304" pitchFamily="18" charset="0"/>
              </a:rPr>
              <a:t>Sales Taxes Payable</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Recording Sales Taxes Payable</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533400" y="1752601"/>
            <a:ext cx="8229600" cy="1198626"/>
          </a:xfrm>
        </p:spPr>
        <p:txBody>
          <a:bodyPr/>
          <a:lstStyle/>
          <a:p>
            <a:pPr algn="l">
              <a:lnSpc>
                <a:spcPct val="100000"/>
              </a:lnSpc>
              <a:spcBef>
                <a:spcPts val="1200"/>
              </a:spcBef>
            </a:pPr>
            <a:r>
              <a:rPr lang="en-US" altLang="en-US" sz="2800" dirty="0">
                <a:latin typeface="Times New Roman" panose="02020603050405020304" pitchFamily="18" charset="0"/>
                <a:cs typeface="Times New Roman" panose="02020603050405020304" pitchFamily="18" charset="0"/>
              </a:rPr>
              <a:t>The March 25 cash register readings for Cooley Grocery show sales of $10,000 and sales taxes of $600 (sales tax rate of 6%), its accounting records show the following.</a:t>
            </a:r>
          </a:p>
        </p:txBody>
      </p:sp>
      <p:pic>
        <p:nvPicPr>
          <p:cNvPr id="10" name="Picture 2" descr="An illustration of recording the transaction using equation analysis displays the Cash flow, Balance Sheet, and an Income Statement. The cash flow is given as $10,600 with an arrow pointing upward at the left of $10,600, which implies that cash flow increases. The accounting equation in the Balance Sheet is expressed as: Assets = Liabilities + Stockholders’ Equity, set up as column headings. The cash account is listed under assets column. Sales taxes payable account is listed under liabilities column. The Common Stock account, Revenue, Expense, Dividend are listed under the stockholders' equity column as: Common Stock plus Revenue minus Expense minus Dividend (revenue, expense, and dividend come under the sub-heading, retained earnings under the Stockholders’ Equity column). The $10,600 amount is displayed with plus sign as an increase under Cash account; $600 amount is displayed with a positive sign under the sales tax payable account; $10,000 amount is displayed with a positive sign under the revenues account. The label, sales revenue, appears under the income statement column.">
            <a:extLst>
              <a:ext uri="{FF2B5EF4-FFF2-40B4-BE49-F238E27FC236}">
                <a16:creationId xmlns:a16="http://schemas.microsoft.com/office/drawing/2014/main" id="{3FAB024C-C96A-4157-AD61-06BAB19D66D3}"/>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609600" y="3733800"/>
            <a:ext cx="7903317" cy="2200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2893234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BAF18E-309B-4B46-8C61-1D916EFC3CF1}"/>
              </a:ext>
            </a:extLst>
          </p:cNvPr>
          <p:cNvSpPr>
            <a:spLocks noGrp="1"/>
          </p:cNvSpPr>
          <p:nvPr>
            <p:ph type="title"/>
          </p:nvPr>
        </p:nvSpPr>
        <p:spPr>
          <a:xfrm>
            <a:off x="304800" y="2826466"/>
            <a:ext cx="8543926" cy="2431334"/>
          </a:xfrm>
        </p:spPr>
        <p:txBody>
          <a:bodyPr>
            <a:normAutofit/>
          </a:bodyPr>
          <a:lstStyle/>
          <a:p>
            <a:r>
              <a:rPr lang="en-IN" b="1" dirty="0">
                <a:solidFill>
                  <a:srgbClr val="931B21"/>
                </a:solidFill>
                <a:latin typeface="Times New Roman" panose="02020603050405020304" pitchFamily="18" charset="0"/>
                <a:cs typeface="Times New Roman" panose="02020603050405020304" pitchFamily="18" charset="0"/>
              </a:rPr>
              <a:t>Learning Objective 3</a:t>
            </a:r>
            <a:br>
              <a:rPr lang="en-IN" b="1" dirty="0">
                <a:solidFill>
                  <a:srgbClr val="931B21"/>
                </a:solidFill>
                <a:latin typeface="Times New Roman" panose="02020603050405020304" pitchFamily="18" charset="0"/>
                <a:cs typeface="Times New Roman" panose="02020603050405020304" pitchFamily="18" charset="0"/>
              </a:rPr>
            </a:br>
            <a:r>
              <a:rPr lang="en-US" b="1" dirty="0">
                <a:solidFill>
                  <a:schemeClr val="accent1"/>
                </a:solidFill>
                <a:latin typeface="Times New Roman" panose="02020603050405020304" pitchFamily="18" charset="0"/>
                <a:cs typeface="Times New Roman" panose="02020603050405020304" pitchFamily="18" charset="0"/>
              </a:rPr>
              <a:t>Explain How to Account for the Issuance of Common and Preferred Stock, and the Purchase of Treasury Stock</a:t>
            </a:r>
            <a:endParaRPr lang="en-CA" altLang="en-US"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p>
        </p:txBody>
      </p:sp>
    </p:spTree>
    <p:extLst>
      <p:ext uri="{BB962C8B-B14F-4D97-AF65-F5344CB8AC3E}">
        <p14:creationId xmlns:p14="http://schemas.microsoft.com/office/powerpoint/2010/main" val="2750060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457200" y="609600"/>
            <a:ext cx="8382000" cy="5638800"/>
          </a:xfrm>
        </p:spPr>
        <p:txBody>
          <a:bodyPr/>
          <a:lstStyle/>
          <a:p>
            <a:pPr marL="0" indent="0">
              <a:spcAft>
                <a:spcPts val="600"/>
              </a:spcAft>
              <a:buClr>
                <a:srgbClr val="990000"/>
              </a:buClr>
              <a:buNone/>
            </a:pPr>
            <a:r>
              <a:rPr lang="en-US" sz="3200" dirty="0">
                <a:latin typeface="Times New Roman" panose="02020603050405020304" pitchFamily="18" charset="0"/>
                <a:cs typeface="Times New Roman" panose="02020603050405020304" pitchFamily="18" charset="0"/>
              </a:rPr>
              <a:t>A corporation is created by law.</a:t>
            </a:r>
          </a:p>
          <a:p>
            <a:pPr>
              <a:spcAft>
                <a:spcPts val="600"/>
              </a:spcAft>
              <a:buClr>
                <a:srgbClr val="990000"/>
              </a:buClr>
            </a:pPr>
            <a:r>
              <a:rPr lang="en-US" sz="3200" dirty="0">
                <a:latin typeface="Times New Roman" panose="02020603050405020304" pitchFamily="18" charset="0"/>
                <a:cs typeface="Times New Roman" panose="02020603050405020304" pitchFamily="18" charset="0"/>
              </a:rPr>
              <a:t>As a legal entity, a </a:t>
            </a:r>
            <a:r>
              <a:rPr lang="en-US" sz="3200" b="1" dirty="0">
                <a:latin typeface="Times New Roman" panose="02020603050405020304" pitchFamily="18" charset="0"/>
                <a:cs typeface="Times New Roman" panose="02020603050405020304" pitchFamily="18" charset="0"/>
              </a:rPr>
              <a:t>corporation </a:t>
            </a:r>
            <a:r>
              <a:rPr lang="en-US" sz="3200" dirty="0">
                <a:latin typeface="Times New Roman" panose="02020603050405020304" pitchFamily="18" charset="0"/>
                <a:cs typeface="Times New Roman" panose="02020603050405020304" pitchFamily="18" charset="0"/>
              </a:rPr>
              <a:t>has most of the rights and privileges of a person.</a:t>
            </a:r>
          </a:p>
          <a:p>
            <a:pPr>
              <a:spcAft>
                <a:spcPts val="600"/>
              </a:spcAft>
              <a:buClr>
                <a:srgbClr val="990000"/>
              </a:buClr>
            </a:pPr>
            <a:r>
              <a:rPr lang="en-US" sz="3200" dirty="0">
                <a:latin typeface="Times New Roman" panose="02020603050405020304" pitchFamily="18" charset="0"/>
                <a:cs typeface="Times New Roman" panose="02020603050405020304" pitchFamily="18" charset="0"/>
              </a:rPr>
              <a:t>Major exceptions relate to privileges that can be exercised only by a living person, such as right to vote or to hold public office.</a:t>
            </a:r>
          </a:p>
          <a:p>
            <a:pPr>
              <a:spcAft>
                <a:spcPts val="600"/>
              </a:spcAft>
              <a:buClr>
                <a:srgbClr val="990000"/>
              </a:buClr>
            </a:pPr>
            <a:r>
              <a:rPr lang="en-US" sz="3200" dirty="0">
                <a:latin typeface="Times New Roman" panose="02020603050405020304" pitchFamily="18" charset="0"/>
                <a:cs typeface="Times New Roman" panose="02020603050405020304" pitchFamily="18" charset="0"/>
              </a:rPr>
              <a:t>Corporation must abide by the law, and it must pay taxes.</a:t>
            </a:r>
          </a:p>
          <a:p>
            <a:pPr>
              <a:spcAft>
                <a:spcPts val="600"/>
              </a:spcAft>
              <a:buClr>
                <a:srgbClr val="990000"/>
              </a:buClr>
            </a:pPr>
            <a:r>
              <a:rPr lang="en-US" sz="3200" dirty="0">
                <a:latin typeface="Times New Roman" panose="02020603050405020304" pitchFamily="18" charset="0"/>
                <a:cs typeface="Times New Roman" panose="02020603050405020304" pitchFamily="18" charset="0"/>
              </a:rPr>
              <a:t>It has a continuous life. </a:t>
            </a:r>
          </a:p>
          <a:p>
            <a:pPr>
              <a:spcAft>
                <a:spcPts val="600"/>
              </a:spcAft>
              <a:buClr>
                <a:srgbClr val="990000"/>
              </a:buClr>
            </a:pPr>
            <a:endParaRPr lang="en-US" sz="3600" dirty="0">
              <a:latin typeface="Times New Roman" panose="02020603050405020304" pitchFamily="18" charset="0"/>
              <a:cs typeface="Times New Roman" panose="02020603050405020304" pitchFamily="18" charset="0"/>
            </a:endParaRPr>
          </a:p>
          <a:p>
            <a:pPr>
              <a:spcAft>
                <a:spcPts val="600"/>
              </a:spcAft>
              <a:buClr>
                <a:srgbClr val="990000"/>
              </a:buClr>
            </a:pPr>
            <a:endParaRPr lang="en-US" altLang="en-US" sz="3600" dirty="0">
              <a:latin typeface="Times New Roman" panose="02020603050405020304" pitchFamily="18"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1270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wo flow charts show the components of accounting for common, preferred, and treasury stock. The first flow chart titled “Classified by Purpose” shows two bulleted points: Not-for-Profit and For Profit. Further, Not-for-Profit leads to Salvation Army and American Cancer Society; For Profit leads to Facebook, General Motors, I B M, and Caterpillar. Second flow chart titled “Classified by Ownership” shows two bulleted points: Publicly held and Privately held. Further, Publicly held leads to Facebook, General Motors, I B M, and Caterpillar; and Privately held points to Cargill Inc.">
            <a:extLst>
              <a:ext uri="{FF2B5EF4-FFF2-40B4-BE49-F238E27FC236}">
                <a16:creationId xmlns:a16="http://schemas.microsoft.com/office/drawing/2014/main" id="{08892EDD-D45A-4882-95EE-D4AA203B4DB8}"/>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0" y="990600"/>
            <a:ext cx="9521076" cy="481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85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304800" y="609600"/>
            <a:ext cx="8534400" cy="5638800"/>
          </a:xfrm>
        </p:spPr>
        <p:txBody>
          <a:bodyPr/>
          <a:lstStyle/>
          <a:p>
            <a:pPr marL="0" indent="0">
              <a:spcAft>
                <a:spcPts val="600"/>
              </a:spcAft>
              <a:buClr>
                <a:srgbClr val="CC0000"/>
              </a:buClr>
              <a:buSzPct val="80000"/>
              <a:buNone/>
            </a:pPr>
            <a:r>
              <a:rPr lang="en-US" altLang="en-US" sz="3200" dirty="0">
                <a:latin typeface="Times New Roman" panose="02020603050405020304" pitchFamily="18" charset="0"/>
                <a:cs typeface="Times New Roman" panose="02020603050405020304" pitchFamily="18" charset="0"/>
              </a:rPr>
              <a:t>A corporation is formed by grant of a state charter. The charter is a document that describes the:</a:t>
            </a:r>
          </a:p>
          <a:p>
            <a:pPr>
              <a:spcAft>
                <a:spcPts val="600"/>
              </a:spcAft>
              <a:buClr>
                <a:srgbClr val="990000"/>
              </a:buClr>
              <a:buSzPct val="100000"/>
            </a:pPr>
            <a:r>
              <a:rPr lang="en-US" altLang="en-US" sz="3200" dirty="0">
                <a:latin typeface="Times New Roman" panose="02020603050405020304" pitchFamily="18" charset="0"/>
                <a:cs typeface="Times New Roman" panose="02020603050405020304" pitchFamily="18" charset="0"/>
              </a:rPr>
              <a:t>Name and purpose of the corporation. </a:t>
            </a:r>
          </a:p>
          <a:p>
            <a:pPr>
              <a:spcAft>
                <a:spcPts val="600"/>
              </a:spcAft>
              <a:buClr>
                <a:srgbClr val="990000"/>
              </a:buClr>
              <a:buSzPct val="100000"/>
            </a:pPr>
            <a:r>
              <a:rPr lang="en-US" altLang="en-US" sz="3200" dirty="0">
                <a:latin typeface="Times New Roman" panose="02020603050405020304" pitchFamily="18" charset="0"/>
                <a:cs typeface="Times New Roman" panose="02020603050405020304" pitchFamily="18" charset="0"/>
              </a:rPr>
              <a:t>Types and number of shares of stock that are authorized to be issued. </a:t>
            </a:r>
          </a:p>
          <a:p>
            <a:pPr>
              <a:spcAft>
                <a:spcPts val="600"/>
              </a:spcAft>
              <a:buClr>
                <a:srgbClr val="990000"/>
              </a:buClr>
              <a:buSzPct val="100000"/>
            </a:pPr>
            <a:r>
              <a:rPr lang="en-US" altLang="en-US" sz="3200" dirty="0">
                <a:latin typeface="Times New Roman" panose="02020603050405020304" pitchFamily="18" charset="0"/>
                <a:cs typeface="Times New Roman" panose="02020603050405020304" pitchFamily="18" charset="0"/>
              </a:rPr>
              <a:t>Names of the individuals that formed the corporation. </a:t>
            </a:r>
          </a:p>
          <a:p>
            <a:pPr>
              <a:spcAft>
                <a:spcPts val="600"/>
              </a:spcAft>
              <a:buClr>
                <a:srgbClr val="990000"/>
              </a:buClr>
              <a:buSzPct val="100000"/>
            </a:pPr>
            <a:r>
              <a:rPr lang="en-US" altLang="en-US" sz="3200" dirty="0">
                <a:latin typeface="Times New Roman" panose="02020603050405020304" pitchFamily="18" charset="0"/>
                <a:cs typeface="Times New Roman" panose="02020603050405020304" pitchFamily="18" charset="0"/>
              </a:rPr>
              <a:t>Once a corporation becomes public is not managed by the founder but is managed and run by the Board of Directors. </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62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BAF18E-309B-4B46-8C61-1D916EFC3CF1}"/>
              </a:ext>
            </a:extLst>
          </p:cNvPr>
          <p:cNvSpPr>
            <a:spLocks noGrp="1"/>
          </p:cNvSpPr>
          <p:nvPr>
            <p:ph type="title"/>
          </p:nvPr>
        </p:nvSpPr>
        <p:spPr>
          <a:xfrm>
            <a:off x="304800" y="2826466"/>
            <a:ext cx="8543926" cy="2278934"/>
          </a:xfrm>
        </p:spPr>
        <p:txBody>
          <a:bodyPr>
            <a:noAutofit/>
          </a:bodyPr>
          <a:lstStyle/>
          <a:p>
            <a:r>
              <a:rPr lang="en-IN" sz="4000" b="1" dirty="0">
                <a:solidFill>
                  <a:srgbClr val="931B21"/>
                </a:solidFill>
                <a:latin typeface="Times New Roman" panose="02020603050405020304" pitchFamily="18" charset="0"/>
                <a:cs typeface="Times New Roman" panose="02020603050405020304" pitchFamily="18" charset="0"/>
              </a:rPr>
              <a:t>Learning Objective 1</a:t>
            </a:r>
            <a:br>
              <a:rPr lang="en-IN" sz="4000" b="1" dirty="0">
                <a:solidFill>
                  <a:srgbClr val="931B21"/>
                </a:solidFill>
                <a:latin typeface="Times New Roman" panose="02020603050405020304" pitchFamily="18" charset="0"/>
                <a:cs typeface="Times New Roman" panose="02020603050405020304" pitchFamily="18" charset="0"/>
              </a:rPr>
            </a:br>
            <a:r>
              <a:rPr lang="en-US" sz="4000" b="1" dirty="0">
                <a:solidFill>
                  <a:schemeClr val="accent1"/>
                </a:solidFill>
                <a:latin typeface="Times New Roman" panose="02020603050405020304" pitchFamily="18" charset="0"/>
                <a:cs typeface="Times New Roman" panose="02020603050405020304" pitchFamily="18" charset="0"/>
              </a:rPr>
              <a:t>Explain How to Account for Current Liabilities</a:t>
            </a:r>
            <a:endParaRPr lang="en-CA" altLang="en-US" sz="4000"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3523725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C90A73-4EE3-414B-8F75-C8D18DC7E79F}"/>
              </a:ext>
            </a:extLst>
          </p:cNvPr>
          <p:cNvSpPr>
            <a:spLocks noGrp="1"/>
          </p:cNvSpPr>
          <p:nvPr>
            <p:ph type="title"/>
          </p:nvPr>
        </p:nvSpPr>
        <p:spPr/>
        <p:txBody>
          <a:bodyPr/>
          <a:lstStyle/>
          <a:p>
            <a:r>
              <a:rPr lang="en-US" b="1" dirty="0">
                <a:latin typeface="Times New Roman" panose="02020603050405020304" pitchFamily="18" charset="0"/>
                <a:ea typeface="Source Sans Pro" charset="0"/>
                <a:cs typeface="Times New Roman" panose="02020603050405020304" pitchFamily="18" charset="0"/>
              </a:rPr>
              <a:t>Stockholder Rights</a:t>
            </a:r>
            <a:endParaRPr lang="en-US" b="1"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95867872-EDFC-46DD-8E53-FEDFF1FA2873}"/>
              </a:ext>
            </a:extLst>
          </p:cNvPr>
          <p:cNvSpPr>
            <a:spLocks noGrp="1"/>
          </p:cNvSpPr>
          <p:nvPr>
            <p:ph sz="quarter" idx="15"/>
          </p:nvPr>
        </p:nvSpPr>
        <p:spPr>
          <a:xfrm>
            <a:off x="381000" y="990600"/>
            <a:ext cx="4495800" cy="3276600"/>
          </a:xfrm>
        </p:spPr>
        <p:txBody>
          <a:bodyPr/>
          <a:lstStyle/>
          <a:p>
            <a:pPr marL="457200" indent="-457200" algn="l">
              <a:buClr>
                <a:schemeClr val="accent2"/>
              </a:buClr>
              <a:buFont typeface="+mj-lt"/>
              <a:buAutoNum type="arabicPeriod"/>
            </a:pPr>
            <a:r>
              <a:rPr lang="en-US" altLang="en-US" sz="2600" b="1" dirty="0">
                <a:latin typeface="Times New Roman" panose="02020603050405020304" pitchFamily="18" charset="0"/>
                <a:cs typeface="Times New Roman" panose="02020603050405020304" pitchFamily="18" charset="0"/>
              </a:rPr>
              <a:t>Vote</a:t>
            </a:r>
            <a:r>
              <a:rPr lang="en-US" altLang="en-US" sz="2600" dirty="0">
                <a:latin typeface="Times New Roman" panose="02020603050405020304" pitchFamily="18" charset="0"/>
                <a:cs typeface="Times New Roman" panose="02020603050405020304" pitchFamily="18" charset="0"/>
              </a:rPr>
              <a:t> in election of board of directors at annual meeting and vote on any action that require stockholder approval. Although they own the </a:t>
            </a:r>
            <a:r>
              <a:rPr lang="en-US" altLang="en-US" sz="2600" dirty="0" err="1">
                <a:latin typeface="Times New Roman" panose="02020603050405020304" pitchFamily="18" charset="0"/>
                <a:cs typeface="Times New Roman" panose="02020603050405020304" pitchFamily="18" charset="0"/>
              </a:rPr>
              <a:t>corp</a:t>
            </a:r>
            <a:r>
              <a:rPr lang="en-US" altLang="en-US" sz="2600" dirty="0">
                <a:latin typeface="Times New Roman" panose="02020603050405020304" pitchFamily="18" charset="0"/>
                <a:cs typeface="Times New Roman" panose="02020603050405020304" pitchFamily="18" charset="0"/>
              </a:rPr>
              <a:t>, they do not manage it. They elect of Board of Directors who hire/fire upper management. </a:t>
            </a:r>
          </a:p>
        </p:txBody>
      </p:sp>
      <p:pic>
        <p:nvPicPr>
          <p:cNvPr id="16" name="Picture Placeholder 15" descr="An illustration shows three people raising their hands.">
            <a:extLst>
              <a:ext uri="{FF2B5EF4-FFF2-40B4-BE49-F238E27FC236}">
                <a16:creationId xmlns:a16="http://schemas.microsoft.com/office/drawing/2014/main" id="{6BA48D5D-2095-4E26-9D06-2D8D622B6308}"/>
              </a:ext>
            </a:extLst>
          </p:cNvPr>
          <p:cNvPicPr>
            <a:picLocks noGrp="1" noChangeAspect="1"/>
          </p:cNvPicPr>
          <p:nvPr>
            <p:ph type="pic" sz="quarter" idx="19"/>
          </p:nvPr>
        </p:nvPicPr>
        <p:blipFill>
          <a:blip r:embed="rId2"/>
          <a:stretch>
            <a:fillRect/>
          </a:stretch>
        </p:blipFill>
        <p:spPr>
          <a:xfrm>
            <a:off x="5256839" y="1600848"/>
            <a:ext cx="3523527" cy="2285352"/>
          </a:xfrm>
          <a:prstGeom prst="rect">
            <a:avLst/>
          </a:prstGeom>
        </p:spPr>
      </p:pic>
      <p:sp>
        <p:nvSpPr>
          <p:cNvPr id="9" name="Content Placeholder 8">
            <a:extLst>
              <a:ext uri="{FF2B5EF4-FFF2-40B4-BE49-F238E27FC236}">
                <a16:creationId xmlns:a16="http://schemas.microsoft.com/office/drawing/2014/main" id="{7766225B-29AE-4CA6-AB2A-9FD21128184C}"/>
              </a:ext>
            </a:extLst>
          </p:cNvPr>
          <p:cNvSpPr>
            <a:spLocks noGrp="1"/>
          </p:cNvSpPr>
          <p:nvPr>
            <p:ph sz="quarter" idx="18"/>
          </p:nvPr>
        </p:nvSpPr>
        <p:spPr>
          <a:xfrm>
            <a:off x="595565" y="4339771"/>
            <a:ext cx="4405689" cy="1736724"/>
          </a:xfrm>
        </p:spPr>
        <p:txBody>
          <a:bodyPr/>
          <a:lstStyle/>
          <a:p>
            <a:pPr marL="514350" indent="-514350">
              <a:buClr>
                <a:schemeClr val="accent2"/>
              </a:buClr>
              <a:buFont typeface="+mj-lt"/>
              <a:buAutoNum type="arabicPeriod" startAt="2"/>
            </a:pPr>
            <a:r>
              <a:rPr lang="en-US" altLang="en-US" sz="2600" b="1" dirty="0">
                <a:latin typeface="Times New Roman" panose="02020603050405020304" pitchFamily="18" charset="0"/>
                <a:cs typeface="Times New Roman" panose="02020603050405020304" pitchFamily="18" charset="0"/>
              </a:rPr>
              <a:t>Share</a:t>
            </a:r>
            <a:r>
              <a:rPr lang="en-US" altLang="en-US" sz="2600" dirty="0">
                <a:latin typeface="Times New Roman" panose="02020603050405020304" pitchFamily="18" charset="0"/>
                <a:cs typeface="Times New Roman" panose="02020603050405020304" pitchFamily="18" charset="0"/>
              </a:rPr>
              <a:t> the corporate </a:t>
            </a:r>
            <a:r>
              <a:rPr lang="en-US" altLang="en-US" sz="2600" b="1" dirty="0">
                <a:latin typeface="Times New Roman" panose="02020603050405020304" pitchFamily="18" charset="0"/>
                <a:cs typeface="Times New Roman" panose="02020603050405020304" pitchFamily="18" charset="0"/>
              </a:rPr>
              <a:t>earnings</a:t>
            </a:r>
            <a:r>
              <a:rPr lang="en-US" altLang="en-US" sz="2600" dirty="0">
                <a:latin typeface="Times New Roman" panose="02020603050405020304" pitchFamily="18" charset="0"/>
                <a:cs typeface="Times New Roman" panose="02020603050405020304" pitchFamily="18" charset="0"/>
              </a:rPr>
              <a:t> through receipt of dividends if declared by Board of Directors.</a:t>
            </a:r>
          </a:p>
        </p:txBody>
      </p:sp>
      <p:pic>
        <p:nvPicPr>
          <p:cNvPr id="17" name="Picture Placeholder 16" descr="An illustration labeled dividends shows the drawing of a man holding cash in his hand.">
            <a:extLst>
              <a:ext uri="{FF2B5EF4-FFF2-40B4-BE49-F238E27FC236}">
                <a16:creationId xmlns:a16="http://schemas.microsoft.com/office/drawing/2014/main" id="{A2D02659-95F0-4443-BC5E-D353D15B8D02}"/>
              </a:ext>
            </a:extLst>
          </p:cNvPr>
          <p:cNvPicPr>
            <a:picLocks noGrp="1" noChangeAspect="1"/>
          </p:cNvPicPr>
          <p:nvPr>
            <p:ph type="pic" sz="quarter" idx="20"/>
          </p:nvPr>
        </p:nvPicPr>
        <p:blipFill>
          <a:blip r:embed="rId3"/>
          <a:stretch>
            <a:fillRect/>
          </a:stretch>
        </p:blipFill>
        <p:spPr>
          <a:xfrm>
            <a:off x="5104426" y="4110874"/>
            <a:ext cx="3909234" cy="2137526"/>
          </a:xfrm>
          <a:prstGeom prst="rect">
            <a:avLst/>
          </a:prstGeom>
        </p:spPr>
      </p:pic>
      <p:sp>
        <p:nvSpPr>
          <p:cNvPr id="14" name="Content Placeholder 13">
            <a:extLst>
              <a:ext uri="{FF2B5EF4-FFF2-40B4-BE49-F238E27FC236}">
                <a16:creationId xmlns:a16="http://schemas.microsoft.com/office/drawing/2014/main" id="{3E94E936-CE4B-45BA-A43A-0E3D64EFF6F4}"/>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1378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t>Stockholder Rights (continued)</a:t>
            </a:r>
            <a:endParaRPr lang="ru-RU"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533400" y="1754188"/>
            <a:ext cx="8282354" cy="967353"/>
          </a:xfrm>
        </p:spPr>
        <p:txBody>
          <a:bodyPr/>
          <a:lstStyle/>
          <a:p>
            <a:pPr marL="457200" indent="-457200" algn="l">
              <a:lnSpc>
                <a:spcPct val="100000"/>
              </a:lnSpc>
              <a:spcBef>
                <a:spcPts val="1200"/>
              </a:spcBef>
              <a:buClr>
                <a:schemeClr val="accent2"/>
              </a:buClr>
              <a:buFont typeface="+mj-lt"/>
              <a:buAutoNum type="arabicPeriod" startAt="3"/>
            </a:pPr>
            <a:r>
              <a:rPr lang="en-US" altLang="en-US" sz="2600" dirty="0">
                <a:latin typeface="Times New Roman" panose="02020603050405020304" pitchFamily="18" charset="0"/>
                <a:cs typeface="Times New Roman" panose="02020603050405020304" pitchFamily="18" charset="0"/>
              </a:rPr>
              <a:t>Keep the same percentage ownership when new shares of stock are issued (</a:t>
            </a:r>
            <a:r>
              <a:rPr lang="en-US" altLang="en-US" sz="2600" b="1" dirty="0">
                <a:latin typeface="Times New Roman" panose="02020603050405020304" pitchFamily="18" charset="0"/>
                <a:cs typeface="Times New Roman" panose="02020603050405020304" pitchFamily="18" charset="0"/>
              </a:rPr>
              <a:t>preemptive right</a:t>
            </a:r>
            <a:r>
              <a:rPr lang="en-US" altLang="en-US" sz="2600" b="1" baseline="30000" dirty="0">
                <a:latin typeface="Times New Roman" panose="02020603050405020304" pitchFamily="18" charset="0"/>
                <a:cs typeface="Times New Roman" panose="02020603050405020304" pitchFamily="18" charset="0"/>
              </a:rPr>
              <a:t>1</a:t>
            </a:r>
            <a:r>
              <a:rPr lang="en-US" altLang="en-US" sz="2600" dirty="0">
                <a:latin typeface="Times New Roman" panose="02020603050405020304" pitchFamily="18" charset="0"/>
                <a:cs typeface="Times New Roman" panose="02020603050405020304" pitchFamily="18" charset="0"/>
              </a:rPr>
              <a:t>).</a:t>
            </a:r>
          </a:p>
        </p:txBody>
      </p:sp>
      <p:pic>
        <p:nvPicPr>
          <p:cNvPr id="10" name="Picture 17" descr="An illustration shows before and after scenarios of percentage ownership. A woman is holding a card labeled 14% in both, before and after, scenarios. An arrow labeled, new shares issued, points from before to after scenario.">
            <a:extLst>
              <a:ext uri="{FF2B5EF4-FFF2-40B4-BE49-F238E27FC236}">
                <a16:creationId xmlns:a16="http://schemas.microsoft.com/office/drawing/2014/main" id="{E56D1D8B-777E-4943-A917-2E948BD0671E}"/>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513469" y="2819400"/>
            <a:ext cx="8117063" cy="220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8"/>
          </p:nvPr>
        </p:nvSpPr>
        <p:spPr>
          <a:xfrm>
            <a:off x="533400" y="5257800"/>
            <a:ext cx="8305800" cy="838199"/>
          </a:xfrm>
        </p:spPr>
        <p:txBody>
          <a:bodyPr/>
          <a:lstStyle/>
          <a:p>
            <a:pPr marL="0" indent="0">
              <a:buNone/>
            </a:pPr>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A number of companies have eliminated the preemptive right because they believe it places an unnecessary and cumbersome demand on management.</a:t>
            </a:r>
            <a:endParaRPr lang="en-US" sz="5400" dirty="0">
              <a:latin typeface="Times New Roman" panose="02020603050405020304" pitchFamily="18" charset="0"/>
              <a:cs typeface="Times New Roman" panose="02020603050405020304" pitchFamily="18" charset="0"/>
            </a:endParaRPr>
          </a:p>
        </p:txBody>
      </p:sp>
      <p:sp>
        <p:nvSpPr>
          <p:cNvPr id="11" name="Content Placeholder 10"/>
          <p:cNvSpPr>
            <a:spLocks noGrp="1"/>
          </p:cNvSpPr>
          <p:nvPr>
            <p:ph sz="quarter" idx="23"/>
          </p:nvPr>
        </p:nvSpPr>
        <p:spPr/>
        <p:txBody>
          <a:bodyPr/>
          <a:lstStyle/>
          <a:p>
            <a:pPr marL="0" lvl="1" indent="0">
              <a:spcBef>
                <a:spcPts val="1000"/>
              </a:spcBef>
              <a:buNone/>
            </a:pP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sz="12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702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29875" cy="1198626"/>
          </a:xfrm>
        </p:spPr>
        <p:txBody>
          <a:bodyPr anchor="t"/>
          <a:lstStyle/>
          <a:p>
            <a:r>
              <a:rPr lang="en-US" b="1" dirty="0">
                <a:latin typeface="Times New Roman" panose="02020603050405020304" pitchFamily="18" charset="0"/>
                <a:cs typeface="Times New Roman" panose="02020603050405020304" pitchFamily="18" charset="0"/>
              </a:rPr>
              <a:t>Stockholder Rights (concluded)</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457200" y="1143001"/>
            <a:ext cx="8229600" cy="2074196"/>
          </a:xfrm>
        </p:spPr>
        <p:txBody>
          <a:bodyPr/>
          <a:lstStyle/>
          <a:p>
            <a:pPr marL="457200" indent="-457200" algn="l">
              <a:lnSpc>
                <a:spcPct val="100000"/>
              </a:lnSpc>
              <a:spcBef>
                <a:spcPts val="1200"/>
              </a:spcBef>
              <a:buClr>
                <a:schemeClr val="accent2"/>
              </a:buClr>
              <a:buFont typeface="+mj-lt"/>
              <a:buAutoNum type="arabicPeriod" startAt="4"/>
            </a:pPr>
            <a:r>
              <a:rPr lang="en-US" sz="2400" dirty="0">
                <a:latin typeface="Times New Roman" panose="02020603050405020304" pitchFamily="18" charset="0"/>
                <a:cs typeface="Times New Roman" panose="02020603050405020304" pitchFamily="18" charset="0"/>
              </a:rPr>
              <a:t>Share in assets upon liquidation in proportion to their holdings. This is called a </a:t>
            </a:r>
            <a:r>
              <a:rPr lang="en-US" sz="2400" b="1" dirty="0">
                <a:latin typeface="Times New Roman" panose="02020603050405020304" pitchFamily="18" charset="0"/>
                <a:cs typeface="Times New Roman" panose="02020603050405020304" pitchFamily="18" charset="0"/>
              </a:rPr>
              <a:t>residual claim </a:t>
            </a:r>
            <a:r>
              <a:rPr lang="en-US" sz="2400" dirty="0">
                <a:latin typeface="Times New Roman" panose="02020603050405020304" pitchFamily="18" charset="0"/>
                <a:cs typeface="Times New Roman" panose="02020603050405020304" pitchFamily="18" charset="0"/>
              </a:rPr>
              <a:t>because owners are paid with assets that remain after all other claims have been paid. Creditors are paid first and come before stockholders in the accounting equation. </a:t>
            </a:r>
            <a:endParaRPr lang="en-US" altLang="en-US" sz="2400" dirty="0">
              <a:latin typeface="Times New Roman" panose="02020603050405020304" pitchFamily="18" charset="0"/>
              <a:cs typeface="Times New Roman" panose="02020603050405020304" pitchFamily="18" charset="0"/>
            </a:endParaRPr>
          </a:p>
        </p:txBody>
      </p:sp>
      <p:pic>
        <p:nvPicPr>
          <p:cNvPr id="10" name="Picture 19" descr="A flow chart shows the share in assets upon liquidation. An image displaying a G O N corporation building labeled, going out of business, points toward a bag filled with dollars and labeled, lenders on top and creditors at bottom. It further points to a smaller bag full of dollars labeled, stockholders. ">
            <a:extLst>
              <a:ext uri="{FF2B5EF4-FFF2-40B4-BE49-F238E27FC236}">
                <a16:creationId xmlns:a16="http://schemas.microsoft.com/office/drawing/2014/main" id="{C4D2F029-A6E0-49DA-8F15-C7223E1C25E5}"/>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475188" y="3429000"/>
            <a:ext cx="8193625" cy="247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3629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319F7B9-87DA-411F-849B-81BE2A1BE92E}"/>
              </a:ext>
            </a:extLst>
          </p:cNvPr>
          <p:cNvSpPr>
            <a:spLocks noGrp="1"/>
          </p:cNvSpPr>
          <p:nvPr>
            <p:ph type="title"/>
          </p:nvPr>
        </p:nvSpPr>
        <p:spPr/>
        <p:txBody>
          <a:bodyPr/>
          <a:lstStyle/>
          <a:p>
            <a:r>
              <a:rPr lang="en-US" dirty="0"/>
              <a:t>Stockholders</a:t>
            </a:r>
          </a:p>
        </p:txBody>
      </p:sp>
      <p:sp>
        <p:nvSpPr>
          <p:cNvPr id="14" name="Content Placeholder 13">
            <a:extLst>
              <a:ext uri="{FF2B5EF4-FFF2-40B4-BE49-F238E27FC236}">
                <a16:creationId xmlns:a16="http://schemas.microsoft.com/office/drawing/2014/main" id="{3AD0FE94-2F0D-40A1-A83E-24F70710965F}"/>
              </a:ext>
            </a:extLst>
          </p:cNvPr>
          <p:cNvSpPr>
            <a:spLocks noGrp="1"/>
          </p:cNvSpPr>
          <p:nvPr>
            <p:ph sz="quarter" idx="16"/>
          </p:nvPr>
        </p:nvSpPr>
        <p:spPr/>
        <p:txBody>
          <a:bodyPr/>
          <a:lstStyle/>
          <a:p>
            <a:r>
              <a:rPr lang="en-US" dirty="0"/>
              <a:t>Have limited liability when the corporation is sued, the only loss they suffer is the loss of the value of the stock (Cannot be sued individually). </a:t>
            </a:r>
          </a:p>
          <a:p>
            <a:r>
              <a:rPr lang="en-US" dirty="0"/>
              <a:t>They can easily buy and sell stock. (Ownership rights are easily transferrable).</a:t>
            </a:r>
          </a:p>
          <a:p>
            <a:r>
              <a:rPr lang="en-US" dirty="0"/>
              <a:t>Pay taxes on any cash dividends.  (The corporation pays taxes on its own behalf). </a:t>
            </a:r>
          </a:p>
        </p:txBody>
      </p:sp>
    </p:spTree>
    <p:extLst>
      <p:ext uri="{BB962C8B-B14F-4D97-AF65-F5344CB8AC3E}">
        <p14:creationId xmlns:p14="http://schemas.microsoft.com/office/powerpoint/2010/main" val="825946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1104900"/>
          </a:xfrm>
        </p:spPr>
        <p:txBody>
          <a:bodyPr anchor="t">
            <a:normAutofit/>
          </a:bodyPr>
          <a:lstStyle/>
          <a:p>
            <a:r>
              <a:rPr lang="en-US" b="1" dirty="0">
                <a:latin typeface="Times New Roman" panose="02020603050405020304" pitchFamily="18" charset="0"/>
                <a:cs typeface="Times New Roman" panose="02020603050405020304" pitchFamily="18" charset="0"/>
              </a:rPr>
              <a:t>Authorized Stock</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461963" indent="-461963">
              <a:buClr>
                <a:srgbClr val="990000"/>
              </a:buClr>
              <a:buSzPct val="100000"/>
            </a:pPr>
            <a:r>
              <a:rPr lang="en-US" altLang="en-US" sz="3200" dirty="0">
                <a:solidFill>
                  <a:srgbClr val="000000"/>
                </a:solidFill>
                <a:latin typeface="Times New Roman" panose="02020603050405020304" pitchFamily="18" charset="0"/>
                <a:cs typeface="Times New Roman" panose="02020603050405020304" pitchFamily="18" charset="0"/>
              </a:rPr>
              <a:t>Charter indicates the amount of stock that a corporation is authorized to sell.</a:t>
            </a:r>
          </a:p>
          <a:p>
            <a:pPr marL="461963" indent="-461963">
              <a:buClr>
                <a:srgbClr val="990000"/>
              </a:buClr>
              <a:buSzPct val="100000"/>
            </a:pPr>
            <a:r>
              <a:rPr lang="en-US" altLang="en-US" sz="3200" dirty="0">
                <a:solidFill>
                  <a:srgbClr val="000000"/>
                </a:solidFill>
                <a:latin typeface="Times New Roman" panose="02020603050405020304" pitchFamily="18" charset="0"/>
                <a:cs typeface="Times New Roman" panose="02020603050405020304" pitchFamily="18" charset="0"/>
              </a:rPr>
              <a:t>If the corporation has sold all its authorized stock, then it must obtain permission from the state to change its charter before it can issue additional shares.</a:t>
            </a:r>
          </a:p>
          <a:p>
            <a:pPr marL="461963" indent="-461963">
              <a:buClr>
                <a:srgbClr val="990000"/>
              </a:buClr>
              <a:buSzPct val="100000"/>
            </a:pPr>
            <a:r>
              <a:rPr lang="en-US" altLang="en-US" sz="3200" dirty="0">
                <a:solidFill>
                  <a:srgbClr val="000000"/>
                </a:solidFill>
                <a:latin typeface="Times New Roman" panose="02020603050405020304" pitchFamily="18" charset="0"/>
                <a:cs typeface="Times New Roman" panose="02020603050405020304" pitchFamily="18" charset="0"/>
              </a:rPr>
              <a:t>Therefore, corporations generally begin with a substantial number of authorized shares.</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337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1104900"/>
          </a:xfrm>
        </p:spPr>
        <p:txBody>
          <a:bodyPr anchor="t">
            <a:normAutofit/>
          </a:bodyPr>
          <a:lstStyle/>
          <a:p>
            <a:r>
              <a:rPr lang="en-US" b="1" dirty="0">
                <a:latin typeface="Times New Roman" panose="02020603050405020304" pitchFamily="18" charset="0"/>
                <a:cs typeface="Times New Roman" panose="02020603050405020304" pitchFamily="18" charset="0"/>
              </a:rPr>
              <a:t>Issuance of Stock</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461963" indent="-461963">
              <a:buClr>
                <a:srgbClr val="990000"/>
              </a:buClr>
              <a:buSzPct val="100000"/>
            </a:pPr>
            <a:r>
              <a:rPr lang="en-US" altLang="en-US" sz="3200" dirty="0">
                <a:solidFill>
                  <a:srgbClr val="000000"/>
                </a:solidFill>
                <a:latin typeface="Times New Roman" panose="02020603050405020304" pitchFamily="18" charset="0"/>
                <a:cs typeface="Times New Roman" panose="02020603050405020304" pitchFamily="18" charset="0"/>
              </a:rPr>
              <a:t>Corporation can issue common stock:</a:t>
            </a:r>
          </a:p>
          <a:p>
            <a:pPr marL="914400" indent="-452438">
              <a:buClr>
                <a:srgbClr val="990000"/>
              </a:buClr>
              <a:buSzPct val="80000"/>
              <a:buFont typeface="Courier New" panose="02070309020205020404" pitchFamily="49" charset="0"/>
              <a:buChar char="o"/>
            </a:pPr>
            <a:r>
              <a:rPr lang="en-US" altLang="en-US" sz="3200" b="1" dirty="0">
                <a:solidFill>
                  <a:srgbClr val="000000"/>
                </a:solidFill>
                <a:latin typeface="Times New Roman" panose="02020603050405020304" pitchFamily="18" charset="0"/>
                <a:cs typeface="Times New Roman" panose="02020603050405020304" pitchFamily="18" charset="0"/>
              </a:rPr>
              <a:t>Directly</a:t>
            </a:r>
            <a:r>
              <a:rPr lang="en-US" altLang="en-US" sz="3200" dirty="0">
                <a:solidFill>
                  <a:srgbClr val="000000"/>
                </a:solidFill>
                <a:latin typeface="Times New Roman" panose="02020603050405020304" pitchFamily="18" charset="0"/>
                <a:cs typeface="Times New Roman" panose="02020603050405020304" pitchFamily="18" charset="0"/>
              </a:rPr>
              <a:t> to investors. </a:t>
            </a:r>
          </a:p>
          <a:p>
            <a:pPr marL="914400" indent="-452438">
              <a:buClr>
                <a:srgbClr val="990000"/>
              </a:buClr>
              <a:buSzPct val="80000"/>
              <a:buFont typeface="Courier New" panose="02070309020205020404" pitchFamily="49" charset="0"/>
              <a:buChar char="o"/>
            </a:pPr>
            <a:r>
              <a:rPr lang="en-US" altLang="en-US" sz="3200" b="1" dirty="0">
                <a:solidFill>
                  <a:srgbClr val="000000"/>
                </a:solidFill>
                <a:latin typeface="Times New Roman" panose="02020603050405020304" pitchFamily="18" charset="0"/>
                <a:cs typeface="Times New Roman" panose="02020603050405020304" pitchFamily="18" charset="0"/>
              </a:rPr>
              <a:t>Indirectly</a:t>
            </a:r>
            <a:r>
              <a:rPr lang="en-US" altLang="en-US" sz="3200" dirty="0">
                <a:solidFill>
                  <a:srgbClr val="000000"/>
                </a:solidFill>
                <a:latin typeface="Times New Roman" panose="02020603050405020304" pitchFamily="18" charset="0"/>
                <a:cs typeface="Times New Roman" panose="02020603050405020304" pitchFamily="18" charset="0"/>
              </a:rPr>
              <a:t> through an investment banking firm.</a:t>
            </a:r>
          </a:p>
          <a:p>
            <a:pPr marL="461963" indent="-461963">
              <a:buClr>
                <a:srgbClr val="990000"/>
              </a:buClr>
              <a:buSzPct val="100000"/>
            </a:pPr>
            <a:r>
              <a:rPr lang="en-US" altLang="en-US" sz="3200" dirty="0">
                <a:solidFill>
                  <a:srgbClr val="000000"/>
                </a:solidFill>
                <a:latin typeface="Times New Roman" panose="02020603050405020304" pitchFamily="18" charset="0"/>
                <a:cs typeface="Times New Roman" panose="02020603050405020304" pitchFamily="18" charset="0"/>
              </a:rPr>
              <a:t>Direct issue is typical in closely held companies. </a:t>
            </a:r>
          </a:p>
          <a:p>
            <a:pPr marL="461963" indent="-461963">
              <a:buClr>
                <a:srgbClr val="990000"/>
              </a:buClr>
              <a:buSzPct val="100000"/>
            </a:pPr>
            <a:r>
              <a:rPr lang="en-US" altLang="en-US" sz="3200" dirty="0">
                <a:solidFill>
                  <a:srgbClr val="000000"/>
                </a:solidFill>
                <a:latin typeface="Times New Roman" panose="02020603050405020304" pitchFamily="18" charset="0"/>
                <a:cs typeface="Times New Roman" panose="02020603050405020304" pitchFamily="18" charset="0"/>
              </a:rPr>
              <a:t>Indirect issue is customary for a publicly held corporation.</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3923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1104900"/>
          </a:xfrm>
        </p:spPr>
        <p:txBody>
          <a:bodyPr anchor="t">
            <a:normAutofit/>
          </a:bodyPr>
          <a:lstStyle/>
          <a:p>
            <a:r>
              <a:rPr lang="en-US" b="1" dirty="0">
                <a:latin typeface="Times New Roman" panose="02020603050405020304" pitchFamily="18" charset="0"/>
                <a:cs typeface="Times New Roman" panose="02020603050405020304" pitchFamily="18" charset="0"/>
              </a:rPr>
              <a:t>Par and No-Par Value Stocks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304800" y="990600"/>
            <a:ext cx="8686800" cy="5029200"/>
          </a:xfrm>
        </p:spPr>
        <p:txBody>
          <a:bodyPr/>
          <a:lstStyle/>
          <a:p>
            <a:pPr marL="0" indent="0">
              <a:buClr>
                <a:srgbClr val="CC0000"/>
              </a:buClr>
              <a:buSzPct val="80000"/>
              <a:buNone/>
            </a:pPr>
            <a:r>
              <a:rPr lang="en-US" sz="3000" b="1" dirty="0">
                <a:latin typeface="Times New Roman" panose="02020603050405020304" pitchFamily="18" charset="0"/>
                <a:cs typeface="Times New Roman" panose="02020603050405020304" pitchFamily="18" charset="0"/>
              </a:rPr>
              <a:t>Par and No-Par Value Stocks</a:t>
            </a:r>
            <a:endParaRPr lang="en-US" altLang="en-US" sz="3000" b="1" dirty="0">
              <a:latin typeface="Times New Roman" panose="02020603050405020304" pitchFamily="18" charset="0"/>
              <a:cs typeface="Times New Roman" panose="02020603050405020304" pitchFamily="18" charset="0"/>
            </a:endParaRPr>
          </a:p>
          <a:p>
            <a:pPr marL="461963" indent="-461963">
              <a:buClr>
                <a:srgbClr val="990000"/>
              </a:buClr>
              <a:buSzPct val="100000"/>
            </a:pPr>
            <a:r>
              <a:rPr lang="en-US" altLang="en-US" sz="3000" b="1" dirty="0">
                <a:solidFill>
                  <a:srgbClr val="0000CC"/>
                </a:solidFill>
                <a:latin typeface="Times New Roman" panose="02020603050405020304" pitchFamily="18" charset="0"/>
                <a:cs typeface="Times New Roman" panose="02020603050405020304" pitchFamily="18" charset="0"/>
              </a:rPr>
              <a:t>Par value stock </a:t>
            </a:r>
            <a:r>
              <a:rPr lang="en-US" altLang="en-US" sz="3000" dirty="0">
                <a:latin typeface="Times New Roman" panose="02020603050405020304" pitchFamily="18" charset="0"/>
                <a:cs typeface="Times New Roman" panose="02020603050405020304" pitchFamily="18" charset="0"/>
              </a:rPr>
              <a:t>has been assigned a value per share.</a:t>
            </a:r>
          </a:p>
          <a:p>
            <a:pPr marL="461963" indent="-461963">
              <a:buClr>
                <a:srgbClr val="990000"/>
              </a:buClr>
              <a:buSzPct val="100000"/>
            </a:pPr>
            <a:r>
              <a:rPr lang="en-US" altLang="en-US" sz="3000" dirty="0">
                <a:latin typeface="Times New Roman" panose="02020603050405020304" pitchFamily="18" charset="0"/>
                <a:cs typeface="Times New Roman" panose="02020603050405020304" pitchFamily="18" charset="0"/>
              </a:rPr>
              <a:t>Years ago, par value determined the </a:t>
            </a:r>
            <a:r>
              <a:rPr lang="en-US" altLang="en-US" sz="3000" b="1" dirty="0">
                <a:solidFill>
                  <a:srgbClr val="0000CC"/>
                </a:solidFill>
                <a:latin typeface="Times New Roman" panose="02020603050405020304" pitchFamily="18" charset="0"/>
                <a:cs typeface="Times New Roman" panose="02020603050405020304" pitchFamily="18" charset="0"/>
              </a:rPr>
              <a:t>legal</a:t>
            </a:r>
            <a:r>
              <a:rPr lang="en-US" altLang="en-US" sz="3000" b="1" dirty="0">
                <a:solidFill>
                  <a:srgbClr val="000099"/>
                </a:solidFill>
                <a:latin typeface="Times New Roman" panose="02020603050405020304" pitchFamily="18" charset="0"/>
                <a:cs typeface="Times New Roman" panose="02020603050405020304" pitchFamily="18" charset="0"/>
              </a:rPr>
              <a:t> </a:t>
            </a:r>
            <a:r>
              <a:rPr lang="en-US" altLang="en-US" sz="3000" b="1" dirty="0">
                <a:solidFill>
                  <a:srgbClr val="0000CC"/>
                </a:solidFill>
                <a:latin typeface="Times New Roman" panose="02020603050405020304" pitchFamily="18" charset="0"/>
                <a:cs typeface="Times New Roman" panose="02020603050405020304" pitchFamily="18" charset="0"/>
              </a:rPr>
              <a:t>capital</a:t>
            </a:r>
            <a:r>
              <a:rPr lang="en-US" altLang="en-US" sz="3000" dirty="0">
                <a:solidFill>
                  <a:srgbClr val="000099"/>
                </a:solidFill>
                <a:latin typeface="Times New Roman" panose="02020603050405020304" pitchFamily="18" charset="0"/>
                <a:cs typeface="Times New Roman" panose="02020603050405020304" pitchFamily="18" charset="0"/>
              </a:rPr>
              <a:t> </a:t>
            </a:r>
            <a:r>
              <a:rPr lang="en-US" altLang="en-US" sz="3000" dirty="0">
                <a:latin typeface="Times New Roman" panose="02020603050405020304" pitchFamily="18" charset="0"/>
                <a:cs typeface="Times New Roman" panose="02020603050405020304" pitchFamily="18" charset="0"/>
              </a:rPr>
              <a:t>per share that a company must retain in the business for the protection of corporate creditors.</a:t>
            </a:r>
          </a:p>
          <a:p>
            <a:pPr marL="461963" indent="-461963">
              <a:buClr>
                <a:srgbClr val="990000"/>
              </a:buClr>
              <a:buSzPct val="100000"/>
            </a:pPr>
            <a:r>
              <a:rPr lang="en-US" altLang="en-US" sz="3000" dirty="0">
                <a:latin typeface="Times New Roman" panose="02020603050405020304" pitchFamily="18" charset="0"/>
                <a:cs typeface="Times New Roman" panose="02020603050405020304" pitchFamily="18" charset="0"/>
              </a:rPr>
              <a:t>Many states do not require a par value.</a:t>
            </a:r>
          </a:p>
          <a:p>
            <a:pPr marL="461963" indent="-461963">
              <a:buClr>
                <a:srgbClr val="990000"/>
              </a:buClr>
              <a:buSzPct val="100000"/>
            </a:pPr>
            <a:r>
              <a:rPr lang="en-US" altLang="en-US" sz="3000" b="1" dirty="0">
                <a:solidFill>
                  <a:srgbClr val="0000CC"/>
                </a:solidFill>
                <a:latin typeface="Times New Roman" panose="02020603050405020304" pitchFamily="18" charset="0"/>
                <a:cs typeface="Times New Roman" panose="02020603050405020304" pitchFamily="18" charset="0"/>
              </a:rPr>
              <a:t>No-par</a:t>
            </a:r>
            <a:r>
              <a:rPr lang="en-US" altLang="en-US" sz="3000" b="1" dirty="0">
                <a:solidFill>
                  <a:srgbClr val="000099"/>
                </a:solidFill>
                <a:latin typeface="Times New Roman" panose="02020603050405020304" pitchFamily="18" charset="0"/>
                <a:cs typeface="Times New Roman" panose="02020603050405020304" pitchFamily="18" charset="0"/>
              </a:rPr>
              <a:t> </a:t>
            </a:r>
            <a:r>
              <a:rPr lang="en-US" altLang="en-US" sz="3000" b="1" dirty="0">
                <a:solidFill>
                  <a:srgbClr val="0000CC"/>
                </a:solidFill>
                <a:latin typeface="Times New Roman" panose="02020603050405020304" pitchFamily="18" charset="0"/>
                <a:cs typeface="Times New Roman" panose="02020603050405020304" pitchFamily="18" charset="0"/>
              </a:rPr>
              <a:t>value</a:t>
            </a:r>
            <a:r>
              <a:rPr lang="en-US" altLang="en-US" sz="3000" b="1" dirty="0">
                <a:solidFill>
                  <a:srgbClr val="000099"/>
                </a:solidFill>
                <a:latin typeface="Times New Roman" panose="02020603050405020304" pitchFamily="18" charset="0"/>
                <a:cs typeface="Times New Roman" panose="02020603050405020304" pitchFamily="18" charset="0"/>
              </a:rPr>
              <a:t> </a:t>
            </a:r>
            <a:r>
              <a:rPr lang="en-US" altLang="en-US" sz="3000" b="1" dirty="0">
                <a:solidFill>
                  <a:srgbClr val="0000CC"/>
                </a:solidFill>
                <a:latin typeface="Times New Roman" panose="02020603050405020304" pitchFamily="18" charset="0"/>
                <a:cs typeface="Times New Roman" panose="02020603050405020304" pitchFamily="18" charset="0"/>
              </a:rPr>
              <a:t>stock</a:t>
            </a:r>
            <a:r>
              <a:rPr lang="en-US" altLang="en-US" sz="3000" b="1" dirty="0">
                <a:solidFill>
                  <a:srgbClr val="000099"/>
                </a:solidFill>
                <a:latin typeface="Times New Roman" panose="02020603050405020304" pitchFamily="18" charset="0"/>
                <a:cs typeface="Times New Roman" panose="02020603050405020304" pitchFamily="18" charset="0"/>
              </a:rPr>
              <a:t> </a:t>
            </a:r>
            <a:r>
              <a:rPr lang="en-US" altLang="en-US" sz="3000" dirty="0">
                <a:latin typeface="Times New Roman" panose="02020603050405020304" pitchFamily="18" charset="0"/>
                <a:cs typeface="Times New Roman" panose="02020603050405020304" pitchFamily="18" charset="0"/>
              </a:rPr>
              <a:t>is becoming common.</a:t>
            </a:r>
          </a:p>
          <a:p>
            <a:pPr marL="461963" indent="-461963">
              <a:buClr>
                <a:srgbClr val="990000"/>
              </a:buClr>
              <a:buSzPct val="100000"/>
            </a:pPr>
            <a:r>
              <a:rPr lang="en-US" altLang="en-US" sz="3000" dirty="0">
                <a:latin typeface="Times New Roman" panose="02020603050405020304" pitchFamily="18" charset="0"/>
                <a:cs typeface="Times New Roman" panose="02020603050405020304" pitchFamily="18" charset="0"/>
              </a:rPr>
              <a:t>In many states the board of directors assigns a </a:t>
            </a:r>
            <a:r>
              <a:rPr lang="en-US" altLang="en-US" sz="3000" b="1" dirty="0">
                <a:solidFill>
                  <a:srgbClr val="0000CC"/>
                </a:solidFill>
                <a:latin typeface="Times New Roman" panose="02020603050405020304" pitchFamily="18" charset="0"/>
                <a:cs typeface="Times New Roman" panose="02020603050405020304" pitchFamily="18" charset="0"/>
              </a:rPr>
              <a:t>stated</a:t>
            </a:r>
            <a:r>
              <a:rPr lang="en-US" altLang="en-US" sz="3000" b="1" dirty="0">
                <a:solidFill>
                  <a:srgbClr val="000099"/>
                </a:solidFill>
                <a:latin typeface="Times New Roman" panose="02020603050405020304" pitchFamily="18" charset="0"/>
                <a:cs typeface="Times New Roman" panose="02020603050405020304" pitchFamily="18" charset="0"/>
              </a:rPr>
              <a:t> </a:t>
            </a:r>
            <a:r>
              <a:rPr lang="en-US" altLang="en-US" sz="3000" b="1" dirty="0">
                <a:solidFill>
                  <a:srgbClr val="0000CC"/>
                </a:solidFill>
                <a:latin typeface="Times New Roman" panose="02020603050405020304" pitchFamily="18" charset="0"/>
                <a:cs typeface="Times New Roman" panose="02020603050405020304" pitchFamily="18" charset="0"/>
              </a:rPr>
              <a:t>value </a:t>
            </a:r>
            <a:r>
              <a:rPr lang="en-US" altLang="en-US" sz="3000" dirty="0">
                <a:latin typeface="Times New Roman" panose="02020603050405020304" pitchFamily="18" charset="0"/>
                <a:cs typeface="Times New Roman" panose="02020603050405020304" pitchFamily="18" charset="0"/>
              </a:rPr>
              <a:t>to </a:t>
            </a:r>
            <a:r>
              <a:rPr lang="en-US" altLang="en-US" sz="3000" b="1" dirty="0">
                <a:solidFill>
                  <a:srgbClr val="0000CC"/>
                </a:solidFill>
                <a:latin typeface="Times New Roman" panose="02020603050405020304" pitchFamily="18" charset="0"/>
                <a:cs typeface="Times New Roman" panose="02020603050405020304" pitchFamily="18" charset="0"/>
              </a:rPr>
              <a:t>no-par</a:t>
            </a:r>
            <a:r>
              <a:rPr lang="en-US" altLang="en-US" sz="3000" dirty="0">
                <a:latin typeface="Times New Roman" panose="02020603050405020304" pitchFamily="18" charset="0"/>
                <a:cs typeface="Times New Roman" panose="02020603050405020304" pitchFamily="18" charset="0"/>
              </a:rPr>
              <a:t> shares.</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536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29875" cy="1198626"/>
          </a:xfrm>
        </p:spPr>
        <p:txBody>
          <a:bodyPr anchor="t">
            <a:normAutofit/>
          </a:bodyPr>
          <a:lstStyle/>
          <a:p>
            <a:pPr>
              <a:lnSpc>
                <a:spcPct val="100000"/>
              </a:lnSpc>
            </a:pPr>
            <a:r>
              <a:rPr lang="en-US" b="1" dirty="0">
                <a:latin typeface="Times New Roman" panose="02020603050405020304" pitchFamily="18" charset="0"/>
                <a:cs typeface="Times New Roman" panose="02020603050405020304" pitchFamily="18" charset="0"/>
              </a:rPr>
              <a:t>Corporate Capital</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Paid-in Capital</a:t>
            </a:r>
            <a:endParaRPr lang="en-US" b="1" dirty="0">
              <a:latin typeface="Times New Roman" panose="02020603050405020304" pitchFamily="18" charset="0"/>
              <a:cs typeface="Times New Roman" panose="02020603050405020304" pitchFamily="18" charset="0"/>
            </a:endParaRPr>
          </a:p>
        </p:txBody>
      </p:sp>
      <p:pic>
        <p:nvPicPr>
          <p:cNvPr id="9" name="Picture 2" descr="A flow chart shows the components of paid-in capital along with earned capital. The paid-in capital is bifurcated into common stock account and preferred stock account. Common stock account leads to paid-in capital in excess of par-common account, and the preferred stock accounts lead to paid-in capital in excess of par-preferred account. Below the flow chart, the earned capital leads to retained earnings account. ">
            <a:extLst>
              <a:ext uri="{FF2B5EF4-FFF2-40B4-BE49-F238E27FC236}">
                <a16:creationId xmlns:a16="http://schemas.microsoft.com/office/drawing/2014/main" id="{3E2A3817-ADDF-49B5-92A9-B88670E922B6}"/>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947817" y="1600200"/>
            <a:ext cx="7235159" cy="299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457200" y="4906962"/>
            <a:ext cx="8229600" cy="1265238"/>
          </a:xfrm>
        </p:spPr>
        <p:txBody>
          <a:bodyPr/>
          <a:lstStyle/>
          <a:p>
            <a:pPr algn="l">
              <a:spcBef>
                <a:spcPts val="1200"/>
              </a:spcBef>
              <a:defRPr/>
            </a:pPr>
            <a:r>
              <a:rPr lang="en-US" altLang="en-US" sz="2600" b="1" dirty="0">
                <a:solidFill>
                  <a:srgbClr val="0000CC"/>
                </a:solidFill>
                <a:latin typeface="Times New Roman" panose="02020603050405020304" pitchFamily="18" charset="0"/>
                <a:cs typeface="Times New Roman" panose="02020603050405020304" pitchFamily="18" charset="0"/>
              </a:rPr>
              <a:t>Paid-in capital </a:t>
            </a:r>
            <a:r>
              <a:rPr lang="en-US" altLang="en-US" sz="2600" dirty="0">
                <a:latin typeface="Times New Roman" panose="02020603050405020304" pitchFamily="18" charset="0"/>
                <a:cs typeface="Times New Roman" panose="02020603050405020304" pitchFamily="18" charset="0"/>
              </a:rPr>
              <a:t>is the total amount of cash and other assets paid into the corporation by stockholders in exchange for capital stock.</a:t>
            </a:r>
          </a:p>
        </p:txBody>
      </p:sp>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7746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29875" cy="1198626"/>
          </a:xfrm>
        </p:spPr>
        <p:txBody>
          <a:bodyPr anchor="t">
            <a:normAutofit/>
          </a:bodyPr>
          <a:lstStyle/>
          <a:p>
            <a:r>
              <a:rPr lang="en-US" b="1" dirty="0">
                <a:latin typeface="Times New Roman" panose="02020603050405020304" pitchFamily="18" charset="0"/>
                <a:cs typeface="Times New Roman" panose="02020603050405020304" pitchFamily="18" charset="0"/>
              </a:rPr>
              <a:t>Corporate Capital</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Retained Earnings</a:t>
            </a:r>
            <a:endParaRPr lang="en-US" b="1" dirty="0">
              <a:latin typeface="Times New Roman" panose="02020603050405020304" pitchFamily="18" charset="0"/>
              <a:cs typeface="Times New Roman" panose="02020603050405020304" pitchFamily="18" charset="0"/>
            </a:endParaRPr>
          </a:p>
        </p:txBody>
      </p:sp>
      <p:pic>
        <p:nvPicPr>
          <p:cNvPr id="11" name="Picture 2" descr="A flow chart shows the components of paid-in capital along with earned capital. The paid-in capital is bifurcated into common stock account and preferred stock account. Common stock account leads to paid-in capital in excess of par-common account, and the preferred stock accounts lead to paid-in capital in excess of par-preferred account. Below the flow chart, the earned capital leads to retained earnings account. ">
            <a:extLst>
              <a:ext uri="{FF2B5EF4-FFF2-40B4-BE49-F238E27FC236}">
                <a16:creationId xmlns:a16="http://schemas.microsoft.com/office/drawing/2014/main" id="{5C9E9262-97E9-41AA-82E9-D5C3F7375160}"/>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835377" y="1619054"/>
            <a:ext cx="7454392" cy="308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457200" y="5277751"/>
            <a:ext cx="8229600" cy="808038"/>
          </a:xfrm>
        </p:spPr>
        <p:txBody>
          <a:bodyPr/>
          <a:lstStyle/>
          <a:p>
            <a:pPr algn="l"/>
            <a:r>
              <a:rPr lang="en-US" altLang="en-US" sz="2600" b="1" dirty="0">
                <a:solidFill>
                  <a:srgbClr val="0000CC"/>
                </a:solidFill>
                <a:latin typeface="Times New Roman" panose="02020603050405020304" pitchFamily="18" charset="0"/>
                <a:cs typeface="Times New Roman" panose="02020603050405020304" pitchFamily="18" charset="0"/>
              </a:rPr>
              <a:t>Retained earnings </a:t>
            </a:r>
            <a:r>
              <a:rPr lang="en-US" altLang="en-US" sz="2600" dirty="0">
                <a:latin typeface="Times New Roman" panose="02020603050405020304" pitchFamily="18" charset="0"/>
                <a:cs typeface="Times New Roman" panose="02020603050405020304" pitchFamily="18" charset="0"/>
              </a:rPr>
              <a:t>is net income that a corporation retains in the business.</a:t>
            </a:r>
          </a:p>
        </p:txBody>
      </p:sp>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5477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rmAutofit/>
          </a:bodyPr>
          <a:lstStyle/>
          <a:p>
            <a:r>
              <a:rPr lang="en-US" b="1" dirty="0">
                <a:latin typeface="Times New Roman" panose="02020603050405020304" pitchFamily="18" charset="0"/>
                <a:cs typeface="Times New Roman" panose="02020603050405020304" pitchFamily="18" charset="0"/>
              </a:rPr>
              <a:t>Accounting for Common Stock</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228600" y="1143000"/>
            <a:ext cx="8534400" cy="4495800"/>
          </a:xfrm>
        </p:spPr>
        <p:txBody>
          <a:bodyPr/>
          <a:lstStyle/>
          <a:p>
            <a:pPr marL="0" indent="0">
              <a:buClr>
                <a:srgbClr val="990000"/>
              </a:buClr>
              <a:buNone/>
            </a:pPr>
            <a:r>
              <a:rPr lang="en-US" altLang="en-US" sz="4000" b="1" dirty="0">
                <a:latin typeface="Times New Roman" panose="02020603050405020304" pitchFamily="18" charset="0"/>
                <a:cs typeface="Times New Roman" panose="02020603050405020304" pitchFamily="18" charset="0"/>
              </a:rPr>
              <a:t>Primary Objectives:</a:t>
            </a:r>
          </a:p>
          <a:p>
            <a:pPr marL="461963" lvl="1" indent="-461963">
              <a:buFont typeface="+mj-lt"/>
              <a:buAutoNum type="arabicPeriod"/>
            </a:pPr>
            <a:r>
              <a:rPr lang="en-US" altLang="en-US" sz="4000" dirty="0">
                <a:latin typeface="Times New Roman" panose="02020603050405020304" pitchFamily="18" charset="0"/>
                <a:cs typeface="Times New Roman" panose="02020603050405020304" pitchFamily="18" charset="0"/>
              </a:rPr>
              <a:t>Identify the specific sources of paid-in capital.</a:t>
            </a:r>
          </a:p>
          <a:p>
            <a:pPr marL="461963" lvl="1" indent="-461963">
              <a:buFont typeface="+mj-lt"/>
              <a:buAutoNum type="arabicPeriod"/>
            </a:pPr>
            <a:r>
              <a:rPr lang="en-US" altLang="en-US" sz="4000" dirty="0">
                <a:latin typeface="Times New Roman" panose="02020603050405020304" pitchFamily="18" charset="0"/>
                <a:cs typeface="Times New Roman" panose="02020603050405020304" pitchFamily="18" charset="0"/>
              </a:rPr>
              <a:t>Maintain the distinction between paid-in capital and retained earnings.</a:t>
            </a:r>
          </a:p>
          <a:p>
            <a:pPr marL="0" lvl="1" indent="0">
              <a:buNone/>
            </a:pPr>
            <a:r>
              <a:rPr lang="en-US" altLang="en-US" sz="4000" dirty="0">
                <a:latin typeface="Times New Roman" panose="02020603050405020304" pitchFamily="18" charset="0"/>
                <a:cs typeface="Times New Roman" panose="02020603050405020304" pitchFamily="18" charset="0"/>
              </a:rPr>
              <a:t>Other than consideration received, </a:t>
            </a:r>
            <a:r>
              <a:rPr lang="en-US" altLang="en-US" sz="4000" b="1" dirty="0">
                <a:latin typeface="Times New Roman" panose="02020603050405020304" pitchFamily="18" charset="0"/>
                <a:cs typeface="Times New Roman" panose="02020603050405020304" pitchFamily="18" charset="0"/>
              </a:rPr>
              <a:t>the issuance of stock often affects paid-in capital accounts</a:t>
            </a:r>
            <a:r>
              <a:rPr lang="en-US" altLang="en-US" sz="4000" dirty="0">
                <a:latin typeface="Times New Roman" panose="02020603050405020304" pitchFamily="18" charset="0"/>
                <a:cs typeface="Times New Roman" panose="02020603050405020304" pitchFamily="18" charset="0"/>
              </a:rPr>
              <a:t>.</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2478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rmAutofit/>
          </a:bodyPr>
          <a:lstStyle/>
          <a:p>
            <a:r>
              <a:rPr lang="en-US" b="1" dirty="0">
                <a:latin typeface="Times New Roman" panose="02020603050405020304" pitchFamily="18" charset="0"/>
                <a:cs typeface="Times New Roman" panose="02020603050405020304" pitchFamily="18" charset="0"/>
              </a:rPr>
              <a:t>What Is a Current Liability?</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228600" y="1066800"/>
            <a:ext cx="8610600" cy="5181600"/>
          </a:xfrm>
        </p:spPr>
        <p:txBody>
          <a:bodyPr/>
          <a:lstStyle/>
          <a:p>
            <a:pPr marL="0" indent="0">
              <a:spcAft>
                <a:spcPts val="600"/>
              </a:spcAft>
              <a:buNone/>
            </a:pPr>
            <a:r>
              <a:rPr lang="en-US" altLang="en-US" b="1" dirty="0">
                <a:latin typeface="Times New Roman" panose="02020603050405020304" pitchFamily="18" charset="0"/>
                <a:cs typeface="Times New Roman" panose="02020603050405020304" pitchFamily="18" charset="0"/>
              </a:rPr>
              <a:t>A debt </a:t>
            </a:r>
            <a:r>
              <a:rPr lang="en-US" altLang="en-US" dirty="0">
                <a:latin typeface="Times New Roman" panose="02020603050405020304" pitchFamily="18" charset="0"/>
                <a:cs typeface="Times New Roman" panose="02020603050405020304" pitchFamily="18" charset="0"/>
              </a:rPr>
              <a:t>that a company expects to pay:</a:t>
            </a:r>
            <a:endParaRPr lang="en-US" altLang="en-US" b="1" dirty="0">
              <a:solidFill>
                <a:schemeClr val="tx2">
                  <a:lumMod val="50000"/>
                </a:schemeClr>
              </a:solidFill>
              <a:latin typeface="Times New Roman" panose="02020603050405020304" pitchFamily="18" charset="0"/>
              <a:cs typeface="Times New Roman" panose="02020603050405020304" pitchFamily="18" charset="0"/>
            </a:endParaRPr>
          </a:p>
          <a:p>
            <a:pPr marL="461963" indent="-461963">
              <a:spcAft>
                <a:spcPts val="600"/>
              </a:spcAft>
              <a:buClrTx/>
              <a:buFont typeface="+mj-lt"/>
              <a:buAutoNum type="arabicPeriod"/>
            </a:pPr>
            <a:r>
              <a:rPr lang="en-US" dirty="0">
                <a:latin typeface="Times New Roman" panose="02020603050405020304" pitchFamily="18" charset="0"/>
                <a:cs typeface="Times New Roman" panose="02020603050405020304" pitchFamily="18" charset="0"/>
              </a:rPr>
              <a:t>From existing current assets or through the creation of other current liabilities.</a:t>
            </a:r>
          </a:p>
          <a:p>
            <a:pPr marL="461963" indent="-461963">
              <a:spcAft>
                <a:spcPts val="600"/>
              </a:spcAft>
              <a:buClrTx/>
              <a:buFont typeface="+mj-lt"/>
              <a:buAutoNum type="arabicPeriod"/>
            </a:pPr>
            <a:r>
              <a:rPr lang="en-US" dirty="0">
                <a:latin typeface="Times New Roman" panose="02020603050405020304" pitchFamily="18" charset="0"/>
                <a:cs typeface="Times New Roman" panose="02020603050405020304" pitchFamily="18" charset="0"/>
              </a:rPr>
              <a:t>Within one year or the operating cycle, whichever is longer.</a:t>
            </a:r>
          </a:p>
          <a:p>
            <a:pPr marL="0" indent="0">
              <a:spcAft>
                <a:spcPts val="600"/>
              </a:spcAft>
              <a:buNone/>
            </a:pPr>
            <a:r>
              <a:rPr lang="en-US" altLang="en-US" dirty="0">
                <a:latin typeface="Times New Roman" panose="02020603050405020304" pitchFamily="18" charset="0"/>
                <a:cs typeface="Times New Roman" panose="02020603050405020304" pitchFamily="18" charset="0"/>
              </a:rPr>
              <a:t>Current liabilities include </a:t>
            </a:r>
            <a:r>
              <a:rPr lang="en-US" altLang="en-US" b="1" dirty="0">
                <a:latin typeface="Times New Roman" panose="02020603050405020304" pitchFamily="18" charset="0"/>
                <a:cs typeface="Times New Roman" panose="02020603050405020304" pitchFamily="18" charset="0"/>
              </a:rPr>
              <a:t>notes payable</a:t>
            </a: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accounts payable</a:t>
            </a: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unearned revenue</a:t>
            </a:r>
            <a:r>
              <a:rPr lang="en-US" altLang="en-US" dirty="0">
                <a:latin typeface="Times New Roman" panose="02020603050405020304" pitchFamily="18" charset="0"/>
                <a:cs typeface="Times New Roman" panose="02020603050405020304" pitchFamily="18" charset="0"/>
              </a:rPr>
              <a:t>, and accrued liabilities such as </a:t>
            </a:r>
            <a:r>
              <a:rPr lang="en-US" altLang="en-US" b="1" dirty="0">
                <a:latin typeface="Times New Roman" panose="02020603050405020304" pitchFamily="18" charset="0"/>
                <a:cs typeface="Times New Roman" panose="02020603050405020304" pitchFamily="18" charset="0"/>
              </a:rPr>
              <a:t>taxes</a:t>
            </a: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salaries and wages</a:t>
            </a:r>
            <a:r>
              <a:rPr lang="en-US" altLang="en-US" dirty="0">
                <a:latin typeface="Times New Roman" panose="02020603050405020304" pitchFamily="18" charset="0"/>
                <a:cs typeface="Times New Roman" panose="02020603050405020304" pitchFamily="18" charset="0"/>
              </a:rPr>
              <a:t>, and </a:t>
            </a:r>
            <a:r>
              <a:rPr lang="en-US" altLang="en-US" b="1" dirty="0">
                <a:latin typeface="Times New Roman" panose="02020603050405020304" pitchFamily="18" charset="0"/>
                <a:cs typeface="Times New Roman" panose="02020603050405020304" pitchFamily="18" charset="0"/>
              </a:rPr>
              <a:t>interest</a:t>
            </a:r>
            <a:r>
              <a:rPr lang="en-US" altLang="en-US" dirty="0">
                <a:latin typeface="Times New Roman" panose="02020603050405020304" pitchFamily="18" charset="0"/>
                <a:cs typeface="Times New Roman" panose="02020603050405020304" pitchFamily="18" charset="0"/>
              </a:rPr>
              <a:t>.</a:t>
            </a:r>
          </a:p>
          <a:p>
            <a:pPr marL="0" indent="0">
              <a:spcAft>
                <a:spcPts val="600"/>
              </a:spcAft>
              <a:buNone/>
            </a:pPr>
            <a:r>
              <a:rPr lang="en-US" altLang="en-US" dirty="0">
                <a:latin typeface="Times New Roman" panose="02020603050405020304" pitchFamily="18" charset="0"/>
                <a:cs typeface="Times New Roman" panose="02020603050405020304" pitchFamily="18" charset="0"/>
              </a:rPr>
              <a:t>3. Many liabilities will have a current and a long-term portion. </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4154333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104922" cy="457200"/>
          </a:xfrm>
        </p:spPr>
        <p:txBody>
          <a:bodyPr anchor="t">
            <a:normAutofit fontScale="90000"/>
          </a:bodyPr>
          <a:lstStyle/>
          <a:p>
            <a:r>
              <a:rPr lang="en-US" sz="3200" b="1" dirty="0">
                <a:latin typeface="Times New Roman" panose="02020603050405020304" pitchFamily="18" charset="0"/>
                <a:cs typeface="Times New Roman" panose="02020603050405020304" pitchFamily="18" charset="0"/>
              </a:rPr>
              <a:t>Issuing Par Value Common Stock for Cash</a:t>
            </a:r>
            <a:br>
              <a:rPr lang="en-US" sz="3200" b="1" dirty="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304800" y="990600"/>
            <a:ext cx="8458200" cy="5257800"/>
          </a:xfrm>
        </p:spPr>
        <p:txBody>
          <a:bodyPr/>
          <a:lstStyle/>
          <a:p>
            <a:pPr marL="0" indent="0">
              <a:buNone/>
            </a:pPr>
            <a:r>
              <a:rPr lang="en-US" sz="3200" dirty="0">
                <a:latin typeface="Times New Roman" panose="02020603050405020304" pitchFamily="18" charset="0"/>
                <a:cs typeface="Times New Roman" panose="02020603050405020304" pitchFamily="18" charset="0"/>
              </a:rPr>
              <a:t>Par value does not indicate a stock’s market price. It can be as low as a penny. </a:t>
            </a:r>
          </a:p>
          <a:p>
            <a:pPr marL="0" indent="0">
              <a:buNone/>
            </a:pPr>
            <a:r>
              <a:rPr lang="en-US" sz="3200" dirty="0">
                <a:latin typeface="Times New Roman" panose="02020603050405020304" pitchFamily="18" charset="0"/>
                <a:cs typeface="Times New Roman" panose="02020603050405020304" pitchFamily="18" charset="0"/>
              </a:rPr>
              <a:t>Cash proceeds from issuing par value stock may be </a:t>
            </a:r>
            <a:r>
              <a:rPr lang="en-US" sz="3200" b="1" dirty="0">
                <a:latin typeface="Times New Roman" panose="02020603050405020304" pitchFamily="18" charset="0"/>
                <a:cs typeface="Times New Roman" panose="02020603050405020304" pitchFamily="18" charset="0"/>
              </a:rPr>
              <a:t>equal to</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greater than</a:t>
            </a:r>
            <a:r>
              <a:rPr lang="en-US" sz="3200" dirty="0">
                <a:latin typeface="Times New Roman" panose="02020603050405020304" pitchFamily="18" charset="0"/>
                <a:cs typeface="Times New Roman" panose="02020603050405020304" pitchFamily="18" charset="0"/>
              </a:rPr>
              <a:t>, or </a:t>
            </a:r>
            <a:r>
              <a:rPr lang="en-US" sz="3200" b="1" dirty="0">
                <a:latin typeface="Times New Roman" panose="02020603050405020304" pitchFamily="18" charset="0"/>
                <a:cs typeface="Times New Roman" panose="02020603050405020304" pitchFamily="18" charset="0"/>
              </a:rPr>
              <a:t>less than </a:t>
            </a:r>
            <a:r>
              <a:rPr lang="en-US" sz="3200" dirty="0">
                <a:latin typeface="Times New Roman" panose="02020603050405020304" pitchFamily="18" charset="0"/>
                <a:cs typeface="Times New Roman" panose="02020603050405020304" pitchFamily="18" charset="0"/>
              </a:rPr>
              <a:t>par value.</a:t>
            </a:r>
          </a:p>
          <a:p>
            <a:pPr marL="0" indent="0">
              <a:buNone/>
            </a:pPr>
            <a:r>
              <a:rPr lang="en-US" sz="3200" dirty="0">
                <a:latin typeface="Times New Roman" panose="02020603050405020304" pitchFamily="18" charset="0"/>
                <a:cs typeface="Times New Roman" panose="02020603050405020304" pitchFamily="18" charset="0"/>
              </a:rPr>
              <a:t>When a company issues common stock for cash, it records:</a:t>
            </a:r>
          </a:p>
          <a:p>
            <a:pPr marL="461963" indent="-461963">
              <a:buFont typeface="+mj-lt"/>
              <a:buAutoNum type="arabicPeriod"/>
            </a:pPr>
            <a:r>
              <a:rPr lang="en-US" sz="3200" dirty="0">
                <a:latin typeface="Times New Roman" panose="02020603050405020304" pitchFamily="18" charset="0"/>
                <a:cs typeface="Times New Roman" panose="02020603050405020304" pitchFamily="18" charset="0"/>
              </a:rPr>
              <a:t>The par value of the shares in Common Stock.</a:t>
            </a:r>
          </a:p>
          <a:p>
            <a:pPr marL="461963" indent="-461963">
              <a:buFont typeface="+mj-lt"/>
              <a:buAutoNum type="arabicPeriod"/>
            </a:pPr>
            <a:r>
              <a:rPr lang="en-US" sz="3200" dirty="0">
                <a:latin typeface="Times New Roman" panose="02020603050405020304" pitchFamily="18" charset="0"/>
                <a:cs typeface="Times New Roman" panose="02020603050405020304" pitchFamily="18" charset="0"/>
              </a:rPr>
              <a:t>The portion of the proceeds that is above or below par value in a separate paid-in capital account.</a:t>
            </a:r>
            <a:endParaRPr lang="en-US" altLang="en-US" sz="3200" dirty="0">
              <a:latin typeface="Times New Roman" panose="02020603050405020304" pitchFamily="18"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3924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29875" cy="1198626"/>
          </a:xfrm>
        </p:spPr>
        <p:txBody>
          <a:bodyPr anchor="t">
            <a:normAutofit/>
          </a:bodyPr>
          <a:lstStyle/>
          <a:p>
            <a:r>
              <a:rPr lang="en-US" sz="3200" b="1" dirty="0">
                <a:latin typeface="Times New Roman" panose="02020603050405020304" pitchFamily="18" charset="0"/>
                <a:cs typeface="Times New Roman" panose="02020603050405020304" pitchFamily="18" charset="0"/>
              </a:rPr>
              <a:t>Issuing Par Value Common Stock for Cash</a:t>
            </a:r>
            <a:br>
              <a:rPr lang="en-US" sz="32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Issuance of Common Stock at Par Value</a:t>
            </a:r>
            <a:endParaRPr lang="en-US" sz="3200"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457200" y="1371600"/>
            <a:ext cx="8305800" cy="1600200"/>
          </a:xfrm>
        </p:spPr>
        <p:txBody>
          <a:bodyPr/>
          <a:lstStyle/>
          <a:p>
            <a:pPr algn="l">
              <a:lnSpc>
                <a:spcPct val="100000"/>
              </a:lnSpc>
              <a:spcBef>
                <a:spcPts val="1200"/>
              </a:spcBef>
            </a:pPr>
            <a:r>
              <a:rPr lang="en-US" altLang="en-US" sz="4000" dirty="0">
                <a:latin typeface="Times New Roman" panose="02020603050405020304" pitchFamily="18" charset="0"/>
                <a:cs typeface="Times New Roman" panose="02020603050405020304" pitchFamily="18" charset="0"/>
              </a:rPr>
              <a:t>Hydro-Slide, Inc. issues 1,000 shares of $1 par value common stock for cash.</a:t>
            </a:r>
          </a:p>
        </p:txBody>
      </p:sp>
      <p:pic>
        <p:nvPicPr>
          <p:cNvPr id="10" name="Picture 2" descr="An illustration of recording the transaction using equation analysis displays the Balance Sheet. The accounting equation in the Balance Sheet is expressed as: Assets = Liabilities + Stockholders’ Equity, set up as the column headings. The Cash account is listed under the Assets column. The Common Stock account, Paid-in Capital in Excess account, Revenue, Expense, and Dividend are listed under the Stockholders' Equity column as: Common Stock plus Paid-in Capital in Excess plus Revenue minus Expense minus Dividend (Revenue, Expense, and Dividend come under the sub-heading, Retained Earnings under the Stockholders’ Equity column). ">
            <a:extLst>
              <a:ext uri="{FF2B5EF4-FFF2-40B4-BE49-F238E27FC236}">
                <a16:creationId xmlns:a16="http://schemas.microsoft.com/office/drawing/2014/main" id="{6170AA5C-693F-4A15-92D2-7D47673CB224}"/>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636968" y="3048000"/>
            <a:ext cx="7870064" cy="186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1780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354" y="457200"/>
            <a:ext cx="8458200" cy="1141412"/>
          </a:xfrm>
        </p:spPr>
        <p:txBody>
          <a:bodyPr>
            <a:normAutofit/>
          </a:bodyPr>
          <a:lstStyle/>
          <a:p>
            <a:pPr>
              <a:lnSpc>
                <a:spcPct val="100000"/>
              </a:lnSpc>
            </a:pPr>
            <a:r>
              <a:rPr lang="en-US" altLang="en-US" sz="3200" b="1" dirty="0">
                <a:solidFill>
                  <a:schemeClr val="accent1"/>
                </a:solidFill>
                <a:latin typeface="Times New Roman" panose="02020603050405020304" pitchFamily="18" charset="0"/>
                <a:ea typeface="Source Sans Pro" charset="0"/>
                <a:cs typeface="Times New Roman" panose="02020603050405020304" pitchFamily="18" charset="0"/>
              </a:rPr>
              <a:t>Issuing Par Value Common Stock for Cash</a:t>
            </a:r>
            <a:br>
              <a:rPr lang="en-US" altLang="en-US" sz="3200" b="1" dirty="0">
                <a:solidFill>
                  <a:schemeClr val="accent1"/>
                </a:solidFill>
                <a:latin typeface="Times New Roman" panose="02020603050405020304" pitchFamily="18" charset="0"/>
                <a:ea typeface="Source Sans Pro" charset="0"/>
                <a:cs typeface="Times New Roman" panose="02020603050405020304" pitchFamily="18" charset="0"/>
              </a:rPr>
            </a:br>
            <a:r>
              <a:rPr lang="en-US" sz="2900" b="1" dirty="0">
                <a:solidFill>
                  <a:schemeClr val="accent1"/>
                </a:solidFill>
                <a:latin typeface="Times New Roman" panose="02020603050405020304" pitchFamily="18" charset="0"/>
                <a:cs typeface="Times New Roman" panose="02020603050405020304" pitchFamily="18" charset="0"/>
              </a:rPr>
              <a:t>Recording Issuance of Common Stock at Par Value</a:t>
            </a:r>
            <a:endParaRPr lang="ru-RU" sz="2900" b="1" dirty="0">
              <a:solidFill>
                <a:schemeClr val="accent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457200" y="1676400"/>
            <a:ext cx="8282354" cy="1225754"/>
          </a:xfrm>
        </p:spPr>
        <p:txBody>
          <a:bodyPr/>
          <a:lstStyle/>
          <a:p>
            <a:pPr algn="l">
              <a:lnSpc>
                <a:spcPct val="100000"/>
              </a:lnSpc>
              <a:spcBef>
                <a:spcPts val="1200"/>
              </a:spcBef>
            </a:pPr>
            <a:r>
              <a:rPr lang="en-US" altLang="en-US" sz="3200" dirty="0">
                <a:latin typeface="Times New Roman" panose="02020603050405020304" pitchFamily="18" charset="0"/>
                <a:cs typeface="Times New Roman" panose="02020603050405020304" pitchFamily="18" charset="0"/>
              </a:rPr>
              <a:t>Hydro-Slide, Inc. issues 1,000 shares of $1 par value common stock for cash.</a:t>
            </a:r>
          </a:p>
        </p:txBody>
      </p:sp>
      <p:pic>
        <p:nvPicPr>
          <p:cNvPr id="9" name="Picture 2" descr="An illustration of recording the transaction using equation analysis displays the Balance Sheet. The accounting equation in the Balance Sheet is expressed as: Assets = Liabilities + Stockholders’ Equity, set up as the column headings. The Cash account is listed under the Assets column. The Common Stock account, Paid-in Capital in Excess account, Revenue, Expense, and Dividend are listed under the Stockholders' Equity column as: Common Stock plus Paid-in Capital in Excess plus Revenue minus Expense minus Dividend (Revenue, Expense, and Dividend come under the sub-heading, Retained Earnings under the Stockholders’ Equity column). $1,000 amount with the positive sign is displayed under the Cash account and the Common Stock account.">
            <a:extLst>
              <a:ext uri="{FF2B5EF4-FFF2-40B4-BE49-F238E27FC236}">
                <a16:creationId xmlns:a16="http://schemas.microsoft.com/office/drawing/2014/main" id="{0EC489CB-210B-478E-8A15-DC8BC49929B2}"/>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636968" y="3048000"/>
            <a:ext cx="7870064" cy="197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8"/>
          </p:nvPr>
        </p:nvSpPr>
        <p:spPr>
          <a:xfrm>
            <a:off x="533400" y="5257800"/>
            <a:ext cx="8305800" cy="838199"/>
          </a:xfrm>
        </p:spPr>
        <p:txBody>
          <a:bodyPr/>
          <a:lstStyle/>
          <a:p>
            <a:pPr marL="0" indent="0">
              <a:spcBef>
                <a:spcPts val="1200"/>
              </a:spcBef>
              <a:buNone/>
            </a:pPr>
            <a:r>
              <a:rPr lang="en-US" sz="2400" dirty="0">
                <a:latin typeface="Times New Roman" panose="02020603050405020304" pitchFamily="18" charset="0"/>
                <a:cs typeface="Times New Roman" panose="02020603050405020304" pitchFamily="18" charset="0"/>
              </a:rPr>
              <a:t>This transaction</a:t>
            </a:r>
            <a:r>
              <a:rPr lang="en-US" sz="2400" b="1" dirty="0">
                <a:latin typeface="Times New Roman" panose="02020603050405020304" pitchFamily="18" charset="0"/>
                <a:cs typeface="Times New Roman" panose="02020603050405020304" pitchFamily="18" charset="0"/>
              </a:rPr>
              <a:t> increases cash flow </a:t>
            </a:r>
            <a:r>
              <a:rPr lang="en-US" sz="2400" dirty="0">
                <a:latin typeface="Times New Roman" panose="02020603050405020304" pitchFamily="18" charset="0"/>
                <a:cs typeface="Times New Roman" panose="02020603050405020304" pitchFamily="18" charset="0"/>
              </a:rPr>
              <a:t>by $1,000 and has </a:t>
            </a:r>
            <a:r>
              <a:rPr lang="en-US" sz="2400" b="1" dirty="0">
                <a:latin typeface="Times New Roman" panose="02020603050405020304" pitchFamily="18" charset="0"/>
                <a:cs typeface="Times New Roman" panose="02020603050405020304" pitchFamily="18" charset="0"/>
              </a:rPr>
              <a:t>no effect </a:t>
            </a:r>
            <a:r>
              <a:rPr lang="en-US" sz="2400" dirty="0">
                <a:latin typeface="Times New Roman" panose="02020603050405020304" pitchFamily="18" charset="0"/>
                <a:cs typeface="Times New Roman" panose="02020603050405020304" pitchFamily="18" charset="0"/>
              </a:rPr>
              <a:t>on net income.</a:t>
            </a:r>
          </a:p>
        </p:txBody>
      </p:sp>
      <p:sp>
        <p:nvSpPr>
          <p:cNvPr id="11" name="Content Placeholder 10"/>
          <p:cNvSpPr>
            <a:spLocks noGrp="1"/>
          </p:cNvSpPr>
          <p:nvPr>
            <p:ph sz="quarter" idx="23"/>
          </p:nvPr>
        </p:nvSpPr>
        <p:spPr/>
        <p:txBody>
          <a:bodyPr/>
          <a:lstStyle/>
          <a:p>
            <a:pPr marL="0" lvl="1" indent="0">
              <a:spcBef>
                <a:spcPts val="1000"/>
              </a:spcBef>
              <a:buNone/>
            </a:pP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sz="12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908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29875" cy="1198626"/>
          </a:xfrm>
        </p:spPr>
        <p:txBody>
          <a:bodyPr anchor="t">
            <a:normAutofit/>
          </a:bodyPr>
          <a:lstStyle/>
          <a:p>
            <a:pPr>
              <a:lnSpc>
                <a:spcPct val="100000"/>
              </a:lnSpc>
            </a:pPr>
            <a:r>
              <a:rPr lang="en-US" sz="3200" b="1" dirty="0">
                <a:latin typeface="Times New Roman" panose="02020603050405020304" pitchFamily="18" charset="0"/>
                <a:cs typeface="Times New Roman" panose="02020603050405020304" pitchFamily="18" charset="0"/>
              </a:rPr>
              <a:t>Issuing Par Value Common Stock for Cash</a:t>
            </a:r>
            <a:br>
              <a:rPr lang="en-US" sz="32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Issuance of Common Stock Above Par Value</a:t>
            </a:r>
            <a:endParaRPr lang="en-US" sz="3200"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457200" y="1676400"/>
            <a:ext cx="8229600" cy="1295400"/>
          </a:xfrm>
        </p:spPr>
        <p:txBody>
          <a:bodyPr/>
          <a:lstStyle/>
          <a:p>
            <a:pPr algn="l">
              <a:lnSpc>
                <a:spcPct val="100000"/>
              </a:lnSpc>
              <a:spcBef>
                <a:spcPts val="1200"/>
              </a:spcBef>
            </a:pPr>
            <a:r>
              <a:rPr lang="en-US" sz="3600" dirty="0">
                <a:latin typeface="Times New Roman" panose="02020603050405020304" pitchFamily="18" charset="0"/>
                <a:cs typeface="Times New Roman" panose="02020603050405020304" pitchFamily="18" charset="0"/>
              </a:rPr>
              <a:t>Assume Hydro-Slide, Inc. issues an additional 1,000 shares of the $1 par value common stock for cash at $5 per share</a:t>
            </a:r>
            <a:r>
              <a:rPr lang="en-US" sz="3200" dirty="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pic>
        <p:nvPicPr>
          <p:cNvPr id="9" name="Picture 2" descr="An illustration of recording the transaction using equation analysis displays the Balance Sheet. The accounting equation in the Balance Sheet is expressed as: Assets = Liabilities + Stockholders’ Equity, set up as the column headings. The Cash account is listed under the Assets column. The Common Stock account, Paid-in Capital in Excess account, Revenue, Expense, and Dividend are listed under the Stockholders' Equity column as: Common Stock plus Paid-in Capital in Excess plus Revenue minus Expense minus Dividend (Revenue, Expense, and Dividend come under the sub-heading, Retained Earnings under the Stockholders’ Equity column). ">
            <a:extLst>
              <a:ext uri="{FF2B5EF4-FFF2-40B4-BE49-F238E27FC236}">
                <a16:creationId xmlns:a16="http://schemas.microsoft.com/office/drawing/2014/main" id="{0D1E9F12-450B-4EBB-8710-3ECFBBCA8DC2}"/>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304800" y="3962400"/>
            <a:ext cx="8390441" cy="1991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2315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354" y="457200"/>
            <a:ext cx="8458200" cy="1141412"/>
          </a:xfrm>
        </p:spPr>
        <p:txBody>
          <a:bodyPr>
            <a:normAutofit fontScale="90000"/>
          </a:bodyPr>
          <a:lstStyle/>
          <a:p>
            <a:pPr>
              <a:lnSpc>
                <a:spcPct val="100000"/>
              </a:lnSpc>
            </a:pPr>
            <a: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t>Issuing Par Value Common Stock for Cash</a:t>
            </a:r>
            <a:br>
              <a:rPr lang="en-US" altLang="en-US" sz="3200" b="1" dirty="0">
                <a:solidFill>
                  <a:schemeClr val="accent1"/>
                </a:solidFill>
                <a:latin typeface="Times New Roman" panose="02020603050405020304" pitchFamily="18" charset="0"/>
                <a:ea typeface="Source Sans Pro" charset="0"/>
                <a:cs typeface="Times New Roman" panose="02020603050405020304" pitchFamily="18" charset="0"/>
              </a:rPr>
            </a:br>
            <a:r>
              <a:rPr lang="en-US" sz="2900" b="1" dirty="0">
                <a:solidFill>
                  <a:schemeClr val="accent1"/>
                </a:solidFill>
                <a:latin typeface="Times New Roman" panose="02020603050405020304" pitchFamily="18" charset="0"/>
                <a:cs typeface="Times New Roman" panose="02020603050405020304" pitchFamily="18" charset="0"/>
              </a:rPr>
              <a:t>Recording Issuance of Common Stock Above Par Value</a:t>
            </a:r>
            <a:endParaRPr lang="ru-RU" sz="2900" b="1" dirty="0">
              <a:solidFill>
                <a:schemeClr val="accent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381000" y="1447800"/>
            <a:ext cx="8282354" cy="1028699"/>
          </a:xfrm>
        </p:spPr>
        <p:txBody>
          <a:bodyPr/>
          <a:lstStyle/>
          <a:p>
            <a:pPr algn="l">
              <a:lnSpc>
                <a:spcPct val="100000"/>
              </a:lnSpc>
              <a:spcBef>
                <a:spcPts val="1200"/>
              </a:spcBef>
            </a:pPr>
            <a:r>
              <a:rPr lang="en-US" sz="2800" dirty="0">
                <a:latin typeface="Times New Roman" panose="02020603050405020304" pitchFamily="18" charset="0"/>
                <a:cs typeface="Times New Roman" panose="02020603050405020304" pitchFamily="18" charset="0"/>
              </a:rPr>
              <a:t>Assume Hydro-Slide, Inc. issues an additional 1,000 shares of the $1 par value common stock for cash at $5 per share.</a:t>
            </a:r>
            <a:endParaRPr lang="en-US" altLang="en-US" sz="2800" dirty="0">
              <a:latin typeface="Times New Roman" panose="02020603050405020304" pitchFamily="18" charset="0"/>
              <a:cs typeface="Times New Roman" panose="02020603050405020304" pitchFamily="18" charset="0"/>
            </a:endParaRPr>
          </a:p>
        </p:txBody>
      </p:sp>
      <p:pic>
        <p:nvPicPr>
          <p:cNvPr id="10" name="Picture 2" descr="An illustration of recording the transaction using equation analysis displays the Balance Sheet. The accounting equation in the Balance Sheet is expressed as: Assets = Liabilities + Stockholders’ Equity, set up as the column headings. The Cash account is listed under the Assets column. The Common Stock account, Paid-in Capital in Excess account, Revenue, Expense, and Dividend are listed under the Stockholders' Equity column as: Common Stock plus Paid-in Capital in Excess plus Revenue minus Expense minus Dividend (Revenue, Expense, and Dividend come under the sub-heading, Retained Earnings under the Stockholders’ Equity column). $5,000 amount with the positive sign is displayed under the Cash account; $1,000 amount with the positive sign is displayed under the Common Stock account; $4,000 with the positive sign is displayed under the Paid-in Capital in Excess account.">
            <a:extLst>
              <a:ext uri="{FF2B5EF4-FFF2-40B4-BE49-F238E27FC236}">
                <a16:creationId xmlns:a16="http://schemas.microsoft.com/office/drawing/2014/main" id="{3981580A-26B7-4429-927E-CB97DD81EE4B}"/>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158774" y="2971800"/>
            <a:ext cx="8967908" cy="224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8"/>
          </p:nvPr>
        </p:nvSpPr>
        <p:spPr>
          <a:xfrm>
            <a:off x="533400" y="5257800"/>
            <a:ext cx="8305800" cy="838199"/>
          </a:xfrm>
        </p:spPr>
        <p:txBody>
          <a:bodyPr/>
          <a:lstStyle/>
          <a:p>
            <a:pPr marL="0" indent="0">
              <a:spcBef>
                <a:spcPts val="1200"/>
              </a:spcBef>
              <a:buNone/>
            </a:pPr>
            <a:r>
              <a:rPr lang="en-US" sz="2400" dirty="0">
                <a:latin typeface="Times New Roman" panose="02020603050405020304" pitchFamily="18" charset="0"/>
                <a:cs typeface="Times New Roman" panose="02020603050405020304" pitchFamily="18" charset="0"/>
              </a:rPr>
              <a:t>This transaction</a:t>
            </a:r>
            <a:r>
              <a:rPr lang="en-US" sz="2400" b="1" dirty="0">
                <a:latin typeface="Times New Roman" panose="02020603050405020304" pitchFamily="18" charset="0"/>
                <a:cs typeface="Times New Roman" panose="02020603050405020304" pitchFamily="18" charset="0"/>
              </a:rPr>
              <a:t> increases cash flow </a:t>
            </a:r>
            <a:r>
              <a:rPr lang="en-US" sz="2400" dirty="0">
                <a:latin typeface="Times New Roman" panose="02020603050405020304" pitchFamily="18" charset="0"/>
                <a:cs typeface="Times New Roman" panose="02020603050405020304" pitchFamily="18" charset="0"/>
              </a:rPr>
              <a:t>by $5,000 and has </a:t>
            </a:r>
            <a:r>
              <a:rPr lang="en-US" sz="2400" b="1" dirty="0">
                <a:latin typeface="Times New Roman" panose="02020603050405020304" pitchFamily="18" charset="0"/>
                <a:cs typeface="Times New Roman" panose="02020603050405020304" pitchFamily="18" charset="0"/>
              </a:rPr>
              <a:t>no effect </a:t>
            </a:r>
            <a:r>
              <a:rPr lang="en-US" sz="2400" dirty="0">
                <a:latin typeface="Times New Roman" panose="02020603050405020304" pitchFamily="18" charset="0"/>
                <a:cs typeface="Times New Roman" panose="02020603050405020304" pitchFamily="18" charset="0"/>
              </a:rPr>
              <a:t>on net income.</a:t>
            </a:r>
          </a:p>
        </p:txBody>
      </p:sp>
      <p:sp>
        <p:nvSpPr>
          <p:cNvPr id="11" name="Content Placeholder 10"/>
          <p:cNvSpPr>
            <a:spLocks noGrp="1"/>
          </p:cNvSpPr>
          <p:nvPr>
            <p:ph sz="quarter" idx="23"/>
          </p:nvPr>
        </p:nvSpPr>
        <p:spPr/>
        <p:txBody>
          <a:bodyPr/>
          <a:lstStyle/>
          <a:p>
            <a:pPr marL="0" lvl="1" indent="0">
              <a:spcBef>
                <a:spcPts val="1000"/>
              </a:spcBef>
              <a:buNone/>
            </a:pP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sz="12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9151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D6E38D-B0F6-4A63-AE42-D0218CE9CBE0}"/>
              </a:ext>
            </a:extLst>
          </p:cNvPr>
          <p:cNvSpPr txBox="1"/>
          <p:nvPr/>
        </p:nvSpPr>
        <p:spPr>
          <a:xfrm>
            <a:off x="457200" y="685800"/>
            <a:ext cx="7924800" cy="6001643"/>
          </a:xfrm>
          <a:prstGeom prst="rect">
            <a:avLst/>
          </a:prstGeom>
          <a:noFill/>
        </p:spPr>
        <p:txBody>
          <a:bodyPr wrap="square">
            <a:spAutoFit/>
          </a:bodyPr>
          <a:lstStyle/>
          <a:p>
            <a:r>
              <a:rPr lang="en-US" sz="4800" b="1" i="0" dirty="0">
                <a:solidFill>
                  <a:srgbClr val="177D92"/>
                </a:solidFill>
                <a:effectLst/>
                <a:latin typeface="Georgia" panose="02040502050405020303" pitchFamily="18" charset="0"/>
              </a:rPr>
              <a:t>BE9.14 </a:t>
            </a:r>
            <a:r>
              <a:rPr lang="en-US" sz="4800" b="0" i="0" dirty="0">
                <a:solidFill>
                  <a:srgbClr val="000000"/>
                </a:solidFill>
                <a:effectLst/>
                <a:latin typeface="Georgia" panose="02040502050405020303" pitchFamily="18" charset="0"/>
              </a:rPr>
              <a:t>On June 1, Forrest Inc. issues 3,000 shares of no-par common stock at a cash price of $7 per share. </a:t>
            </a:r>
          </a:p>
          <a:p>
            <a:endParaRPr lang="en-US" sz="4800" dirty="0">
              <a:solidFill>
                <a:srgbClr val="000000"/>
              </a:solidFill>
              <a:latin typeface="Georgia" panose="02040502050405020303" pitchFamily="18" charset="0"/>
            </a:endParaRPr>
          </a:p>
          <a:p>
            <a:r>
              <a:rPr lang="en-US" sz="4800" b="0" i="0" dirty="0">
                <a:solidFill>
                  <a:srgbClr val="000000"/>
                </a:solidFill>
                <a:effectLst/>
                <a:latin typeface="Georgia" panose="02040502050405020303" pitchFamily="18" charset="0"/>
              </a:rPr>
              <a:t>Prepare a tabular summary to record the issuance of the shares.</a:t>
            </a:r>
            <a:endParaRPr lang="en-US" sz="4800" dirty="0"/>
          </a:p>
        </p:txBody>
      </p:sp>
    </p:spTree>
    <p:extLst>
      <p:ext uri="{BB962C8B-B14F-4D97-AF65-F5344CB8AC3E}">
        <p14:creationId xmlns:p14="http://schemas.microsoft.com/office/powerpoint/2010/main" val="427628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DEED20-BBAB-4BAB-A1EF-C53AFC948A77}"/>
              </a:ext>
            </a:extLst>
          </p:cNvPr>
          <p:cNvSpPr txBox="1"/>
          <p:nvPr/>
        </p:nvSpPr>
        <p:spPr>
          <a:xfrm>
            <a:off x="762000" y="762000"/>
            <a:ext cx="7543800" cy="4401205"/>
          </a:xfrm>
          <a:prstGeom prst="rect">
            <a:avLst/>
          </a:prstGeom>
          <a:noFill/>
        </p:spPr>
        <p:txBody>
          <a:bodyPr wrap="square">
            <a:spAutoFit/>
          </a:bodyPr>
          <a:lstStyle/>
          <a:p>
            <a:r>
              <a:rPr lang="en-US" sz="4000" b="1" i="0" dirty="0">
                <a:solidFill>
                  <a:srgbClr val="177D92"/>
                </a:solidFill>
                <a:effectLst/>
                <a:latin typeface="Georgia" panose="02040502050405020303" pitchFamily="18" charset="0"/>
              </a:rPr>
              <a:t>BE9.13</a:t>
            </a:r>
            <a:r>
              <a:rPr lang="en-US" sz="4000" b="0" i="0" dirty="0">
                <a:solidFill>
                  <a:srgbClr val="000000"/>
                </a:solidFill>
                <a:effectLst/>
                <a:latin typeface="Georgia" panose="02040502050405020303" pitchFamily="18" charset="0"/>
              </a:rPr>
              <a:t> On May 10, Pilar Corporation issues 2,500 shares of $5 par value common stock for cash at $13 per share. </a:t>
            </a:r>
          </a:p>
          <a:p>
            <a:endParaRPr lang="en-US" sz="4000" dirty="0">
              <a:solidFill>
                <a:srgbClr val="000000"/>
              </a:solidFill>
              <a:latin typeface="Georgia" panose="02040502050405020303" pitchFamily="18" charset="0"/>
            </a:endParaRPr>
          </a:p>
          <a:p>
            <a:r>
              <a:rPr lang="en-US" sz="4000" b="0" i="0" dirty="0">
                <a:solidFill>
                  <a:srgbClr val="000000"/>
                </a:solidFill>
                <a:effectLst/>
                <a:latin typeface="Georgia" panose="02040502050405020303" pitchFamily="18" charset="0"/>
              </a:rPr>
              <a:t>Prepare a tabular summary to record the issuance of the stock.</a:t>
            </a:r>
            <a:endParaRPr lang="en-US" sz="4000" dirty="0"/>
          </a:p>
        </p:txBody>
      </p:sp>
    </p:spTree>
    <p:extLst>
      <p:ext uri="{BB962C8B-B14F-4D97-AF65-F5344CB8AC3E}">
        <p14:creationId xmlns:p14="http://schemas.microsoft.com/office/powerpoint/2010/main" val="851850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29875" cy="1198626"/>
          </a:xfrm>
        </p:spPr>
        <p:txBody>
          <a:bodyPr anchor="t">
            <a:normAutofit/>
          </a:bodyPr>
          <a:lstStyle/>
          <a:p>
            <a:pPr>
              <a:lnSpc>
                <a:spcPct val="100000"/>
              </a:lnSpc>
            </a:pPr>
            <a:r>
              <a:rPr lang="en-US" sz="3200" b="1" dirty="0">
                <a:latin typeface="Times New Roman" panose="02020603050405020304" pitchFamily="18" charset="0"/>
                <a:cs typeface="Times New Roman" panose="02020603050405020304" pitchFamily="18" charset="0"/>
              </a:rPr>
              <a:t>Issuing Par Value Common Stock for Cash</a:t>
            </a:r>
            <a:br>
              <a:rPr lang="en-US" sz="32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Presentation</a:t>
            </a:r>
            <a:endParaRPr lang="en-US" sz="3200" b="1" dirty="0">
              <a:latin typeface="Times New Roman" panose="02020603050405020304" pitchFamily="18" charset="0"/>
              <a:cs typeface="Times New Roman" panose="02020603050405020304" pitchFamily="18" charset="0"/>
            </a:endParaRPr>
          </a:p>
        </p:txBody>
      </p:sp>
      <p:pic>
        <p:nvPicPr>
          <p:cNvPr id="11" name="Picture 2" descr="A statement displays a two-line heading consisting of the name of the company, Hydro-Slide Incorporated; and the type of the statement, Balance Sheet (partial). There are 2 columns displayed, the first displaying account names and the other displays the respective amount in the numeric column. The sub section, Stockholders’ equity, is displayed in the first column. The following account names are listed under the header Paid-in-capital in this section slightly indented with the respective amounts listed in the numeric column: Common stock, $2,000; Paid-in capital in excess of par value (shown in the red text), $4,000; these amounts are totaled as $6,000 with the label appearing in the first column as, Total paid-in capital. Retained earnings, $27,000 is added to the amount $6,000 and totaled as $33,000 with the label, Total stockholders’ equity shown in the first column. ">
            <a:extLst>
              <a:ext uri="{FF2B5EF4-FFF2-40B4-BE49-F238E27FC236}">
                <a16:creationId xmlns:a16="http://schemas.microsoft.com/office/drawing/2014/main" id="{7073BB82-6E01-4B9D-B13D-92B34F7E45F1}"/>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581822" y="1752600"/>
            <a:ext cx="7980356" cy="407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7932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7952522" cy="975360"/>
          </a:xfrm>
        </p:spPr>
        <p:txBody>
          <a:bodyPr anchor="t">
            <a:noAutofit/>
          </a:bodyPr>
          <a:lstStyle/>
          <a:p>
            <a:r>
              <a:rPr lang="en-US" b="1" dirty="0">
                <a:latin typeface="Times New Roman" panose="02020603050405020304" pitchFamily="18" charset="0"/>
                <a:cs typeface="Times New Roman" panose="02020603050405020304" pitchFamily="18" charset="0"/>
              </a:rPr>
              <a:t>Accounting for Preferred Stock (1 of 3)</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228600" y="1143000"/>
            <a:ext cx="8610600" cy="5105400"/>
          </a:xfrm>
        </p:spPr>
        <p:txBody>
          <a:bodyPr/>
          <a:lstStyle/>
          <a:p>
            <a:pPr marL="0" indent="0">
              <a:buNone/>
            </a:pPr>
            <a:r>
              <a:rPr lang="en-US" altLang="en-US" dirty="0">
                <a:latin typeface="Times New Roman" panose="02020603050405020304" pitchFamily="18" charset="0"/>
                <a:cs typeface="Times New Roman" panose="02020603050405020304" pitchFamily="18" charset="0"/>
              </a:rPr>
              <a:t>Typically, preferred stockholders have a priority as to:</a:t>
            </a:r>
          </a:p>
          <a:p>
            <a:pPr marL="461963" indent="-461963">
              <a:buFont typeface="+mj-lt"/>
              <a:buAutoNum type="arabicPeriod"/>
            </a:pPr>
            <a:r>
              <a:rPr lang="en-US" altLang="en-US" dirty="0">
                <a:latin typeface="Times New Roman" panose="02020603050405020304" pitchFamily="18" charset="0"/>
                <a:cs typeface="Times New Roman" panose="02020603050405020304" pitchFamily="18" charset="0"/>
              </a:rPr>
              <a:t>Dividends.</a:t>
            </a:r>
          </a:p>
          <a:p>
            <a:pPr marL="461963" indent="-461963">
              <a:buFont typeface="+mj-lt"/>
              <a:buAutoNum type="arabicPeriod"/>
            </a:pPr>
            <a:r>
              <a:rPr lang="en-US" altLang="en-US" dirty="0">
                <a:latin typeface="Times New Roman" panose="02020603050405020304" pitchFamily="18" charset="0"/>
                <a:cs typeface="Times New Roman" panose="02020603050405020304" pitchFamily="18" charset="0"/>
              </a:rPr>
              <a:t>Assets in the event of liquidation.</a:t>
            </a:r>
          </a:p>
          <a:p>
            <a:pPr indent="0" algn="ctr">
              <a:buNone/>
            </a:pPr>
            <a:r>
              <a:rPr lang="en-US" altLang="en-US" dirty="0">
                <a:latin typeface="Times New Roman" panose="02020603050405020304" pitchFamily="18" charset="0"/>
                <a:cs typeface="Times New Roman" panose="02020603050405020304" pitchFamily="18" charset="0"/>
              </a:rPr>
              <a:t>However, they sometimes do not have voting rights. </a:t>
            </a:r>
          </a:p>
          <a:p>
            <a:pPr marL="0" indent="0">
              <a:buClr>
                <a:srgbClr val="800000"/>
              </a:buClr>
              <a:buSzPct val="95000"/>
              <a:buNone/>
            </a:pPr>
            <a:r>
              <a:rPr lang="en-US" altLang="en-US" dirty="0">
                <a:latin typeface="Times New Roman" panose="02020603050405020304" pitchFamily="18" charset="0"/>
                <a:cs typeface="Times New Roman" panose="02020603050405020304" pitchFamily="18" charset="0"/>
              </a:rPr>
              <a:t>When a corporation has more than one class of stock, each paid-in capital account title should identify the stock to which it relates:</a:t>
            </a:r>
          </a:p>
          <a:p>
            <a:pPr marL="461963" indent="-461963">
              <a:buClr>
                <a:srgbClr val="800000"/>
              </a:buClr>
              <a:buSzPct val="95000"/>
            </a:pPr>
            <a:r>
              <a:rPr lang="en-US" altLang="en-US" dirty="0">
                <a:latin typeface="Times New Roman" panose="02020603050405020304" pitchFamily="18" charset="0"/>
                <a:cs typeface="Times New Roman" panose="02020603050405020304" pitchFamily="18" charset="0"/>
              </a:rPr>
              <a:t>Paid-in Capital in Excess of Par Value—Preferred Stock</a:t>
            </a:r>
          </a:p>
          <a:p>
            <a:pPr marL="461963" indent="-461963">
              <a:buClr>
                <a:srgbClr val="800000"/>
              </a:buClr>
              <a:buSzPct val="95000"/>
            </a:pPr>
            <a:r>
              <a:rPr lang="en-US" altLang="en-US" dirty="0">
                <a:latin typeface="Times New Roman" panose="02020603050405020304" pitchFamily="18" charset="0"/>
                <a:cs typeface="Times New Roman" panose="02020603050405020304" pitchFamily="18" charset="0"/>
              </a:rPr>
              <a:t>Paid-in Capital in Excess of Par Value—Common Stock</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6814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29875" cy="1198626"/>
          </a:xfrm>
        </p:spPr>
        <p:txBody>
          <a:bodyPr anchor="t">
            <a:normAutofit/>
          </a:bodyPr>
          <a:lstStyle/>
          <a:p>
            <a:pPr>
              <a:lnSpc>
                <a:spcPct val="100000"/>
              </a:lnSpc>
            </a:pPr>
            <a:r>
              <a:rPr lang="en-US" b="1" dirty="0">
                <a:solidFill>
                  <a:schemeClr val="accent1"/>
                </a:solidFill>
                <a:latin typeface="Times New Roman" panose="02020603050405020304" pitchFamily="18" charset="0"/>
                <a:cs typeface="Times New Roman" panose="02020603050405020304" pitchFamily="18" charset="0"/>
              </a:rPr>
              <a:t>Accounting for Preferred Stock</a:t>
            </a:r>
            <a:br>
              <a:rPr lang="en-US" b="1" dirty="0">
                <a:solidFill>
                  <a:schemeClr val="accent1"/>
                </a:solidFill>
                <a:latin typeface="Times New Roman" panose="02020603050405020304" pitchFamily="18" charset="0"/>
                <a:cs typeface="Times New Roman" panose="02020603050405020304" pitchFamily="18" charset="0"/>
              </a:rPr>
            </a:br>
            <a:r>
              <a:rPr lang="en-US" sz="3200" b="1" dirty="0">
                <a:solidFill>
                  <a:schemeClr val="accent1"/>
                </a:solidFill>
                <a:latin typeface="Times New Roman" panose="02020603050405020304" pitchFamily="18" charset="0"/>
                <a:cs typeface="Times New Roman" panose="02020603050405020304" pitchFamily="18" charset="0"/>
              </a:rPr>
              <a:t>Issuance of Preferred Stock Above Par Value</a:t>
            </a:r>
            <a:endParaRPr lang="en-US" sz="2800" b="1" dirty="0">
              <a:solidFill>
                <a:schemeClr val="accent1"/>
              </a:solidFill>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381000" y="1676400"/>
            <a:ext cx="8229600" cy="1447800"/>
          </a:xfrm>
        </p:spPr>
        <p:txBody>
          <a:bodyPr/>
          <a:lstStyle/>
          <a:p>
            <a:pPr algn="l">
              <a:lnSpc>
                <a:spcPct val="100000"/>
              </a:lnSpc>
              <a:spcBef>
                <a:spcPts val="1200"/>
              </a:spcBef>
            </a:pPr>
            <a:r>
              <a:rPr lang="en-US" altLang="en-US" sz="3200" dirty="0">
                <a:latin typeface="Times New Roman" panose="02020603050405020304" pitchFamily="18" charset="0"/>
                <a:cs typeface="Times New Roman" panose="02020603050405020304" pitchFamily="18" charset="0"/>
              </a:rPr>
              <a:t>Stine Corporation issues 10,000 shares of $10 par value preferred stock for $12 cash per share. </a:t>
            </a:r>
            <a:endParaRPr lang="en-US" sz="3200" dirty="0">
              <a:latin typeface="Times New Roman" panose="02020603050405020304" pitchFamily="18" charset="0"/>
              <a:cs typeface="Times New Roman" panose="02020603050405020304" pitchFamily="18" charset="0"/>
            </a:endParaRPr>
          </a:p>
        </p:txBody>
      </p:sp>
      <p:pic>
        <p:nvPicPr>
          <p:cNvPr id="10" name="Picture 2" descr="An illustration of recording the transaction using equation analysis displays the Balance Sheet. The accounting equation in the Balance Sheet is expressed as: Assets = Liabilities + Stockholders’ Equity, set up as the column headings. The Cash account is listed under the Assets column. The Common Stock account, Paid-in Capital Common account, Preferred Stock account, Paid-in Capital Preferred account, Revenue, Expense, and Dividend are listed under the Stockholders' Equity column as: Common Stock plus Paid-in Capital Common plus Preferred Stock plus Paid-in Capital Preferred plus Revenue minus Expense minus Dividend (Common Stock, Paid-in Capital Common, Preferred Stock, and Paid-in Capital Preferred come under the sub-heading, Paid-in Capital, while Revenue, Expense, and Dividend come under the sub-heading, Retained Earnings under the Stockholders’ Equity column).">
            <a:extLst>
              <a:ext uri="{FF2B5EF4-FFF2-40B4-BE49-F238E27FC236}">
                <a16:creationId xmlns:a16="http://schemas.microsoft.com/office/drawing/2014/main" id="{77B62774-F526-4724-ADBF-EBDE70C5E272}"/>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517732" y="3322151"/>
            <a:ext cx="8108536" cy="208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6644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rmAutofit/>
          </a:bodyPr>
          <a:lstStyle/>
          <a:p>
            <a:r>
              <a:rPr lang="en-US" b="1" dirty="0">
                <a:latin typeface="Times New Roman" panose="02020603050405020304" pitchFamily="18" charset="0"/>
                <a:cs typeface="Times New Roman" panose="02020603050405020304" pitchFamily="18" charset="0"/>
              </a:rPr>
              <a:t>Current Maturities of Long-Term Debt</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304800" y="990600"/>
            <a:ext cx="8686800" cy="5257800"/>
          </a:xfrm>
        </p:spPr>
        <p:txBody>
          <a:bodyPr/>
          <a:lstStyle/>
          <a:p>
            <a:pPr marL="461963" lvl="1" indent="-461963">
              <a:spcBef>
                <a:spcPts val="1200"/>
              </a:spcBef>
              <a:buSzPct val="10000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Portion of long-term debt that comes due in current year.</a:t>
            </a:r>
          </a:p>
          <a:p>
            <a:pPr marL="461963" lvl="1" indent="-461963">
              <a:spcBef>
                <a:spcPts val="1200"/>
              </a:spcBef>
              <a:buSzPct val="100000"/>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No adjusting entry required. Presentation issue on the Balance Sheet</a:t>
            </a:r>
          </a:p>
          <a:p>
            <a:pPr marL="0" lvl="1" indent="0">
              <a:spcBef>
                <a:spcPts val="1200"/>
              </a:spcBef>
              <a:buSzPct val="100000"/>
              <a:buNone/>
            </a:pPr>
            <a:r>
              <a:rPr lang="en-US" altLang="en-US" sz="2400" b="1" dirty="0">
                <a:latin typeface="Times New Roman" panose="02020603050405020304" pitchFamily="18" charset="0"/>
                <a:cs typeface="Times New Roman" panose="02020603050405020304" pitchFamily="18" charset="0"/>
              </a:rPr>
              <a:t>Illustration:</a:t>
            </a:r>
            <a:r>
              <a:rPr lang="en-US" altLang="en-US" sz="2400" dirty="0">
                <a:latin typeface="Times New Roman" panose="02020603050405020304" pitchFamily="18" charset="0"/>
                <a:cs typeface="Times New Roman" panose="02020603050405020304" pitchFamily="18" charset="0"/>
              </a:rPr>
              <a:t> Wendy Construction issues a five-year, interest-bearing $25,000 note on January 1, 2021. This note specifies that each January 1, starting January 1, 2022, Wendy should pay $5,000 of the note. When the company prepares financial statements on December 31, 2021, what amount should be reported as a:</a:t>
            </a:r>
          </a:p>
          <a:p>
            <a:pPr marL="457200" lvl="1">
              <a:spcBef>
                <a:spcPts val="1200"/>
              </a:spcBef>
              <a:buSzPct val="100000"/>
              <a:buFont typeface="+mj-lt"/>
              <a:buAutoNum type="arabicPeriod"/>
              <a:tabLst>
                <a:tab pos="3082925" algn="l"/>
              </a:tabLst>
            </a:pPr>
            <a:r>
              <a:rPr lang="en-US" altLang="en-US" sz="2400" dirty="0">
                <a:latin typeface="Times New Roman" panose="02020603050405020304" pitchFamily="18" charset="0"/>
                <a:cs typeface="Times New Roman" panose="02020603050405020304" pitchFamily="18" charset="0"/>
              </a:rPr>
              <a:t>Current liability?</a:t>
            </a:r>
            <a:r>
              <a:rPr lang="en-US" sz="2400" b="1" dirty="0">
                <a:solidFill>
                  <a:srgbClr val="931B21"/>
                </a:solidFill>
                <a:latin typeface="Times New Roman" panose="02020603050405020304" pitchFamily="18" charset="0"/>
                <a:cs typeface="Times New Roman" panose="02020603050405020304" pitchFamily="18" charset="0"/>
              </a:rPr>
              <a:t> 	$5,000</a:t>
            </a:r>
            <a:endParaRPr lang="en-US" sz="2400" dirty="0">
              <a:latin typeface="Times New Roman" panose="02020603050405020304" pitchFamily="18" charset="0"/>
              <a:cs typeface="Times New Roman" panose="02020603050405020304" pitchFamily="18" charset="0"/>
            </a:endParaRPr>
          </a:p>
          <a:p>
            <a:pPr marL="457200" lvl="1">
              <a:spcBef>
                <a:spcPts val="1200"/>
              </a:spcBef>
              <a:buSzPct val="100000"/>
              <a:buFont typeface="+mj-lt"/>
              <a:buAutoNum type="arabicPeriod"/>
              <a:tabLst>
                <a:tab pos="1998663" algn="l"/>
                <a:tab pos="2913063" algn="l"/>
              </a:tabLst>
            </a:pPr>
            <a:r>
              <a:rPr lang="en-US" altLang="en-US" sz="2400" dirty="0">
                <a:latin typeface="Times New Roman" panose="02020603050405020304" pitchFamily="18" charset="0"/>
                <a:cs typeface="Times New Roman" panose="02020603050405020304" pitchFamily="18" charset="0"/>
              </a:rPr>
              <a:t>Long-term liability?</a:t>
            </a:r>
            <a:r>
              <a:rPr lang="en-US" altLang="en-US" sz="2400" b="1" dirty="0">
                <a:solidFill>
                  <a:srgbClr val="931B21"/>
                </a:solidFill>
                <a:latin typeface="Times New Roman" panose="02020603050405020304" pitchFamily="18" charset="0"/>
                <a:cs typeface="Times New Roman" panose="02020603050405020304" pitchFamily="18" charset="0"/>
              </a:rPr>
              <a:t> </a:t>
            </a:r>
            <a:r>
              <a:rPr lang="en-US" sz="2400" b="1" dirty="0">
                <a:solidFill>
                  <a:srgbClr val="931B21"/>
                </a:solidFill>
                <a:latin typeface="Times New Roman" panose="02020603050405020304" pitchFamily="18" charset="0"/>
                <a:cs typeface="Times New Roman" panose="02020603050405020304" pitchFamily="18" charset="0"/>
              </a:rPr>
              <a:t>$20,000</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2773375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354" y="457200"/>
            <a:ext cx="8710246" cy="1141412"/>
          </a:xfrm>
        </p:spPr>
        <p:txBody>
          <a:bodyPr>
            <a:normAutofit fontScale="90000"/>
          </a:bodyPr>
          <a:lstStyle/>
          <a:p>
            <a: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t>Accounting for Preferred Stock</a:t>
            </a:r>
            <a:b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br>
            <a:r>
              <a:rPr lang="en-US" sz="3100" b="1" dirty="0">
                <a:solidFill>
                  <a:schemeClr val="accent1"/>
                </a:solidFill>
                <a:latin typeface="Times New Roman" panose="02020603050405020304" pitchFamily="18" charset="0"/>
                <a:cs typeface="Times New Roman" panose="02020603050405020304" pitchFamily="18" charset="0"/>
              </a:rPr>
              <a:t>Recording Issuance of Preferred Stock Above Par Value</a:t>
            </a:r>
            <a:endParaRPr lang="ru-RU" b="1" dirty="0">
              <a:solidFill>
                <a:schemeClr val="accent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381000" y="1447800"/>
            <a:ext cx="8282354" cy="1265238"/>
          </a:xfrm>
        </p:spPr>
        <p:txBody>
          <a:bodyPr/>
          <a:lstStyle/>
          <a:p>
            <a:pPr algn="l">
              <a:lnSpc>
                <a:spcPct val="100000"/>
              </a:lnSpc>
              <a:spcBef>
                <a:spcPts val="1200"/>
              </a:spcBef>
            </a:pPr>
            <a:r>
              <a:rPr lang="en-US" altLang="en-US" sz="3200" dirty="0">
                <a:latin typeface="Times New Roman" panose="02020603050405020304" pitchFamily="18" charset="0"/>
                <a:cs typeface="Times New Roman" panose="02020603050405020304" pitchFamily="18" charset="0"/>
              </a:rPr>
              <a:t>Stine Corporation issues 10,000 shares of $10 par value preferred stock for $12 cash per share. </a:t>
            </a:r>
            <a:endParaRPr lang="en-US" sz="3200" dirty="0">
              <a:latin typeface="Times New Roman" panose="02020603050405020304" pitchFamily="18" charset="0"/>
              <a:cs typeface="Times New Roman" panose="02020603050405020304" pitchFamily="18" charset="0"/>
            </a:endParaRPr>
          </a:p>
        </p:txBody>
      </p:sp>
      <p:pic>
        <p:nvPicPr>
          <p:cNvPr id="9" name="Picture 2" descr="An illustration of recording the transaction using equation analysis displays the Balance Sheet. The accounting equation in the Balance Sheet is expressed as: Assets = Liabilities + Stockholders’ Equity, set up as the column headings. The Cash account is listed under the Assets column. The Common Stock account, Paid-in Capital Common account, Preferred Stock account, Paid-in Capital Preferred account, Revenue, Expense, and Dividend are listed under the Stockholders' Equity column as: Common Stock plus Paid-in Capital Common plus Preferred Stock plus Paid-in Capital Preferred plus Revenue minus Expense minus Dividend (Common Stock, Paid-in Capital Common, Preferred Stock, and Paid-in Capital Preferred come under the sub-heading, Paid-in Capital, while Revenue, Expense, and Dividend come under the sub-heading, Retained Earnings under the Stockholders’ Equity column). $120,000 amount with the positive sign is displayed under the Cash account; $100,000 amount with the positive sign is displayed under the Preferred Stock account; $20,000 amount with the positive sign is displayed under the Paid-in Capital Preferred account.">
            <a:extLst>
              <a:ext uri="{FF2B5EF4-FFF2-40B4-BE49-F238E27FC236}">
                <a16:creationId xmlns:a16="http://schemas.microsoft.com/office/drawing/2014/main" id="{6DD21925-CFBB-4355-A680-80CC88F92454}"/>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457200" y="2743200"/>
            <a:ext cx="830136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8"/>
          </p:nvPr>
        </p:nvSpPr>
        <p:spPr>
          <a:xfrm>
            <a:off x="533400" y="5257800"/>
            <a:ext cx="8305800" cy="838199"/>
          </a:xfrm>
        </p:spPr>
        <p:txBody>
          <a:bodyPr/>
          <a:lstStyle/>
          <a:p>
            <a:pPr marL="0" indent="0">
              <a:spcBef>
                <a:spcPts val="1200"/>
              </a:spcBef>
              <a:buNone/>
            </a:pPr>
            <a:r>
              <a:rPr lang="en-US" sz="2400" dirty="0">
                <a:latin typeface="Times New Roman" panose="02020603050405020304" pitchFamily="18" charset="0"/>
                <a:cs typeface="Times New Roman" panose="02020603050405020304" pitchFamily="18" charset="0"/>
              </a:rPr>
              <a:t>This transaction</a:t>
            </a:r>
            <a:r>
              <a:rPr lang="en-US" sz="2400" b="1" dirty="0">
                <a:latin typeface="Times New Roman" panose="02020603050405020304" pitchFamily="18" charset="0"/>
                <a:cs typeface="Times New Roman" panose="02020603050405020304" pitchFamily="18" charset="0"/>
              </a:rPr>
              <a:t> increases cash flow </a:t>
            </a:r>
            <a:r>
              <a:rPr lang="en-US" sz="2400" dirty="0">
                <a:latin typeface="Times New Roman" panose="02020603050405020304" pitchFamily="18" charset="0"/>
                <a:cs typeface="Times New Roman" panose="02020603050405020304" pitchFamily="18" charset="0"/>
              </a:rPr>
              <a:t>by $120,000 and has </a:t>
            </a:r>
            <a:r>
              <a:rPr lang="en-US" sz="2400" b="1" dirty="0">
                <a:latin typeface="Times New Roman" panose="02020603050405020304" pitchFamily="18" charset="0"/>
                <a:cs typeface="Times New Roman" panose="02020603050405020304" pitchFamily="18" charset="0"/>
              </a:rPr>
              <a:t>no effect </a:t>
            </a:r>
            <a:r>
              <a:rPr lang="en-US" sz="2400" dirty="0">
                <a:latin typeface="Times New Roman" panose="02020603050405020304" pitchFamily="18" charset="0"/>
                <a:cs typeface="Times New Roman" panose="02020603050405020304" pitchFamily="18" charset="0"/>
              </a:rPr>
              <a:t>on net income.</a:t>
            </a:r>
          </a:p>
        </p:txBody>
      </p:sp>
      <p:sp>
        <p:nvSpPr>
          <p:cNvPr id="11" name="Content Placeholder 10"/>
          <p:cNvSpPr>
            <a:spLocks noGrp="1"/>
          </p:cNvSpPr>
          <p:nvPr>
            <p:ph sz="quarter" idx="23"/>
          </p:nvPr>
        </p:nvSpPr>
        <p:spPr/>
        <p:txBody>
          <a:bodyPr/>
          <a:lstStyle/>
          <a:p>
            <a:pPr marL="0" lvl="1" indent="0">
              <a:spcBef>
                <a:spcPts val="1000"/>
              </a:spcBef>
              <a:buNone/>
            </a:pP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sz="12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4573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A2A049-B0C4-4DE5-808C-BCBE4614C7B1}"/>
              </a:ext>
            </a:extLst>
          </p:cNvPr>
          <p:cNvSpPr txBox="1"/>
          <p:nvPr/>
        </p:nvSpPr>
        <p:spPr>
          <a:xfrm>
            <a:off x="533400" y="990600"/>
            <a:ext cx="7848600" cy="4832092"/>
          </a:xfrm>
          <a:prstGeom prst="rect">
            <a:avLst/>
          </a:prstGeom>
          <a:noFill/>
        </p:spPr>
        <p:txBody>
          <a:bodyPr wrap="square">
            <a:spAutoFit/>
          </a:bodyPr>
          <a:lstStyle/>
          <a:p>
            <a:r>
              <a:rPr lang="en-US" sz="4400" b="1" i="0" dirty="0">
                <a:solidFill>
                  <a:srgbClr val="177D92"/>
                </a:solidFill>
                <a:effectLst/>
                <a:latin typeface="Georgia" panose="02040502050405020303" pitchFamily="18" charset="0"/>
              </a:rPr>
              <a:t>BE9.15</a:t>
            </a:r>
            <a:r>
              <a:rPr lang="en-US" sz="4400" b="0" i="0" dirty="0">
                <a:solidFill>
                  <a:srgbClr val="000000"/>
                </a:solidFill>
                <a:effectLst/>
                <a:latin typeface="Georgia" panose="02040502050405020303" pitchFamily="18" charset="0"/>
              </a:rPr>
              <a:t> </a:t>
            </a:r>
            <a:r>
              <a:rPr lang="en-US" sz="4400" b="0" i="0" dirty="0" err="1">
                <a:solidFill>
                  <a:srgbClr val="000000"/>
                </a:solidFill>
                <a:effectLst/>
                <a:latin typeface="Georgia" panose="02040502050405020303" pitchFamily="18" charset="0"/>
              </a:rPr>
              <a:t>Layes</a:t>
            </a:r>
            <a:r>
              <a:rPr lang="en-US" sz="4400" b="0" i="0" dirty="0">
                <a:solidFill>
                  <a:srgbClr val="000000"/>
                </a:solidFill>
                <a:effectLst/>
                <a:latin typeface="Georgia" panose="02040502050405020303" pitchFamily="18" charset="0"/>
              </a:rPr>
              <a:t> Inc. issues 8,000 shares of $100 par value preferred stock for cash at $106 per share. </a:t>
            </a:r>
          </a:p>
          <a:p>
            <a:r>
              <a:rPr lang="en-US" sz="4400" b="0" i="0" dirty="0">
                <a:solidFill>
                  <a:srgbClr val="000000"/>
                </a:solidFill>
                <a:effectLst/>
                <a:latin typeface="Georgia" panose="02040502050405020303" pitchFamily="18" charset="0"/>
              </a:rPr>
              <a:t>Prepare a tabular summary to record the issuance of the preferred stock.</a:t>
            </a:r>
            <a:endParaRPr lang="en-US" sz="4400" dirty="0"/>
          </a:p>
        </p:txBody>
      </p:sp>
    </p:spTree>
    <p:extLst>
      <p:ext uri="{BB962C8B-B14F-4D97-AF65-F5344CB8AC3E}">
        <p14:creationId xmlns:p14="http://schemas.microsoft.com/office/powerpoint/2010/main" val="376957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19948" cy="1198626"/>
          </a:xfrm>
        </p:spPr>
        <p:txBody>
          <a:bodyPr anchor="t"/>
          <a:lstStyle/>
          <a:p>
            <a:r>
              <a:rPr lang="en-US" b="1" dirty="0">
                <a:latin typeface="Times New Roman" panose="02020603050405020304" pitchFamily="18" charset="0"/>
                <a:cs typeface="Times New Roman" panose="02020603050405020304" pitchFamily="18" charset="0"/>
              </a:rPr>
              <a:t>Accounting for Treasury Stock</a:t>
            </a:r>
          </a:p>
        </p:txBody>
      </p:sp>
      <p:pic>
        <p:nvPicPr>
          <p:cNvPr id="9" name="Picture 2" descr="A flow chart shows the components of accounting for treasury stock. Paid-in capital is bifurcated into common stock account and preferred stock account. Common stock account leads to paid-in capital in excess of par-common account, and preferred stock accounts lead to paid-in capital in excess of par-preferred account. Below the flow chart, earned capital leads to retained earnings account. A text at the bottom reads, “Less: Treasury stock account”.">
            <a:extLst>
              <a:ext uri="{FF2B5EF4-FFF2-40B4-BE49-F238E27FC236}">
                <a16:creationId xmlns:a16="http://schemas.microsoft.com/office/drawing/2014/main" id="{4223F7BA-1958-4824-BEC7-E988C5F1950D}"/>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844803" y="1620607"/>
            <a:ext cx="7454392" cy="4322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1495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381000" y="457200"/>
            <a:ext cx="8440004" cy="609600"/>
          </a:xfrm>
        </p:spPr>
        <p:txBody>
          <a:bodyPr anchor="t">
            <a:normAutofit fontScale="90000"/>
          </a:bodyPr>
          <a:lstStyle/>
          <a:p>
            <a:r>
              <a:rPr lang="en-US" sz="4000" b="1" dirty="0">
                <a:latin typeface="Times New Roman" panose="02020603050405020304" pitchFamily="18" charset="0"/>
                <a:cs typeface="Times New Roman" panose="02020603050405020304" pitchFamily="18" charset="0"/>
              </a:rPr>
              <a:t>Accounting for Treasury Stock</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381000" y="914400"/>
            <a:ext cx="8458200" cy="5334000"/>
          </a:xfrm>
        </p:spPr>
        <p:txBody>
          <a:bodyPr/>
          <a:lstStyle/>
          <a:p>
            <a:pPr marL="0" indent="0">
              <a:spcAft>
                <a:spcPts val="600"/>
              </a:spcAft>
              <a:buNone/>
              <a:defRPr/>
            </a:pPr>
            <a:r>
              <a:rPr lang="en-US" sz="2400" b="1" dirty="0">
                <a:solidFill>
                  <a:srgbClr val="0000CC"/>
                </a:solidFill>
                <a:latin typeface="Times New Roman" panose="02020603050405020304" pitchFamily="18" charset="0"/>
                <a:cs typeface="Times New Roman" panose="02020603050405020304" pitchFamily="18" charset="0"/>
              </a:rPr>
              <a:t>Treasury stock</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a </a:t>
            </a:r>
            <a:r>
              <a:rPr lang="en-US" altLang="en-US" sz="2400" dirty="0">
                <a:latin typeface="Times New Roman" panose="02020603050405020304" pitchFamily="18" charset="0"/>
                <a:cs typeface="Times New Roman" panose="02020603050405020304" pitchFamily="18" charset="0"/>
              </a:rPr>
              <a:t>corporation’s own stock </a:t>
            </a:r>
            <a:r>
              <a:rPr lang="en-US" sz="2400" dirty="0">
                <a:latin typeface="Times New Roman" panose="02020603050405020304" pitchFamily="18" charset="0"/>
                <a:cs typeface="Times New Roman" panose="02020603050405020304" pitchFamily="18" charset="0"/>
              </a:rPr>
              <a:t>that has been reacquired by the corporation and is being held for future use.</a:t>
            </a:r>
            <a:endParaRPr lang="en-US" altLang="en-US" sz="2400" dirty="0">
              <a:latin typeface="Times New Roman" panose="02020603050405020304" pitchFamily="18" charset="0"/>
              <a:cs typeface="Times New Roman" panose="02020603050405020304" pitchFamily="18" charset="0"/>
            </a:endParaRPr>
          </a:p>
          <a:p>
            <a:pPr marL="0" indent="0">
              <a:spcAft>
                <a:spcPts val="600"/>
              </a:spcAft>
              <a:buNone/>
            </a:pPr>
            <a:r>
              <a:rPr lang="en-US" altLang="en-US" sz="2400" b="1" dirty="0">
                <a:latin typeface="Times New Roman" panose="02020603050405020304" pitchFamily="18" charset="0"/>
                <a:cs typeface="Times New Roman" panose="02020603050405020304" pitchFamily="18" charset="0"/>
              </a:rPr>
              <a:t>Corporations purchase their outstanding stock:</a:t>
            </a:r>
          </a:p>
          <a:p>
            <a:pPr marL="395288" indent="-395288">
              <a:spcAft>
                <a:spcPts val="600"/>
              </a:spcAft>
              <a:buFont typeface="+mj-lt"/>
              <a:buAutoNum type="arabicPeriod"/>
            </a:pPr>
            <a:r>
              <a:rPr lang="en-US" altLang="en-US" sz="2400" dirty="0">
                <a:latin typeface="Times New Roman" panose="02020603050405020304" pitchFamily="18" charset="0"/>
                <a:cs typeface="Times New Roman" panose="02020603050405020304" pitchFamily="18" charset="0"/>
              </a:rPr>
              <a:t>To reissue shares to officers and employees under </a:t>
            </a:r>
            <a:r>
              <a:rPr lang="en-US" altLang="en-US" sz="2400" b="1" dirty="0">
                <a:latin typeface="Times New Roman" panose="02020603050405020304" pitchFamily="18" charset="0"/>
                <a:cs typeface="Times New Roman" panose="02020603050405020304" pitchFamily="18" charset="0"/>
              </a:rPr>
              <a:t>bonus and stock compensation plans</a:t>
            </a:r>
            <a:r>
              <a:rPr lang="en-US" altLang="en-US" sz="2400" dirty="0">
                <a:latin typeface="Times New Roman" panose="02020603050405020304" pitchFamily="18" charset="0"/>
                <a:cs typeface="Times New Roman" panose="02020603050405020304" pitchFamily="18" charset="0"/>
              </a:rPr>
              <a:t>.</a:t>
            </a:r>
          </a:p>
          <a:p>
            <a:pPr marL="395288" indent="-395288">
              <a:spcAft>
                <a:spcPts val="600"/>
              </a:spcAft>
              <a:buFont typeface="+mj-lt"/>
              <a:buAutoNum type="arabicPeriod"/>
            </a:pPr>
            <a:r>
              <a:rPr lang="en-US" altLang="en-US" sz="2400" dirty="0">
                <a:latin typeface="Times New Roman" panose="02020603050405020304" pitchFamily="18" charset="0"/>
                <a:cs typeface="Times New Roman" panose="02020603050405020304" pitchFamily="18" charset="0"/>
              </a:rPr>
              <a:t>To </a:t>
            </a:r>
            <a:r>
              <a:rPr lang="en-US" altLang="en-US" sz="2400" b="1" dirty="0">
                <a:latin typeface="Times New Roman" panose="02020603050405020304" pitchFamily="18" charset="0"/>
                <a:cs typeface="Times New Roman" panose="02020603050405020304" pitchFamily="18" charset="0"/>
              </a:rPr>
              <a:t>increase trading</a:t>
            </a:r>
            <a:r>
              <a:rPr lang="en-US" altLang="en-US" sz="2400" dirty="0">
                <a:latin typeface="Times New Roman" panose="02020603050405020304" pitchFamily="18" charset="0"/>
                <a:cs typeface="Times New Roman" panose="02020603050405020304" pitchFamily="18" charset="0"/>
              </a:rPr>
              <a:t> of the company’s stock in the securities market.</a:t>
            </a:r>
          </a:p>
          <a:p>
            <a:pPr marL="395288" indent="-395288">
              <a:spcAft>
                <a:spcPts val="600"/>
              </a:spcAft>
              <a:buFont typeface="+mj-lt"/>
              <a:buAutoNum type="arabicPeriod"/>
            </a:pPr>
            <a:r>
              <a:rPr lang="en-US" altLang="en-US" sz="2400" dirty="0">
                <a:latin typeface="Times New Roman" panose="02020603050405020304" pitchFamily="18" charset="0"/>
                <a:cs typeface="Times New Roman" panose="02020603050405020304" pitchFamily="18" charset="0"/>
              </a:rPr>
              <a:t>To have additional shares available for use in </a:t>
            </a:r>
            <a:r>
              <a:rPr lang="en-US" altLang="en-US" sz="2400" b="1" dirty="0">
                <a:latin typeface="Times New Roman" panose="02020603050405020304" pitchFamily="18" charset="0"/>
                <a:cs typeface="Times New Roman" panose="02020603050405020304" pitchFamily="18" charset="0"/>
              </a:rPr>
              <a:t>acquiring other companies</a:t>
            </a:r>
            <a:r>
              <a:rPr lang="en-US" altLang="en-US" sz="2400" dirty="0">
                <a:latin typeface="Times New Roman" panose="02020603050405020304" pitchFamily="18" charset="0"/>
                <a:cs typeface="Times New Roman" panose="02020603050405020304" pitchFamily="18" charset="0"/>
              </a:rPr>
              <a:t>.</a:t>
            </a:r>
          </a:p>
          <a:p>
            <a:pPr marL="395288" indent="-395288">
              <a:spcAft>
                <a:spcPts val="600"/>
              </a:spcAft>
              <a:buFont typeface="+mj-lt"/>
              <a:buAutoNum type="arabicPeriod"/>
            </a:pPr>
            <a:r>
              <a:rPr lang="en-US" altLang="en-US" sz="2400" dirty="0">
                <a:latin typeface="Times New Roman" panose="02020603050405020304" pitchFamily="18" charset="0"/>
                <a:cs typeface="Times New Roman" panose="02020603050405020304" pitchFamily="18" charset="0"/>
              </a:rPr>
              <a:t>To </a:t>
            </a:r>
            <a:r>
              <a:rPr lang="en-US" altLang="en-US" sz="2400" b="1" dirty="0">
                <a:latin typeface="Times New Roman" panose="02020603050405020304" pitchFamily="18" charset="0"/>
                <a:cs typeface="Times New Roman" panose="02020603050405020304" pitchFamily="18" charset="0"/>
              </a:rPr>
              <a:t>increase earnings per share </a:t>
            </a:r>
            <a:r>
              <a:rPr lang="en-US" altLang="en-US" sz="2400" dirty="0">
                <a:latin typeface="Times New Roman" panose="02020603050405020304" pitchFamily="18" charset="0"/>
                <a:cs typeface="Times New Roman" panose="02020603050405020304" pitchFamily="18" charset="0"/>
              </a:rPr>
              <a:t>by reducing the number of shares outstanding.</a:t>
            </a:r>
          </a:p>
          <a:p>
            <a:pPr marL="0" indent="0">
              <a:spcAft>
                <a:spcPts val="600"/>
              </a:spcAft>
              <a:buNone/>
            </a:pPr>
            <a:r>
              <a:rPr lang="en-US" altLang="en-US" sz="2400" dirty="0">
                <a:latin typeface="Times New Roman" panose="02020603050405020304" pitchFamily="18" charset="0"/>
                <a:cs typeface="Times New Roman" panose="02020603050405020304" pitchFamily="18" charset="0"/>
              </a:rPr>
              <a:t>Another infrequent reason is to eliminate hostile shareholders.</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6857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409722" cy="609600"/>
          </a:xfrm>
        </p:spPr>
        <p:txBody>
          <a:bodyPr anchor="t">
            <a:normAutofit fontScale="90000"/>
          </a:bodyPr>
          <a:lstStyle/>
          <a:p>
            <a:pPr>
              <a:lnSpc>
                <a:spcPct val="100000"/>
              </a:lnSpc>
            </a:pPr>
            <a:r>
              <a:rPr lang="en-US" sz="4000" b="1" dirty="0">
                <a:latin typeface="Times New Roman" panose="02020603050405020304" pitchFamily="18" charset="0"/>
                <a:cs typeface="Times New Roman" panose="02020603050405020304" pitchFamily="18" charset="0"/>
              </a:rPr>
              <a:t>Purchase of Treasury Stock</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304800" y="1143000"/>
            <a:ext cx="8534400" cy="4495800"/>
          </a:xfrm>
        </p:spPr>
        <p:txBody>
          <a:bodyPr/>
          <a:lstStyle/>
          <a:p>
            <a:pPr marL="461963" indent="-461963">
              <a:spcAft>
                <a:spcPts val="600"/>
              </a:spcAft>
              <a:buClr>
                <a:srgbClr val="800000"/>
              </a:buClr>
              <a:buSzPct val="100000"/>
            </a:pPr>
            <a:r>
              <a:rPr lang="en-US" altLang="en-US" sz="3400" dirty="0">
                <a:latin typeface="Times New Roman" panose="02020603050405020304" pitchFamily="18" charset="0"/>
                <a:cs typeface="Times New Roman" panose="02020603050405020304" pitchFamily="18" charset="0"/>
              </a:rPr>
              <a:t>Generally accounted for by the </a:t>
            </a:r>
            <a:r>
              <a:rPr lang="en-US" altLang="en-US" sz="3400" b="1" dirty="0">
                <a:latin typeface="Times New Roman" panose="02020603050405020304" pitchFamily="18" charset="0"/>
                <a:cs typeface="Times New Roman" panose="02020603050405020304" pitchFamily="18" charset="0"/>
              </a:rPr>
              <a:t>cost method</a:t>
            </a:r>
            <a:r>
              <a:rPr lang="en-US" altLang="en-US" sz="3400" dirty="0">
                <a:latin typeface="Times New Roman" panose="02020603050405020304" pitchFamily="18" charset="0"/>
                <a:cs typeface="Times New Roman" panose="02020603050405020304" pitchFamily="18" charset="0"/>
              </a:rPr>
              <a:t>.</a:t>
            </a:r>
          </a:p>
          <a:p>
            <a:pPr marL="461963" indent="-461963">
              <a:spcAft>
                <a:spcPts val="600"/>
              </a:spcAft>
              <a:buClr>
                <a:srgbClr val="800000"/>
              </a:buClr>
              <a:buSzPct val="100000"/>
            </a:pPr>
            <a:r>
              <a:rPr lang="en-US" altLang="en-US" sz="3400" b="1" dirty="0">
                <a:latin typeface="Times New Roman" panose="02020603050405020304" pitchFamily="18" charset="0"/>
                <a:cs typeface="Times New Roman" panose="02020603050405020304" pitchFamily="18" charset="0"/>
              </a:rPr>
              <a:t>Increase Treasury Stock</a:t>
            </a:r>
            <a:r>
              <a:rPr lang="en-US" altLang="en-US" sz="3400" dirty="0">
                <a:latin typeface="Times New Roman" panose="02020603050405020304" pitchFamily="18" charset="0"/>
                <a:cs typeface="Times New Roman" panose="02020603050405020304" pitchFamily="18" charset="0"/>
              </a:rPr>
              <a:t> for the price paid.</a:t>
            </a:r>
          </a:p>
          <a:p>
            <a:pPr marL="461963" indent="-461963">
              <a:spcAft>
                <a:spcPts val="600"/>
              </a:spcAft>
              <a:buClr>
                <a:srgbClr val="800000"/>
              </a:buClr>
              <a:buSzPct val="100000"/>
            </a:pPr>
            <a:r>
              <a:rPr lang="en-US" altLang="en-US" sz="3400" dirty="0">
                <a:latin typeface="Times New Roman" panose="02020603050405020304" pitchFamily="18" charset="0"/>
                <a:cs typeface="Times New Roman" panose="02020603050405020304" pitchFamily="18" charset="0"/>
              </a:rPr>
              <a:t>Treasury stock is a </a:t>
            </a:r>
            <a:r>
              <a:rPr lang="en-US" altLang="en-US" sz="3400" b="1" dirty="0">
                <a:latin typeface="Times New Roman" panose="02020603050405020304" pitchFamily="18" charset="0"/>
                <a:cs typeface="Times New Roman" panose="02020603050405020304" pitchFamily="18" charset="0"/>
              </a:rPr>
              <a:t>contra stockholders’ equity</a:t>
            </a:r>
            <a:r>
              <a:rPr lang="en-US" altLang="en-US" sz="3400" dirty="0">
                <a:latin typeface="Times New Roman" panose="02020603050405020304" pitchFamily="18" charset="0"/>
                <a:cs typeface="Times New Roman" panose="02020603050405020304" pitchFamily="18" charset="0"/>
              </a:rPr>
              <a:t> account, not an asset.</a:t>
            </a:r>
          </a:p>
          <a:p>
            <a:pPr marL="461963" indent="-461963">
              <a:spcAft>
                <a:spcPts val="600"/>
              </a:spcAft>
              <a:buClr>
                <a:srgbClr val="800000"/>
              </a:buClr>
              <a:buSzPct val="100000"/>
            </a:pPr>
            <a:r>
              <a:rPr lang="en-US" altLang="en-US" sz="3400" dirty="0">
                <a:latin typeface="Times New Roman" panose="02020603050405020304" pitchFamily="18" charset="0"/>
                <a:cs typeface="Times New Roman" panose="02020603050405020304" pitchFamily="18" charset="0"/>
              </a:rPr>
              <a:t>Treasury Stock will be decreased by the same re-acquired amount per share if the company later sells the shares.</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5829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152401" y="458524"/>
            <a:ext cx="8153400" cy="532076"/>
          </a:xfrm>
        </p:spPr>
        <p:txBody>
          <a:bodyPr anchor="t">
            <a:normAutofit fontScale="90000"/>
          </a:bodyPr>
          <a:lstStyle/>
          <a:p>
            <a:r>
              <a:rPr lang="en-US" b="1" dirty="0">
                <a:latin typeface="Times New Roman" panose="02020603050405020304" pitchFamily="18" charset="0"/>
                <a:cs typeface="Times New Roman" panose="02020603050405020304" pitchFamily="18" charset="0"/>
              </a:rPr>
              <a:t>Purchase of Treasury Stock</a:t>
            </a:r>
          </a:p>
        </p:txBody>
      </p:sp>
      <p:pic>
        <p:nvPicPr>
          <p:cNvPr id="10" name="Picture 2" descr="A statement displays a two-line heading consisting of the name of the company, Mead Incorporated; and the type of the statement, Balance Sheet (partial). There are 2 columns displayed, the first displaying the account names and the other displays the respective amount in the numeric column. The sub section, Stockholders’ equity, is displayed in the first column. The following account names are listed under the header Paid-in-capital in this section with the respective amounts listed in the numeric column: Common stock $5 par value, 400,000 shares authorized; 100,000 shares issued and outstanding, $500,000; Retained earnings, $200,000; these amounts are totaled as $700,000, with the label appearing in the first column as, Total stockholders’ equity.">
            <a:extLst>
              <a:ext uri="{FF2B5EF4-FFF2-40B4-BE49-F238E27FC236}">
                <a16:creationId xmlns:a16="http://schemas.microsoft.com/office/drawing/2014/main" id="{EFB8EAA4-8E08-4F48-81E7-9BED608C64F1}"/>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228600" y="990600"/>
            <a:ext cx="8163309" cy="3078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304800" y="4267200"/>
            <a:ext cx="8382000" cy="1828801"/>
          </a:xfrm>
        </p:spPr>
        <p:txBody>
          <a:bodyPr/>
          <a:lstStyle/>
          <a:p>
            <a:pPr algn="l">
              <a:lnSpc>
                <a:spcPct val="100000"/>
              </a:lnSpc>
              <a:spcBef>
                <a:spcPts val="624"/>
              </a:spcBef>
            </a:pPr>
            <a:r>
              <a:rPr lang="en-US" sz="2600" dirty="0">
                <a:latin typeface="Times New Roman" panose="02020603050405020304" pitchFamily="18" charset="0"/>
                <a:cs typeface="Times New Roman" panose="02020603050405020304" pitchFamily="18" charset="0"/>
              </a:rPr>
              <a:t>This illustration shows the stockholders’ equity section of the balance sheet before the purchase of treasury stock.</a:t>
            </a:r>
          </a:p>
          <a:p>
            <a:pPr algn="l">
              <a:lnSpc>
                <a:spcPct val="100000"/>
              </a:lnSpc>
              <a:spcBef>
                <a:spcPts val="624"/>
              </a:spcBef>
            </a:pPr>
            <a:r>
              <a:rPr lang="en-US" altLang="en-US" sz="2600" dirty="0">
                <a:latin typeface="Times New Roman" panose="02020603050405020304" pitchFamily="18" charset="0"/>
                <a:cs typeface="Times New Roman" panose="02020603050405020304" pitchFamily="18" charset="0"/>
              </a:rPr>
              <a:t>Authorized share can be found in the corporation’s charter.  Issued and outstanding are those shares held by investors. </a:t>
            </a:r>
          </a:p>
        </p:txBody>
      </p:sp>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5418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29875" cy="1198626"/>
          </a:xfrm>
        </p:spPr>
        <p:txBody>
          <a:bodyPr anchor="t"/>
          <a:lstStyle/>
          <a:p>
            <a:r>
              <a:rPr lang="en-US" b="1" dirty="0">
                <a:latin typeface="Times New Roman" panose="02020603050405020304" pitchFamily="18" charset="0"/>
                <a:cs typeface="Times New Roman" panose="02020603050405020304" pitchFamily="18" charset="0"/>
              </a:rPr>
              <a:t>Purchase of Treasury Stock</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Example</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457200" y="1676400"/>
            <a:ext cx="8229600" cy="990600"/>
          </a:xfrm>
        </p:spPr>
        <p:txBody>
          <a:bodyPr/>
          <a:lstStyle/>
          <a:p>
            <a:pPr algn="l">
              <a:lnSpc>
                <a:spcPct val="100000"/>
              </a:lnSpc>
              <a:spcBef>
                <a:spcPts val="624"/>
              </a:spcBef>
            </a:pPr>
            <a:r>
              <a:rPr lang="en-US" sz="3200" dirty="0">
                <a:latin typeface="Times New Roman" panose="02020603050405020304" pitchFamily="18" charset="0"/>
                <a:cs typeface="Times New Roman" panose="02020603050405020304" pitchFamily="18" charset="0"/>
              </a:rPr>
              <a:t>On February 1, 2022, Mead acquires 4,000 shares of its stock at $8 per share.</a:t>
            </a:r>
            <a:endParaRPr lang="en-US" altLang="en-US" sz="3200" dirty="0">
              <a:solidFill>
                <a:srgbClr val="000000"/>
              </a:solidFill>
              <a:latin typeface="Times New Roman" panose="02020603050405020304" pitchFamily="18" charset="0"/>
              <a:cs typeface="Times New Roman" panose="02020603050405020304" pitchFamily="18" charset="0"/>
            </a:endParaRPr>
          </a:p>
        </p:txBody>
      </p:sp>
      <p:pic>
        <p:nvPicPr>
          <p:cNvPr id="9" name="Picture 2" descr="An illustration of recording the transaction using equation analysis displays the Balance Sheet. The accounting equation in the Balance Sheet is expressed as: Assets = Liabilities + Stockholders’ Equity, set up as column the headings. The Cash account is listed under the Assets column. The Stockholders' Equity column is divided into two sub-headings: Paid-in-Capital and Retained Earnings. The Common Stock account and the treasury account are listed under the Paid-in-Capital column as: Common Stock plus Treasury Stock. The balance transaction is as follows: $500,000 amount with the positive sign is displayed under the Common Stock account and $200,000 amount with the positive sign is displayed under the Retained Earnings column.">
            <a:extLst>
              <a:ext uri="{FF2B5EF4-FFF2-40B4-BE49-F238E27FC236}">
                <a16:creationId xmlns:a16="http://schemas.microsoft.com/office/drawing/2014/main" id="{68785DAA-1803-4BE4-803A-47D9A13D2419}"/>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557874" y="3117750"/>
            <a:ext cx="8028253" cy="22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691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t>Purchase of Treasury Stock</a:t>
            </a:r>
            <a:b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br>
            <a:r>
              <a:rPr lang="en-US" sz="3200" b="1" dirty="0">
                <a:solidFill>
                  <a:schemeClr val="accent1"/>
                </a:solidFill>
                <a:latin typeface="Times New Roman" panose="02020603050405020304" pitchFamily="18" charset="0"/>
                <a:cs typeface="Times New Roman" panose="02020603050405020304" pitchFamily="18" charset="0"/>
              </a:rPr>
              <a:t>Recording Purchase of Treasury Stock</a:t>
            </a:r>
            <a:endParaRPr lang="ru-RU" b="1" dirty="0">
              <a:solidFill>
                <a:schemeClr val="accent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457200" y="1676400"/>
            <a:ext cx="8282354" cy="990600"/>
          </a:xfrm>
        </p:spPr>
        <p:txBody>
          <a:bodyPr/>
          <a:lstStyle/>
          <a:p>
            <a:pPr algn="l">
              <a:lnSpc>
                <a:spcPct val="100000"/>
              </a:lnSpc>
              <a:spcBef>
                <a:spcPts val="1200"/>
              </a:spcBef>
            </a:pPr>
            <a:r>
              <a:rPr lang="en-US" sz="2600" dirty="0">
                <a:latin typeface="Times New Roman" panose="02020603050405020304" pitchFamily="18" charset="0"/>
                <a:cs typeface="Times New Roman" panose="02020603050405020304" pitchFamily="18" charset="0"/>
              </a:rPr>
              <a:t>On February 1, 2022, Mead acquires 4,000 shares of its stock at $8 per share. It is recorded as follows.</a:t>
            </a:r>
            <a:endParaRPr lang="en-US" altLang="en-US" sz="2600" dirty="0">
              <a:solidFill>
                <a:srgbClr val="000000"/>
              </a:solidFill>
              <a:latin typeface="Times New Roman" panose="02020603050405020304" pitchFamily="18" charset="0"/>
              <a:cs typeface="Times New Roman" panose="02020603050405020304" pitchFamily="18" charset="0"/>
            </a:endParaRPr>
          </a:p>
        </p:txBody>
      </p:sp>
      <p:pic>
        <p:nvPicPr>
          <p:cNvPr id="10" name="Picture 2" descr="An illustration of recording the transaction using equation analysis displays the Balance Sheet. The accounting equation in the Balance Sheet is expressed as: Assets = Liabilities + Stockholders’ Equity, set up as the column headings. The Cash account is listed under the Assets column. The Stockholders' Equity column is divided into two sub-headings: Paid-in-Capital and Retained Earnings. The Common Stock account and the treasury account are listed under the Paid-in-Capital column as: Common Stock plus Treasury Stock. The balance transaction (first) is as follows: $500,000 amount with the positive sign is displayed under the Common Stock account; $200,000 amount with the positive sign is displayed under the Retained Earnings column. Second transaction recorded on February 1 is as follows: $32,000 with the negative sign is displayed under the Cash account and the Treasury account.">
            <a:extLst>
              <a:ext uri="{FF2B5EF4-FFF2-40B4-BE49-F238E27FC236}">
                <a16:creationId xmlns:a16="http://schemas.microsoft.com/office/drawing/2014/main" id="{FA240C21-D4EC-43EE-BBF9-E354BFA222CE}"/>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636968" y="2752627"/>
            <a:ext cx="7870064" cy="22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8"/>
          </p:nvPr>
        </p:nvSpPr>
        <p:spPr>
          <a:xfrm>
            <a:off x="533400" y="5257800"/>
            <a:ext cx="8305800" cy="838199"/>
          </a:xfrm>
        </p:spPr>
        <p:txBody>
          <a:bodyPr/>
          <a:lstStyle/>
          <a:p>
            <a:pPr marL="0" indent="0">
              <a:spcBef>
                <a:spcPts val="1200"/>
              </a:spcBef>
              <a:buNone/>
            </a:pPr>
            <a:r>
              <a:rPr lang="en-US" sz="2400" dirty="0">
                <a:latin typeface="Times New Roman" panose="02020603050405020304" pitchFamily="18" charset="0"/>
                <a:cs typeface="Times New Roman" panose="02020603050405020304" pitchFamily="18" charset="0"/>
              </a:rPr>
              <a:t>This transaction</a:t>
            </a:r>
            <a:r>
              <a:rPr lang="en-US" sz="2400" b="1" dirty="0">
                <a:latin typeface="Times New Roman" panose="02020603050405020304" pitchFamily="18" charset="0"/>
                <a:cs typeface="Times New Roman" panose="02020603050405020304" pitchFamily="18" charset="0"/>
              </a:rPr>
              <a:t> decreases cash flow </a:t>
            </a:r>
            <a:r>
              <a:rPr lang="en-US" sz="2400" dirty="0">
                <a:latin typeface="Times New Roman" panose="02020603050405020304" pitchFamily="18" charset="0"/>
                <a:cs typeface="Times New Roman" panose="02020603050405020304" pitchFamily="18" charset="0"/>
              </a:rPr>
              <a:t>by $32,000 and has </a:t>
            </a:r>
            <a:r>
              <a:rPr lang="en-US" sz="2400" b="1" dirty="0">
                <a:latin typeface="Times New Roman" panose="02020603050405020304" pitchFamily="18" charset="0"/>
                <a:cs typeface="Times New Roman" panose="02020603050405020304" pitchFamily="18" charset="0"/>
              </a:rPr>
              <a:t>no effect </a:t>
            </a:r>
            <a:r>
              <a:rPr lang="en-US" sz="2400" dirty="0">
                <a:latin typeface="Times New Roman" panose="02020603050405020304" pitchFamily="18" charset="0"/>
                <a:cs typeface="Times New Roman" panose="02020603050405020304" pitchFamily="18" charset="0"/>
              </a:rPr>
              <a:t>on net income.</a:t>
            </a:r>
          </a:p>
        </p:txBody>
      </p:sp>
      <p:sp>
        <p:nvSpPr>
          <p:cNvPr id="11" name="Content Placeholder 10"/>
          <p:cNvSpPr>
            <a:spLocks noGrp="1"/>
          </p:cNvSpPr>
          <p:nvPr>
            <p:ph sz="quarter" idx="23"/>
          </p:nvPr>
        </p:nvSpPr>
        <p:spPr/>
        <p:txBody>
          <a:bodyPr/>
          <a:lstStyle/>
          <a:p>
            <a:pPr marL="0" lvl="1" indent="0">
              <a:spcBef>
                <a:spcPts val="1000"/>
              </a:spcBef>
              <a:buNone/>
            </a:pP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sz="12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7363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A statement displays a two-line heading consisting of the name of the company, Mead Incorporated; and the type of the statement, Balance Sheet (partial). There are 2 columns displayed, the first displaying the account names and the other displays the respective amount in the numeric column. The sub section, Stockholders’ equity, is displayed in the first column. The following account names are listed under the header Paid-in-capital in this section with the respective amounts listed in the numeric column: Common stock $5 par value, 400,000 shares authorized; 100,000 shares issued and 96,000 shares outstanding, $500,000; Retained earnings, $200,000;  these amounts are totaled as $700,000, with the label appearing in the first column as, Total paid-in capital and retained earnings; Less: Treasury stock (4,000 shares) (shown in red text), $32,000; the difference of these amounts 700,000 and 32,000 are calculated as $668,000, with the label, Total stockholders’ equity, shown in the first column.">
            <a:extLst>
              <a:ext uri="{FF2B5EF4-FFF2-40B4-BE49-F238E27FC236}">
                <a16:creationId xmlns:a16="http://schemas.microsoft.com/office/drawing/2014/main" id="{9573528A-BA5F-4CB5-8F46-A315517CA2EC}"/>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533400" y="381000"/>
            <a:ext cx="8151058" cy="429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3EAA81C-F2DE-4221-8950-8A9BE1649DBF}"/>
              </a:ext>
            </a:extLst>
          </p:cNvPr>
          <p:cNvSpPr txBox="1"/>
          <p:nvPr/>
        </p:nvSpPr>
        <p:spPr>
          <a:xfrm>
            <a:off x="381000" y="4800600"/>
            <a:ext cx="8458200" cy="1446550"/>
          </a:xfrm>
          <a:prstGeom prst="rect">
            <a:avLst/>
          </a:prstGeom>
          <a:noFill/>
        </p:spPr>
        <p:txBody>
          <a:bodyPr wrap="square">
            <a:spAutoFit/>
          </a:bodyPr>
          <a:lstStyle/>
          <a:p>
            <a:pPr algn="just">
              <a:lnSpc>
                <a:spcPct val="100000"/>
              </a:lnSpc>
              <a:spcBef>
                <a:spcPts val="624"/>
              </a:spcBef>
            </a:pPr>
            <a:r>
              <a:rPr lang="en-US" altLang="en-US" sz="2200" dirty="0">
                <a:latin typeface="Times New Roman" panose="02020603050405020304" pitchFamily="18" charset="0"/>
                <a:cs typeface="Times New Roman" panose="02020603050405020304" pitchFamily="18" charset="0"/>
              </a:rPr>
              <a:t>Authorized share can be found in the corporation’s charter.  Issued shares equal all shares that were ever issued, and outstanding shares represent the number of shares held by investors. The difference between issued and outstanding represent treasury shares. </a:t>
            </a:r>
          </a:p>
        </p:txBody>
      </p:sp>
    </p:spTree>
    <p:extLst>
      <p:ext uri="{BB962C8B-B14F-4D97-AF65-F5344CB8AC3E}">
        <p14:creationId xmlns:p14="http://schemas.microsoft.com/office/powerpoint/2010/main" val="16024670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FE9F618-45E8-4F0B-A27B-FE04D1D9E8D3}"/>
              </a:ext>
            </a:extLst>
          </p:cNvPr>
          <p:cNvGraphicFramePr>
            <a:graphicFrameLocks noGrp="1"/>
          </p:cNvGraphicFramePr>
          <p:nvPr>
            <p:extLst>
              <p:ext uri="{D42A27DB-BD31-4B8C-83A1-F6EECF244321}">
                <p14:modId xmlns:p14="http://schemas.microsoft.com/office/powerpoint/2010/main" val="4147353199"/>
              </p:ext>
            </p:extLst>
          </p:nvPr>
        </p:nvGraphicFramePr>
        <p:xfrm>
          <a:off x="381000" y="990600"/>
          <a:ext cx="7886700" cy="2743200"/>
        </p:xfrm>
        <a:graphic>
          <a:graphicData uri="http://schemas.openxmlformats.org/drawingml/2006/table">
            <a:tbl>
              <a:tblPr/>
              <a:tblGrid>
                <a:gridCol w="2628900">
                  <a:extLst>
                    <a:ext uri="{9D8B030D-6E8A-4147-A177-3AD203B41FA5}">
                      <a16:colId xmlns:a16="http://schemas.microsoft.com/office/drawing/2014/main" val="1340496617"/>
                    </a:ext>
                  </a:extLst>
                </a:gridCol>
                <a:gridCol w="2628900">
                  <a:extLst>
                    <a:ext uri="{9D8B030D-6E8A-4147-A177-3AD203B41FA5}">
                      <a16:colId xmlns:a16="http://schemas.microsoft.com/office/drawing/2014/main" val="1534536779"/>
                    </a:ext>
                  </a:extLst>
                </a:gridCol>
                <a:gridCol w="2628900">
                  <a:extLst>
                    <a:ext uri="{9D8B030D-6E8A-4147-A177-3AD203B41FA5}">
                      <a16:colId xmlns:a16="http://schemas.microsoft.com/office/drawing/2014/main" val="596479813"/>
                    </a:ext>
                  </a:extLst>
                </a:gridCol>
              </a:tblGrid>
              <a:tr h="0">
                <a:tc>
                  <a:txBody>
                    <a:bodyPr/>
                    <a:lstStyle/>
                    <a:p>
                      <a:pPr algn="l" fontAlgn="t"/>
                      <a:r>
                        <a:rPr lang="en-US" dirty="0">
                          <a:effectLst/>
                        </a:rPr>
                        <a:t>June</a:t>
                      </a:r>
                    </a:p>
                  </a:txBody>
                  <a:tcPr anchor="ctr">
                    <a:lnL>
                      <a:noFill/>
                    </a:lnL>
                    <a:lnR>
                      <a:noFill/>
                    </a:lnR>
                    <a:lnT>
                      <a:noFill/>
                    </a:lnT>
                    <a:lnB>
                      <a:noFill/>
                    </a:lnB>
                  </a:tcPr>
                </a:tc>
                <a:tc>
                  <a:txBody>
                    <a:bodyPr/>
                    <a:lstStyle/>
                    <a:p>
                      <a:pPr algn="l" fontAlgn="t"/>
                      <a:r>
                        <a:rPr lang="en-US">
                          <a:effectLst/>
                        </a:rPr>
                        <a:t>12</a:t>
                      </a:r>
                    </a:p>
                  </a:txBody>
                  <a:tcPr anchor="ctr">
                    <a:lnL>
                      <a:noFill/>
                    </a:lnL>
                    <a:lnR>
                      <a:noFill/>
                    </a:lnR>
                    <a:lnT>
                      <a:noFill/>
                    </a:lnT>
                    <a:lnB>
                      <a:noFill/>
                    </a:lnB>
                  </a:tcPr>
                </a:tc>
                <a:tc>
                  <a:txBody>
                    <a:bodyPr/>
                    <a:lstStyle/>
                    <a:p>
                      <a:pPr algn="l" fontAlgn="t"/>
                      <a:r>
                        <a:rPr lang="en-US">
                          <a:effectLst/>
                        </a:rPr>
                        <a:t>Issued 80,000 shares of $1 par value common stock for cash of $300,000.</a:t>
                      </a:r>
                    </a:p>
                  </a:txBody>
                  <a:tcPr anchor="ctr">
                    <a:lnL>
                      <a:noFill/>
                    </a:lnL>
                    <a:lnR>
                      <a:noFill/>
                    </a:lnR>
                    <a:lnT>
                      <a:noFill/>
                    </a:lnT>
                    <a:lnB>
                      <a:noFill/>
                    </a:lnB>
                  </a:tcPr>
                </a:tc>
                <a:extLst>
                  <a:ext uri="{0D108BD9-81ED-4DB2-BD59-A6C34878D82A}">
                    <a16:rowId xmlns:a16="http://schemas.microsoft.com/office/drawing/2014/main" val="3602655358"/>
                  </a:ext>
                </a:extLst>
              </a:tr>
              <a:tr h="0">
                <a:tc>
                  <a:txBody>
                    <a:bodyPr/>
                    <a:lstStyle/>
                    <a:p>
                      <a:pPr algn="l" fontAlgn="t"/>
                      <a:r>
                        <a:rPr lang="en-US">
                          <a:effectLst/>
                        </a:rPr>
                        <a:t>July</a:t>
                      </a:r>
                    </a:p>
                  </a:txBody>
                  <a:tcPr anchor="ctr">
                    <a:lnL>
                      <a:noFill/>
                    </a:lnL>
                    <a:lnR>
                      <a:noFill/>
                    </a:lnR>
                    <a:lnT>
                      <a:noFill/>
                    </a:lnT>
                    <a:lnB>
                      <a:noFill/>
                    </a:lnB>
                  </a:tcPr>
                </a:tc>
                <a:tc>
                  <a:txBody>
                    <a:bodyPr/>
                    <a:lstStyle/>
                    <a:p>
                      <a:pPr algn="l" fontAlgn="t"/>
                      <a:r>
                        <a:rPr lang="en-US">
                          <a:effectLst/>
                        </a:rPr>
                        <a:t>11</a:t>
                      </a:r>
                    </a:p>
                  </a:txBody>
                  <a:tcPr anchor="ctr">
                    <a:lnL>
                      <a:noFill/>
                    </a:lnL>
                    <a:lnR>
                      <a:noFill/>
                    </a:lnR>
                    <a:lnT>
                      <a:noFill/>
                    </a:lnT>
                    <a:lnB>
                      <a:noFill/>
                    </a:lnB>
                  </a:tcPr>
                </a:tc>
                <a:tc>
                  <a:txBody>
                    <a:bodyPr/>
                    <a:lstStyle/>
                    <a:p>
                      <a:pPr algn="l" fontAlgn="t"/>
                      <a:r>
                        <a:rPr lang="en-US">
                          <a:effectLst/>
                        </a:rPr>
                        <a:t>Issued 3,000 shares of $100 par value preferred stock for cash at $106 per share.</a:t>
                      </a:r>
                    </a:p>
                  </a:txBody>
                  <a:tcPr anchor="ctr">
                    <a:lnL>
                      <a:noFill/>
                    </a:lnL>
                    <a:lnR>
                      <a:noFill/>
                    </a:lnR>
                    <a:lnT>
                      <a:noFill/>
                    </a:lnT>
                    <a:lnB>
                      <a:noFill/>
                    </a:lnB>
                  </a:tcPr>
                </a:tc>
                <a:extLst>
                  <a:ext uri="{0D108BD9-81ED-4DB2-BD59-A6C34878D82A}">
                    <a16:rowId xmlns:a16="http://schemas.microsoft.com/office/drawing/2014/main" val="2009652272"/>
                  </a:ext>
                </a:extLst>
              </a:tr>
              <a:tr h="0">
                <a:tc>
                  <a:txBody>
                    <a:bodyPr/>
                    <a:lstStyle/>
                    <a:p>
                      <a:pPr algn="l" fontAlgn="t"/>
                      <a:r>
                        <a:rPr lang="en-US">
                          <a:effectLst/>
                        </a:rPr>
                        <a:t>Nov.</a:t>
                      </a:r>
                    </a:p>
                  </a:txBody>
                  <a:tcPr anchor="ctr">
                    <a:lnL>
                      <a:noFill/>
                    </a:lnL>
                    <a:lnR>
                      <a:noFill/>
                    </a:lnR>
                    <a:lnT>
                      <a:noFill/>
                    </a:lnT>
                    <a:lnB>
                      <a:noFill/>
                    </a:lnB>
                  </a:tcPr>
                </a:tc>
                <a:tc>
                  <a:txBody>
                    <a:bodyPr/>
                    <a:lstStyle/>
                    <a:p>
                      <a:pPr algn="l" fontAlgn="t"/>
                      <a:r>
                        <a:rPr lang="en-US">
                          <a:effectLst/>
                        </a:rPr>
                        <a:t>28</a:t>
                      </a:r>
                    </a:p>
                  </a:txBody>
                  <a:tcPr anchor="ctr">
                    <a:lnL>
                      <a:noFill/>
                    </a:lnL>
                    <a:lnR>
                      <a:noFill/>
                    </a:lnR>
                    <a:lnT>
                      <a:noFill/>
                    </a:lnT>
                    <a:lnB>
                      <a:noFill/>
                    </a:lnB>
                  </a:tcPr>
                </a:tc>
                <a:tc>
                  <a:txBody>
                    <a:bodyPr/>
                    <a:lstStyle/>
                    <a:p>
                      <a:pPr algn="l" fontAlgn="t"/>
                      <a:r>
                        <a:rPr lang="en-US" dirty="0">
                          <a:effectLst/>
                        </a:rPr>
                        <a:t>Purchased 2,000 shares of treasury stock for $9,000.</a:t>
                      </a:r>
                    </a:p>
                  </a:txBody>
                  <a:tcPr anchor="ctr">
                    <a:lnL>
                      <a:noFill/>
                    </a:lnL>
                    <a:lnR>
                      <a:noFill/>
                    </a:lnR>
                    <a:lnT>
                      <a:noFill/>
                    </a:lnT>
                    <a:lnB>
                      <a:noFill/>
                    </a:lnB>
                  </a:tcPr>
                </a:tc>
                <a:extLst>
                  <a:ext uri="{0D108BD9-81ED-4DB2-BD59-A6C34878D82A}">
                    <a16:rowId xmlns:a16="http://schemas.microsoft.com/office/drawing/2014/main" val="3951794579"/>
                  </a:ext>
                </a:extLst>
              </a:tr>
            </a:tbl>
          </a:graphicData>
        </a:graphic>
      </p:graphicFrame>
      <p:sp>
        <p:nvSpPr>
          <p:cNvPr id="5" name="Rectangle 2">
            <a:extLst>
              <a:ext uri="{FF2B5EF4-FFF2-40B4-BE49-F238E27FC236}">
                <a16:creationId xmlns:a16="http://schemas.microsoft.com/office/drawing/2014/main" id="{A91B6EF1-0AAA-47D3-9DDE-3A838E7A2D9D}"/>
              </a:ext>
            </a:extLst>
          </p:cNvPr>
          <p:cNvSpPr>
            <a:spLocks noChangeArrowheads="1"/>
          </p:cNvSpPr>
          <p:nvPr/>
        </p:nvSpPr>
        <p:spPr bwMode="auto">
          <a:xfrm>
            <a:off x="4572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177D92"/>
                </a:solidFill>
                <a:effectLst/>
                <a:latin typeface="inherit"/>
              </a:rPr>
              <a:t>E9.13</a:t>
            </a:r>
            <a:r>
              <a:rPr kumimoji="0" lang="en-US" altLang="en-US" sz="1800" b="0" i="0" u="none" strike="noStrike" cap="none" normalizeH="0" baseline="0" dirty="0">
                <a:ln>
                  <a:noFill/>
                </a:ln>
                <a:solidFill>
                  <a:srgbClr val="000000"/>
                </a:solidFill>
                <a:effectLst/>
                <a:latin typeface="Georgia" panose="02040502050405020303" pitchFamily="18" charset="0"/>
              </a:rPr>
              <a:t> </a:t>
            </a:r>
            <a:r>
              <a:rPr kumimoji="0" lang="en-US" altLang="en-US" sz="1800" b="1" i="0" u="none" strike="noStrike" cap="none" normalizeH="0" baseline="0" dirty="0">
                <a:ln>
                  <a:noFill/>
                </a:ln>
                <a:solidFill>
                  <a:srgbClr val="BE3333"/>
                </a:solidFill>
                <a:effectLst/>
                <a:latin typeface="inherit"/>
              </a:rPr>
              <a:t>(</a:t>
            </a:r>
            <a:r>
              <a:rPr kumimoji="0" lang="en-US" altLang="en-US" sz="1800" b="1" i="0" u="none" strike="noStrike" cap="none" normalizeH="0" baseline="0" dirty="0">
                <a:ln>
                  <a:noFill/>
                </a:ln>
                <a:solidFill>
                  <a:srgbClr val="BE3333"/>
                </a:solidFill>
                <a:effectLst/>
                <a:latin typeface="inherit"/>
                <a:hlinkClick r:id="rId2"/>
              </a:rPr>
              <a:t>LO 3</a:t>
            </a:r>
            <a:r>
              <a:rPr kumimoji="0" lang="en-US" altLang="en-US" sz="1800" b="1" i="0" u="none" strike="noStrike" cap="none" normalizeH="0" baseline="0" dirty="0">
                <a:ln>
                  <a:noFill/>
                </a:ln>
                <a:solidFill>
                  <a:srgbClr val="BE3333"/>
                </a:solidFill>
                <a:effectLst/>
                <a:latin typeface="inherit"/>
              </a:rPr>
              <a:t>), AP</a:t>
            </a:r>
            <a:r>
              <a:rPr kumimoji="0" lang="en-US" altLang="en-US" sz="1800" b="0" i="0" u="none" strike="noStrike" cap="none" normalizeH="0" baseline="0" dirty="0">
                <a:ln>
                  <a:noFill/>
                </a:ln>
                <a:solidFill>
                  <a:srgbClr val="000000"/>
                </a:solidFill>
                <a:effectLst/>
                <a:latin typeface="Georgia" panose="02040502050405020303" pitchFamily="18" charset="0"/>
              </a:rPr>
              <a:t> Sagan Co. had these transactions during the current period.</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55761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E97A259-960E-4C89-A640-388B350611DA}"/>
              </a:ext>
            </a:extLst>
          </p:cNvPr>
          <p:cNvSpPr txBox="1"/>
          <p:nvPr/>
        </p:nvSpPr>
        <p:spPr>
          <a:xfrm>
            <a:off x="381000" y="685800"/>
            <a:ext cx="8229600" cy="5262979"/>
          </a:xfrm>
          <a:prstGeom prst="rect">
            <a:avLst/>
          </a:prstGeom>
          <a:noFill/>
        </p:spPr>
        <p:txBody>
          <a:bodyPr wrap="square">
            <a:spAutoFit/>
          </a:bodyPr>
          <a:lstStyle/>
          <a:p>
            <a:pPr algn="l" fontAlgn="base"/>
            <a:r>
              <a:rPr lang="en-US" sz="2400" b="0" i="1" dirty="0">
                <a:solidFill>
                  <a:srgbClr val="000000"/>
                </a:solidFill>
                <a:effectLst/>
                <a:latin typeface="inherit"/>
              </a:rPr>
              <a:t>Identify whether obligations are current liabilities</a:t>
            </a:r>
            <a:r>
              <a:rPr lang="en-US" sz="2400" b="0" i="0" dirty="0">
                <a:solidFill>
                  <a:srgbClr val="000000"/>
                </a:solidFill>
                <a:effectLst/>
                <a:latin typeface="Georgia" panose="02040502050405020303" pitchFamily="18" charset="0"/>
              </a:rPr>
              <a:t>.</a:t>
            </a:r>
          </a:p>
          <a:p>
            <a:pPr algn="l" fontAlgn="base"/>
            <a:r>
              <a:rPr lang="en-US" sz="2400" b="1" i="0" dirty="0">
                <a:solidFill>
                  <a:srgbClr val="177D92"/>
                </a:solidFill>
                <a:effectLst/>
                <a:latin typeface="inherit"/>
              </a:rPr>
              <a:t>BE9.1</a:t>
            </a:r>
            <a:r>
              <a:rPr lang="en-US" sz="2400" b="0" i="0" dirty="0">
                <a:solidFill>
                  <a:srgbClr val="000000"/>
                </a:solidFill>
                <a:effectLst/>
                <a:latin typeface="Georgia" panose="02040502050405020303" pitchFamily="18" charset="0"/>
              </a:rPr>
              <a:t> Busch Company has these obligations at December 31: </a:t>
            </a:r>
          </a:p>
          <a:p>
            <a:pPr marL="514350" indent="-514350" algn="l" fontAlgn="base">
              <a:buAutoNum type="alphaLcParenBoth"/>
            </a:pPr>
            <a:r>
              <a:rPr lang="en-US" sz="2400" b="0" i="0" dirty="0">
                <a:solidFill>
                  <a:srgbClr val="000000"/>
                </a:solidFill>
                <a:effectLst/>
                <a:latin typeface="Georgia" panose="02040502050405020303" pitchFamily="18" charset="0"/>
              </a:rPr>
              <a:t>a note payable for $100,000 due in 2 years, </a:t>
            </a:r>
          </a:p>
          <a:p>
            <a:pPr algn="l" fontAlgn="base"/>
            <a:endParaRPr lang="en-US" sz="2400" b="0" i="0" dirty="0">
              <a:solidFill>
                <a:srgbClr val="000000"/>
              </a:solidFill>
              <a:effectLst/>
              <a:latin typeface="Georgia" panose="02040502050405020303" pitchFamily="18" charset="0"/>
            </a:endParaRPr>
          </a:p>
          <a:p>
            <a:pPr algn="l" fontAlgn="base"/>
            <a:r>
              <a:rPr lang="en-US" sz="2400" b="0" i="0" dirty="0">
                <a:solidFill>
                  <a:srgbClr val="000000"/>
                </a:solidFill>
                <a:effectLst/>
                <a:latin typeface="Georgia" panose="02040502050405020303" pitchFamily="18" charset="0"/>
              </a:rPr>
              <a:t>(b) a 10-year mortgage payable of $200,000 payable in ten $20,000 annual payments </a:t>
            </a:r>
          </a:p>
          <a:p>
            <a:pPr algn="l" fontAlgn="base"/>
            <a:endParaRPr lang="en-US" sz="2400" dirty="0">
              <a:solidFill>
                <a:srgbClr val="000000"/>
              </a:solidFill>
              <a:latin typeface="Georgia" panose="02040502050405020303" pitchFamily="18" charset="0"/>
            </a:endParaRPr>
          </a:p>
          <a:p>
            <a:pPr algn="l" fontAlgn="base"/>
            <a:r>
              <a:rPr lang="en-US" sz="2400" b="0" i="0" dirty="0">
                <a:solidFill>
                  <a:srgbClr val="000000"/>
                </a:solidFill>
                <a:effectLst/>
                <a:latin typeface="Georgia" panose="02040502050405020303" pitchFamily="18" charset="0"/>
              </a:rPr>
              <a:t>(c) interest payable of $15,000 on the mortgage</a:t>
            </a:r>
            <a:endParaRPr lang="en-US" sz="2400" dirty="0">
              <a:solidFill>
                <a:srgbClr val="000000"/>
              </a:solidFill>
              <a:latin typeface="Georgia" panose="02040502050405020303" pitchFamily="18" charset="0"/>
            </a:endParaRPr>
          </a:p>
          <a:p>
            <a:pPr algn="l" fontAlgn="base"/>
            <a:endParaRPr lang="en-US" sz="2400" b="0" i="0" dirty="0">
              <a:solidFill>
                <a:srgbClr val="000000"/>
              </a:solidFill>
              <a:effectLst/>
              <a:latin typeface="Georgia" panose="02040502050405020303" pitchFamily="18" charset="0"/>
            </a:endParaRPr>
          </a:p>
          <a:p>
            <a:pPr algn="l" fontAlgn="base"/>
            <a:r>
              <a:rPr lang="en-US" sz="2400" b="0" i="0" dirty="0">
                <a:solidFill>
                  <a:srgbClr val="000000"/>
                </a:solidFill>
                <a:effectLst/>
                <a:latin typeface="Georgia" panose="02040502050405020303" pitchFamily="18" charset="0"/>
              </a:rPr>
              <a:t>(d) accounts payable of $60,000. </a:t>
            </a:r>
          </a:p>
          <a:p>
            <a:pPr algn="l" fontAlgn="base"/>
            <a:endParaRPr lang="en-US" sz="2400" dirty="0">
              <a:solidFill>
                <a:srgbClr val="000000"/>
              </a:solidFill>
              <a:latin typeface="Georgia" panose="02040502050405020303" pitchFamily="18" charset="0"/>
            </a:endParaRPr>
          </a:p>
          <a:p>
            <a:pPr algn="l" fontAlgn="base"/>
            <a:r>
              <a:rPr lang="en-US" sz="2400" b="0" i="0" dirty="0">
                <a:solidFill>
                  <a:srgbClr val="000000"/>
                </a:solidFill>
                <a:effectLst/>
                <a:latin typeface="Georgia" panose="02040502050405020303" pitchFamily="18" charset="0"/>
              </a:rPr>
              <a:t>For each obligation, indicate whether it should be classified as a current liability, long-term liability, or both.</a:t>
            </a:r>
          </a:p>
        </p:txBody>
      </p:sp>
    </p:spTree>
    <p:extLst>
      <p:ext uri="{BB962C8B-B14F-4D97-AF65-F5344CB8AC3E}">
        <p14:creationId xmlns:p14="http://schemas.microsoft.com/office/powerpoint/2010/main" val="3485143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BAF18E-309B-4B46-8C61-1D916EFC3CF1}"/>
              </a:ext>
            </a:extLst>
          </p:cNvPr>
          <p:cNvSpPr>
            <a:spLocks noGrp="1"/>
          </p:cNvSpPr>
          <p:nvPr>
            <p:ph type="title"/>
          </p:nvPr>
        </p:nvSpPr>
        <p:spPr>
          <a:xfrm>
            <a:off x="304800" y="2826466"/>
            <a:ext cx="8543926" cy="2050334"/>
          </a:xfrm>
        </p:spPr>
        <p:txBody>
          <a:bodyPr>
            <a:normAutofit/>
          </a:bodyPr>
          <a:lstStyle/>
          <a:p>
            <a:r>
              <a:rPr lang="en-IN" b="1" dirty="0">
                <a:solidFill>
                  <a:srgbClr val="931B21"/>
                </a:solidFill>
                <a:latin typeface="Times New Roman" panose="02020603050405020304" pitchFamily="18" charset="0"/>
                <a:cs typeface="Times New Roman" panose="02020603050405020304" pitchFamily="18" charset="0"/>
              </a:rPr>
              <a:t>Learning Objective 4</a:t>
            </a:r>
            <a:br>
              <a:rPr lang="en-IN" b="1" dirty="0">
                <a:solidFill>
                  <a:srgbClr val="931B21"/>
                </a:solidFill>
                <a:latin typeface="Times New Roman" panose="02020603050405020304" pitchFamily="18" charset="0"/>
                <a:cs typeface="Times New Roman" panose="02020603050405020304" pitchFamily="18" charset="0"/>
              </a:rPr>
            </a:br>
            <a:r>
              <a:rPr lang="en-US" b="1" dirty="0">
                <a:solidFill>
                  <a:schemeClr val="accent1"/>
                </a:solidFill>
                <a:latin typeface="Times New Roman" panose="02020603050405020304" pitchFamily="18" charset="0"/>
                <a:cs typeface="Times New Roman" panose="02020603050405020304" pitchFamily="18" charset="0"/>
              </a:rPr>
              <a:t>Explain How to Account for Cash Dividends</a:t>
            </a:r>
            <a:endParaRPr lang="en-CA" altLang="en-US"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4</a:t>
            </a:r>
          </a:p>
        </p:txBody>
      </p:sp>
    </p:spTree>
    <p:extLst>
      <p:ext uri="{BB962C8B-B14F-4D97-AF65-F5344CB8AC3E}">
        <p14:creationId xmlns:p14="http://schemas.microsoft.com/office/powerpoint/2010/main" val="33514212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rmAutofit/>
          </a:bodyPr>
          <a:lstStyle/>
          <a:p>
            <a:r>
              <a:rPr lang="en-US" b="1" dirty="0">
                <a:latin typeface="Times New Roman" panose="02020603050405020304" pitchFamily="18" charset="0"/>
                <a:cs typeface="Times New Roman" panose="02020603050405020304" pitchFamily="18" charset="0"/>
              </a:rPr>
              <a:t>Accounting for Cash Dividends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381000" y="1219200"/>
            <a:ext cx="8458200" cy="5029200"/>
          </a:xfrm>
        </p:spPr>
        <p:txBody>
          <a:bodyPr/>
          <a:lstStyle/>
          <a:p>
            <a:pPr marL="0" indent="0">
              <a:buNone/>
            </a:pPr>
            <a:r>
              <a:rPr lang="en-US" altLang="en-US" sz="2600" b="1" dirty="0">
                <a:latin typeface="Times New Roman" panose="02020603050405020304" pitchFamily="18" charset="0"/>
                <a:cs typeface="Times New Roman" panose="02020603050405020304" pitchFamily="18" charset="0"/>
              </a:rPr>
              <a:t>Distribution</a:t>
            </a:r>
            <a:r>
              <a:rPr lang="en-US" altLang="en-US" sz="2600" dirty="0">
                <a:latin typeface="Times New Roman" panose="02020603050405020304" pitchFamily="18" charset="0"/>
                <a:cs typeface="Times New Roman" panose="02020603050405020304" pitchFamily="18" charset="0"/>
              </a:rPr>
              <a:t> by a corporation to stockholders on a pro rata (proportional to ownership) basis.</a:t>
            </a:r>
          </a:p>
          <a:p>
            <a:pPr marL="0" indent="0">
              <a:buNone/>
            </a:pPr>
            <a:r>
              <a:rPr lang="en-US" altLang="en-US" sz="2600" b="1" dirty="0">
                <a:latin typeface="Times New Roman" panose="02020603050405020304" pitchFamily="18" charset="0"/>
                <a:cs typeface="Times New Roman" panose="02020603050405020304" pitchFamily="18" charset="0"/>
              </a:rPr>
              <a:t>Types of Dividends:</a:t>
            </a:r>
          </a:p>
          <a:p>
            <a:pPr>
              <a:buFont typeface="+mj-lt"/>
              <a:buAutoNum type="arabicPeriod"/>
            </a:pPr>
            <a:r>
              <a:rPr lang="en-US" altLang="en-US" sz="2600" dirty="0">
                <a:latin typeface="Times New Roman" panose="02020603050405020304" pitchFamily="18" charset="0"/>
                <a:cs typeface="Times New Roman" panose="02020603050405020304" pitchFamily="18" charset="0"/>
              </a:rPr>
              <a:t>Cash</a:t>
            </a:r>
          </a:p>
          <a:p>
            <a:pPr>
              <a:buFont typeface="+mj-lt"/>
              <a:buAutoNum type="arabicPeriod"/>
            </a:pPr>
            <a:r>
              <a:rPr lang="en-US" altLang="en-US" sz="2600" dirty="0">
                <a:latin typeface="Times New Roman" panose="02020603050405020304" pitchFamily="18" charset="0"/>
                <a:cs typeface="Times New Roman" panose="02020603050405020304" pitchFamily="18" charset="0"/>
              </a:rPr>
              <a:t>Property</a:t>
            </a:r>
          </a:p>
          <a:p>
            <a:pPr>
              <a:buFont typeface="+mj-lt"/>
              <a:buAutoNum type="arabicPeriod"/>
            </a:pPr>
            <a:r>
              <a:rPr lang="en-US" altLang="en-US" sz="2600" dirty="0">
                <a:latin typeface="Times New Roman" panose="02020603050405020304" pitchFamily="18" charset="0"/>
                <a:cs typeface="Times New Roman" panose="02020603050405020304" pitchFamily="18" charset="0"/>
              </a:rPr>
              <a:t>Stock</a:t>
            </a:r>
          </a:p>
          <a:p>
            <a:pPr>
              <a:buFont typeface="+mj-lt"/>
              <a:buAutoNum type="arabicPeriod"/>
            </a:pPr>
            <a:r>
              <a:rPr lang="en-US" altLang="en-US" sz="2600" dirty="0">
                <a:latin typeface="Times New Roman" panose="02020603050405020304" pitchFamily="18" charset="0"/>
                <a:cs typeface="Times New Roman" panose="02020603050405020304" pitchFamily="18" charset="0"/>
              </a:rPr>
              <a:t>Scrip (cash promissory note)</a:t>
            </a:r>
          </a:p>
          <a:p>
            <a:pPr marL="0" indent="0">
              <a:buNone/>
            </a:pPr>
            <a:r>
              <a:rPr lang="en-US" altLang="en-US" sz="2600" dirty="0">
                <a:latin typeface="Times New Roman" panose="02020603050405020304" pitchFamily="18" charset="0"/>
                <a:cs typeface="Times New Roman" panose="02020603050405020304" pitchFamily="18" charset="0"/>
              </a:rPr>
              <a:t>Dividends are generally reported quarterly as a dollar amount per share.</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4</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5387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Autofit/>
          </a:bodyPr>
          <a:lstStyle/>
          <a:p>
            <a:r>
              <a:rPr lang="en-US" b="1" dirty="0">
                <a:latin typeface="Times New Roman" panose="02020603050405020304" pitchFamily="18" charset="0"/>
                <a:cs typeface="Times New Roman" panose="02020603050405020304" pitchFamily="18" charset="0"/>
              </a:rPr>
              <a:t>Cash Dividends</a:t>
            </a:r>
            <a:br>
              <a:rPr lang="en-US" b="1" dirty="0">
                <a:latin typeface="Times New Roman" panose="02020603050405020304" pitchFamily="18" charset="0"/>
                <a:cs typeface="Times New Roman" panose="02020603050405020304" pitchFamily="18" charset="0"/>
              </a:rPr>
            </a:br>
            <a:r>
              <a:rPr lang="en-US" altLang="en-US" sz="3200" b="1" dirty="0">
                <a:latin typeface="Times New Roman" panose="02020603050405020304" pitchFamily="18" charset="0"/>
                <a:cs typeface="Times New Roman" panose="02020603050405020304" pitchFamily="18" charset="0"/>
              </a:rPr>
              <a:t>Recording Cash Dividends</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0" indent="0">
              <a:buNone/>
            </a:pPr>
            <a:r>
              <a:rPr lang="en-US" sz="2600" dirty="0">
                <a:latin typeface="Times New Roman" panose="02020603050405020304" pitchFamily="18" charset="0"/>
                <a:cs typeface="Times New Roman" panose="02020603050405020304" pitchFamily="18" charset="0"/>
              </a:rPr>
              <a:t>Three dates are important in connection with dividends:</a:t>
            </a:r>
          </a:p>
          <a:p>
            <a:pPr>
              <a:buFont typeface="+mj-lt"/>
              <a:buAutoNum type="arabicPeriod"/>
            </a:pPr>
            <a:r>
              <a:rPr lang="en-US" sz="2600" dirty="0">
                <a:latin typeface="Times New Roman" panose="02020603050405020304" pitchFamily="18" charset="0"/>
                <a:cs typeface="Times New Roman" panose="02020603050405020304" pitchFamily="18" charset="0"/>
              </a:rPr>
              <a:t>Declaration date.  The corporation now has an obligation to pay.</a:t>
            </a:r>
          </a:p>
          <a:p>
            <a:pPr>
              <a:buFont typeface="+mj-lt"/>
              <a:buAutoNum type="arabicPeriod"/>
            </a:pPr>
            <a:r>
              <a:rPr lang="en-US" sz="2600" dirty="0">
                <a:latin typeface="Times New Roman" panose="02020603050405020304" pitchFamily="18" charset="0"/>
                <a:cs typeface="Times New Roman" panose="02020603050405020304" pitchFamily="18" charset="0"/>
              </a:rPr>
              <a:t>Record date. Usually, the end of business on a specific day.  Defines the population of those who will receive the dividend. </a:t>
            </a:r>
          </a:p>
          <a:p>
            <a:pPr>
              <a:buFont typeface="+mj-lt"/>
              <a:buAutoNum type="arabicPeriod"/>
            </a:pPr>
            <a:r>
              <a:rPr lang="en-US" sz="2600" dirty="0">
                <a:latin typeface="Times New Roman" panose="02020603050405020304" pitchFamily="18" charset="0"/>
                <a:cs typeface="Times New Roman" panose="02020603050405020304" pitchFamily="18" charset="0"/>
              </a:rPr>
              <a:t>Payment date. The date when the obligation is satisfied. </a:t>
            </a:r>
          </a:p>
          <a:p>
            <a:pPr marL="0" indent="0">
              <a:buNone/>
            </a:pPr>
            <a:r>
              <a:rPr lang="en-US" sz="2600" dirty="0">
                <a:latin typeface="Times New Roman" panose="02020603050405020304" pitchFamily="18" charset="0"/>
                <a:cs typeface="Times New Roman" panose="02020603050405020304" pitchFamily="18" charset="0"/>
              </a:rPr>
              <a:t>Companies record transactions on the declaration date and the payment date.</a:t>
            </a:r>
            <a:endParaRPr lang="en-US" altLang="en-US" sz="2600" b="1" dirty="0">
              <a:latin typeface="Times New Roman" panose="02020603050405020304" pitchFamily="18"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4</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45563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29875" cy="1198626"/>
          </a:xfrm>
        </p:spPr>
        <p:txBody>
          <a:bodyPr anchor="t">
            <a:normAutofit/>
          </a:bodyPr>
          <a:lstStyle/>
          <a:p>
            <a:r>
              <a:rPr lang="en-US" b="1" dirty="0">
                <a:latin typeface="Times New Roman" panose="02020603050405020304" pitchFamily="18" charset="0"/>
                <a:cs typeface="Times New Roman" panose="02020603050405020304" pitchFamily="18" charset="0"/>
              </a:rPr>
              <a:t>Recording Cash Dividends </a:t>
            </a:r>
            <a:br>
              <a:rPr lang="en-US" b="1" dirty="0">
                <a:latin typeface="Times New Roman" panose="02020603050405020304" pitchFamily="18" charset="0"/>
                <a:cs typeface="Times New Roman" panose="02020603050405020304" pitchFamily="18" charset="0"/>
              </a:rPr>
            </a:br>
            <a:r>
              <a:rPr lang="en-US" sz="3200" b="1" dirty="0">
                <a:solidFill>
                  <a:schemeClr val="accent1"/>
                </a:solidFill>
                <a:latin typeface="Times New Roman" panose="02020603050405020304" pitchFamily="18" charset="0"/>
                <a:cs typeface="Times New Roman" panose="02020603050405020304" pitchFamily="18" charset="0"/>
              </a:rPr>
              <a:t>Declaration of a Cash Dividend</a:t>
            </a:r>
            <a:endParaRPr lang="en-US" b="1" dirty="0">
              <a:solidFill>
                <a:schemeClr val="accent1"/>
              </a:solidFill>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457200" y="1676400"/>
            <a:ext cx="8229600" cy="1752600"/>
          </a:xfrm>
        </p:spPr>
        <p:txBody>
          <a:bodyPr/>
          <a:lstStyle/>
          <a:p>
            <a:pPr algn="l">
              <a:lnSpc>
                <a:spcPct val="100000"/>
              </a:lnSpc>
              <a:spcBef>
                <a:spcPts val="1200"/>
              </a:spcBef>
            </a:pPr>
            <a:r>
              <a:rPr lang="en-US" altLang="en-US" sz="2800" dirty="0">
                <a:latin typeface="Times New Roman" panose="02020603050405020304" pitchFamily="18" charset="0"/>
                <a:cs typeface="Times New Roman" panose="02020603050405020304" pitchFamily="18" charset="0"/>
              </a:rPr>
              <a:t>On </a:t>
            </a:r>
            <a:r>
              <a:rPr lang="en-US" sz="2800" dirty="0">
                <a:latin typeface="Times New Roman" panose="02020603050405020304" pitchFamily="18" charset="0"/>
                <a:cs typeface="Times New Roman" panose="02020603050405020304" pitchFamily="18" charset="0"/>
              </a:rPr>
              <a:t>December 1, 2022, the directors of Media General declare a $0.50 per share cash dividend on 100,000 shares of $10 par value common stock. The dividend is $50,000. </a:t>
            </a:r>
            <a:endParaRPr lang="en-US" altLang="en-US" sz="2800" dirty="0">
              <a:latin typeface="Times New Roman" panose="02020603050405020304" pitchFamily="18" charset="0"/>
              <a:cs typeface="Times New Roman" panose="02020603050405020304" pitchFamily="18" charset="0"/>
            </a:endParaRPr>
          </a:p>
        </p:txBody>
      </p:sp>
      <p:pic>
        <p:nvPicPr>
          <p:cNvPr id="10" name="Picture 2" descr="An illustration of recording the transaction using equation analysis displays the Balance Sheet. The accounting equation in the Balance Sheet is expressed as: Assets = Liabilities + Stockholders’ Equity, set up as the column headings. The Dividends Payable account is listed under the Liabilities column. The Common Stock account, Revenue, Expense, and Dividend are listed under the Stockholders' Equity column as: Common Stock plus Revenue minus Expense minus Dividend (Common Stock come under the sub-heading, Paid-in Capital, while Revenue, Expense, and Dividend come under the sub-heading, Retained Earnings under the Stockholders’ Equity column). ">
            <a:extLst>
              <a:ext uri="{FF2B5EF4-FFF2-40B4-BE49-F238E27FC236}">
                <a16:creationId xmlns:a16="http://schemas.microsoft.com/office/drawing/2014/main" id="{C496B407-5AB2-430D-87E1-9169E045C745}"/>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636968" y="3738715"/>
            <a:ext cx="7870064" cy="185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4</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02456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nSpc>
                <a:spcPct val="100000"/>
              </a:lnSpc>
            </a:pPr>
            <a:r>
              <a:rPr lang="en-US" altLang="en-US" sz="4000" b="1" dirty="0">
                <a:solidFill>
                  <a:schemeClr val="accent1"/>
                </a:solidFill>
                <a:latin typeface="Times New Roman" panose="02020603050405020304" pitchFamily="18" charset="0"/>
                <a:ea typeface="Source Sans Pro" charset="0"/>
                <a:cs typeface="Times New Roman" panose="02020603050405020304" pitchFamily="18" charset="0"/>
              </a:rPr>
              <a:t>Recording Cash Dividends</a:t>
            </a:r>
            <a:b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br>
            <a:r>
              <a:rPr lang="en-US" b="1" dirty="0">
                <a:solidFill>
                  <a:schemeClr val="accent1"/>
                </a:solidFill>
                <a:latin typeface="Times New Roman" panose="02020603050405020304" pitchFamily="18" charset="0"/>
                <a:cs typeface="Times New Roman" panose="02020603050405020304" pitchFamily="18" charset="0"/>
              </a:rPr>
              <a:t>Recording the Declaration of a Cash Dividend</a:t>
            </a:r>
            <a:endParaRPr lang="ru-RU" b="1" dirty="0">
              <a:solidFill>
                <a:schemeClr val="accent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457200" y="1600200"/>
            <a:ext cx="8282354" cy="1616074"/>
          </a:xfrm>
        </p:spPr>
        <p:txBody>
          <a:bodyPr/>
          <a:lstStyle/>
          <a:p>
            <a:pPr algn="l">
              <a:lnSpc>
                <a:spcPct val="100000"/>
              </a:lnSpc>
              <a:spcBef>
                <a:spcPts val="1200"/>
              </a:spcBef>
            </a:pPr>
            <a:r>
              <a:rPr lang="en-US" altLang="en-US" sz="2800" dirty="0">
                <a:latin typeface="Times New Roman" panose="02020603050405020304" pitchFamily="18" charset="0"/>
                <a:cs typeface="Times New Roman" panose="02020603050405020304" pitchFamily="18" charset="0"/>
              </a:rPr>
              <a:t>On </a:t>
            </a:r>
            <a:r>
              <a:rPr lang="en-US" sz="2800" dirty="0">
                <a:latin typeface="Times New Roman" panose="02020603050405020304" pitchFamily="18" charset="0"/>
                <a:cs typeface="Times New Roman" panose="02020603050405020304" pitchFamily="18" charset="0"/>
              </a:rPr>
              <a:t>December 1, 2022, the directors of Media General declare a $0.50 per share cash dividend on 100,000 shares of $10 par value common stock. The dividend is $50,000. </a:t>
            </a:r>
            <a:endParaRPr lang="en-US" altLang="en-US" sz="2800" dirty="0">
              <a:latin typeface="Times New Roman" panose="02020603050405020304" pitchFamily="18" charset="0"/>
              <a:cs typeface="Times New Roman" panose="02020603050405020304" pitchFamily="18" charset="0"/>
            </a:endParaRPr>
          </a:p>
        </p:txBody>
      </p:sp>
      <p:pic>
        <p:nvPicPr>
          <p:cNvPr id="9" name="Picture 2" descr="An illustration of recording the transaction using equation analysis displays the Balance Sheet. The accounting equation in the Balance Sheet is expressed as: Assets = Liabilities + Stockholders’ Equity, set up as the column headings. The Dividends Payable account is listed under the Liabilities column. The Common Stock account, Revenue, Expense, and Dividend are listed under the Stockholders' Equity column as: Common Stock plus Revenue minus Expense minus Dividend (Common Stock come under the sub-heading, Paid-in Capital, while Revenue, Expense, and Dividend come under the sub-heading, Retained Earnings under the Stockholders’ Equity column). $50,000 amount with the positive sign is displayed under the Dividends Payable account; $50,000 amount with the negative sign is displayed under the Dividend account.">
            <a:extLst>
              <a:ext uri="{FF2B5EF4-FFF2-40B4-BE49-F238E27FC236}">
                <a16:creationId xmlns:a16="http://schemas.microsoft.com/office/drawing/2014/main" id="{A1A900BB-8792-4F2D-9C0D-8A7BF24A8380}"/>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636968" y="3439886"/>
            <a:ext cx="7870064" cy="1967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8"/>
          </p:nvPr>
        </p:nvSpPr>
        <p:spPr>
          <a:xfrm>
            <a:off x="533400" y="5715000"/>
            <a:ext cx="8305800" cy="522516"/>
          </a:xfrm>
        </p:spPr>
        <p:txBody>
          <a:bodyPr/>
          <a:lstStyle/>
          <a:p>
            <a:pPr marL="0" indent="0">
              <a:spcBef>
                <a:spcPts val="1200"/>
              </a:spcBef>
              <a:buNone/>
            </a:pPr>
            <a:r>
              <a:rPr lang="en-US" sz="2400" dirty="0">
                <a:latin typeface="Times New Roman" panose="02020603050405020304" pitchFamily="18" charset="0"/>
                <a:cs typeface="Times New Roman" panose="02020603050405020304" pitchFamily="18" charset="0"/>
              </a:rPr>
              <a:t>This transaction has </a:t>
            </a:r>
            <a:r>
              <a:rPr lang="en-US" sz="2400" b="1" dirty="0">
                <a:latin typeface="Times New Roman" panose="02020603050405020304" pitchFamily="18" charset="0"/>
                <a:cs typeface="Times New Roman" panose="02020603050405020304" pitchFamily="18" charset="0"/>
              </a:rPr>
              <a:t>no effect </a:t>
            </a:r>
            <a:r>
              <a:rPr lang="en-US" sz="2400" dirty="0">
                <a:latin typeface="Times New Roman" panose="02020603050405020304" pitchFamily="18" charset="0"/>
                <a:cs typeface="Times New Roman" panose="02020603050405020304" pitchFamily="18" charset="0"/>
              </a:rPr>
              <a:t>on net income or cash flow.</a:t>
            </a:r>
          </a:p>
        </p:txBody>
      </p:sp>
      <p:sp>
        <p:nvSpPr>
          <p:cNvPr id="11" name="Content Placeholder 10"/>
          <p:cNvSpPr>
            <a:spLocks noGrp="1"/>
          </p:cNvSpPr>
          <p:nvPr>
            <p:ph sz="quarter" idx="23"/>
          </p:nvPr>
        </p:nvSpPr>
        <p:spPr/>
        <p:txBody>
          <a:bodyPr/>
          <a:lstStyle/>
          <a:p>
            <a:pPr marL="0" lvl="1" indent="0">
              <a:spcBef>
                <a:spcPts val="1000"/>
              </a:spcBef>
              <a:buNone/>
            </a:pP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O 4</a:t>
            </a:r>
            <a:endParaRPr lang="en-US" sz="12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9040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29875" cy="1198626"/>
          </a:xfrm>
        </p:spPr>
        <p:txBody>
          <a:bodyPr anchor="t"/>
          <a:lstStyle/>
          <a:p>
            <a:r>
              <a:rPr lang="en-US" b="1" dirty="0">
                <a:latin typeface="Times New Roman" panose="02020603050405020304" pitchFamily="18" charset="0"/>
                <a:cs typeface="Times New Roman" panose="02020603050405020304" pitchFamily="18" charset="0"/>
              </a:rPr>
              <a:t>Recording Cash Dividends</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Payment of a Cash Dividend</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457200" y="1676400"/>
            <a:ext cx="8229600" cy="990600"/>
          </a:xfrm>
        </p:spPr>
        <p:txBody>
          <a:bodyPr/>
          <a:lstStyle/>
          <a:p>
            <a:pPr algn="l">
              <a:lnSpc>
                <a:spcPct val="100000"/>
              </a:lnSpc>
              <a:spcBef>
                <a:spcPts val="1200"/>
              </a:spcBef>
            </a:pPr>
            <a:r>
              <a:rPr lang="en-US" sz="2600" dirty="0">
                <a:latin typeface="Times New Roman" panose="02020603050405020304" pitchFamily="18" charset="0"/>
                <a:cs typeface="Times New Roman" panose="02020603050405020304" pitchFamily="18" charset="0"/>
              </a:rPr>
              <a:t>Assume January 20 is the payment date for the dividend.</a:t>
            </a:r>
            <a:endParaRPr lang="en-US" altLang="en-US" sz="2600" dirty="0">
              <a:latin typeface="Times New Roman" panose="02020603050405020304" pitchFamily="18" charset="0"/>
              <a:cs typeface="Times New Roman" panose="02020603050405020304" pitchFamily="18" charset="0"/>
            </a:endParaRPr>
          </a:p>
        </p:txBody>
      </p:sp>
      <p:pic>
        <p:nvPicPr>
          <p:cNvPr id="9" name="Picture 2" descr="An illustration of recording the transaction using equation analysis displays the Balance Sheet. The accounting equation in the Balance Sheet is expressed as: Assets = Liabilities + Stockholders’ Equity, set up as the column headings. The Cash account is listed under the Assets column and the Dividends Payable account is listed under the Liabilities column. The Common Stock account, Revenue, Expense, and Dividend are listed under the Stockholders' Equity column as: Common Stock plus Revenue minus Expense minus Dividend (Common Stock come under the sub-heading, Paid-in Capital, while Revenue, Expense, and Dividend come under the sub-heading, Retained Earnings under the Stockholders’ Equity column). The balance transaction of $50,000 amount with the positive sign is displayed under the Dividends Payable account; $50,000 amount with the negative sign is displayed under the Dividend account. Second transaction recorded on January 20 is blank.">
            <a:extLst>
              <a:ext uri="{FF2B5EF4-FFF2-40B4-BE49-F238E27FC236}">
                <a16:creationId xmlns:a16="http://schemas.microsoft.com/office/drawing/2014/main" id="{1439131A-9412-437F-8E02-0C070CB98C1E}"/>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636968" y="2841172"/>
            <a:ext cx="7870064" cy="22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4</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9455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t>Recording Cash Dividends</a:t>
            </a:r>
            <a:b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br>
            <a:r>
              <a:rPr lang="en-US" sz="3200" b="1" dirty="0">
                <a:solidFill>
                  <a:schemeClr val="accent1"/>
                </a:solidFill>
                <a:latin typeface="Times New Roman" panose="02020603050405020304" pitchFamily="18" charset="0"/>
                <a:cs typeface="Times New Roman" panose="02020603050405020304" pitchFamily="18" charset="0"/>
              </a:rPr>
              <a:t>Recording Payment of a Cash Dividend</a:t>
            </a:r>
            <a:endParaRPr lang="ru-RU" b="1" dirty="0">
              <a:solidFill>
                <a:schemeClr val="accent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457200" y="1676400"/>
            <a:ext cx="8282354" cy="914400"/>
          </a:xfrm>
        </p:spPr>
        <p:txBody>
          <a:bodyPr/>
          <a:lstStyle/>
          <a:p>
            <a:pPr algn="l">
              <a:lnSpc>
                <a:spcPct val="100000"/>
              </a:lnSpc>
              <a:spcBef>
                <a:spcPts val="1200"/>
              </a:spcBef>
            </a:pPr>
            <a:r>
              <a:rPr lang="en-US" sz="2600" dirty="0">
                <a:latin typeface="Times New Roman" panose="02020603050405020304" pitchFamily="18" charset="0"/>
                <a:cs typeface="Times New Roman" panose="02020603050405020304" pitchFamily="18" charset="0"/>
              </a:rPr>
              <a:t>If January 20 is the payment date for dividend, the payment is recorded as follows.</a:t>
            </a:r>
            <a:endParaRPr lang="en-US" altLang="en-US" sz="2600" dirty="0">
              <a:latin typeface="Times New Roman" panose="02020603050405020304" pitchFamily="18" charset="0"/>
              <a:cs typeface="Times New Roman" panose="02020603050405020304" pitchFamily="18" charset="0"/>
            </a:endParaRPr>
          </a:p>
        </p:txBody>
      </p:sp>
      <p:pic>
        <p:nvPicPr>
          <p:cNvPr id="10" name="Picture 2" descr="An illustration of recording the transaction using equation analysis displays the Balance Sheet. The accounting equation in the Balance Sheet is expressed as: Assets = Liabilities + Stockholders’ Equity, set up as the column headings. The Cash account is listed under the Assets column and the Dividends Payable account is listed under the Liabilities column. The Common Stock account, Revenue, Expense, and Dividend are listed under the Stockholders' Equity column as: Common Stock plus Revenue minus Expense minus Dividend (Common Stock come under the sub-heading, Paid-in Capital, while Revenue, Expense, and Dividend come under the sub-heading, Retained Earnings under the Stockholders’ Equity column). The balance transaction of $50,000 amount with the positive sign is displayed under the Dividends Payable account; $50,000 amount with the negative sign is displayed under the Dividend account. Second transaction recorded on January 20 is as follows: $50,000 amount with the negative sign is displayed under the Cash account and the Dividends Payable account.">
            <a:extLst>
              <a:ext uri="{FF2B5EF4-FFF2-40B4-BE49-F238E27FC236}">
                <a16:creationId xmlns:a16="http://schemas.microsoft.com/office/drawing/2014/main" id="{776AF0A1-94A5-4657-B3D4-9378C3D55AE8}"/>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636968" y="2838600"/>
            <a:ext cx="7870064" cy="22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8"/>
          </p:nvPr>
        </p:nvSpPr>
        <p:spPr>
          <a:xfrm>
            <a:off x="533400" y="5323116"/>
            <a:ext cx="8305800" cy="914400"/>
          </a:xfrm>
        </p:spPr>
        <p:txBody>
          <a:bodyPr/>
          <a:lstStyle/>
          <a:p>
            <a:pPr marL="0" indent="0">
              <a:spcBef>
                <a:spcPts val="1200"/>
              </a:spcBef>
              <a:buNone/>
            </a:pPr>
            <a:r>
              <a:rPr lang="en-US" sz="2400" dirty="0">
                <a:latin typeface="Times New Roman" panose="02020603050405020304" pitchFamily="18" charset="0"/>
                <a:cs typeface="Times New Roman" panose="02020603050405020304" pitchFamily="18" charset="0"/>
              </a:rPr>
              <a:t>This transaction decreases cash flow by $50,000 and has no effect on net income.</a:t>
            </a:r>
          </a:p>
        </p:txBody>
      </p:sp>
      <p:sp>
        <p:nvSpPr>
          <p:cNvPr id="11" name="Content Placeholder 10"/>
          <p:cNvSpPr>
            <a:spLocks noGrp="1"/>
          </p:cNvSpPr>
          <p:nvPr>
            <p:ph sz="quarter" idx="23"/>
          </p:nvPr>
        </p:nvSpPr>
        <p:spPr/>
        <p:txBody>
          <a:bodyPr/>
          <a:lstStyle/>
          <a:p>
            <a:pPr marL="0" lvl="1" indent="0">
              <a:spcBef>
                <a:spcPts val="1000"/>
              </a:spcBef>
              <a:buNone/>
            </a:pP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O 4</a:t>
            </a:r>
            <a:endParaRPr lang="en-US" sz="12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54553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62122" cy="975360"/>
          </a:xfrm>
        </p:spPr>
        <p:txBody>
          <a:bodyPr anchor="t">
            <a:noAutofit/>
          </a:bodyPr>
          <a:lstStyle/>
          <a:p>
            <a:r>
              <a:rPr lang="en-US" b="1" dirty="0">
                <a:latin typeface="Times New Roman" panose="02020603050405020304" pitchFamily="18" charset="0"/>
                <a:cs typeface="Times New Roman" panose="02020603050405020304" pitchFamily="18" charset="0"/>
              </a:rPr>
              <a:t>Dividend Preferred Stockholders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304800" y="1295400"/>
            <a:ext cx="8610600" cy="4800600"/>
          </a:xfrm>
        </p:spPr>
        <p:txBody>
          <a:bodyPr/>
          <a:lstStyle/>
          <a:p>
            <a:pPr>
              <a:buClr>
                <a:srgbClr val="990000"/>
              </a:buClr>
            </a:pPr>
            <a:r>
              <a:rPr lang="en-US" altLang="en-US" sz="2600" dirty="0">
                <a:latin typeface="Times New Roman" panose="02020603050405020304" pitchFamily="18" charset="0"/>
                <a:cs typeface="Times New Roman" panose="02020603050405020304" pitchFamily="18" charset="0"/>
              </a:rPr>
              <a:t>Right to receive dividends before common stockholders. </a:t>
            </a:r>
          </a:p>
          <a:p>
            <a:pPr>
              <a:buClr>
                <a:srgbClr val="990000"/>
              </a:buClr>
            </a:pPr>
            <a:r>
              <a:rPr lang="en-US" altLang="en-US" sz="2600" dirty="0">
                <a:latin typeface="Times New Roman" panose="02020603050405020304" pitchFamily="18" charset="0"/>
                <a:cs typeface="Times New Roman" panose="02020603050405020304" pitchFamily="18" charset="0"/>
              </a:rPr>
              <a:t>Per share dividend is stated as a percentage of the preferred stock’s par value or as a specified amount.</a:t>
            </a:r>
          </a:p>
          <a:p>
            <a:pPr marL="461963" indent="-461963">
              <a:spcBef>
                <a:spcPts val="1200"/>
              </a:spcBef>
              <a:buClr>
                <a:srgbClr val="990000"/>
              </a:buClr>
            </a:pPr>
            <a:r>
              <a:rPr lang="en-US" altLang="en-US" sz="2600" b="1" dirty="0">
                <a:solidFill>
                  <a:srgbClr val="0000CC"/>
                </a:solidFill>
                <a:latin typeface="Times New Roman" panose="02020603050405020304" pitchFamily="18" charset="0"/>
                <a:cs typeface="Times New Roman" panose="02020603050405020304" pitchFamily="18" charset="0"/>
              </a:rPr>
              <a:t>Cumulative Dividend </a:t>
            </a:r>
            <a:r>
              <a:rPr lang="en-US" altLang="en-US" sz="2600" dirty="0">
                <a:latin typeface="Times New Roman" panose="02020603050405020304" pitchFamily="18" charset="0"/>
                <a:cs typeface="Times New Roman" panose="02020603050405020304" pitchFamily="18" charset="0"/>
              </a:rPr>
              <a:t>preferred stockholders must be paid current-year dividends and any unpaid prior-year dividends before common stockholders receive their dividends. The right springs from any dividend that should have been declared but was not. It is not an obligation if the Board of Directors did not declare a dividend because they were unable to do so. The amounts in arrears are declared in the footnotes. </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4</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46904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9F672B-BFB5-4E7C-BAA8-5426EF614495}"/>
              </a:ext>
            </a:extLst>
          </p:cNvPr>
          <p:cNvSpPr txBox="1"/>
          <p:nvPr/>
        </p:nvSpPr>
        <p:spPr>
          <a:xfrm>
            <a:off x="533400" y="533400"/>
            <a:ext cx="7848600" cy="6001643"/>
          </a:xfrm>
          <a:prstGeom prst="rect">
            <a:avLst/>
          </a:prstGeom>
          <a:noFill/>
        </p:spPr>
        <p:txBody>
          <a:bodyPr wrap="square">
            <a:spAutoFit/>
          </a:bodyPr>
          <a:lstStyle/>
          <a:p>
            <a:r>
              <a:rPr lang="en-US" sz="3200" b="1" i="0" dirty="0">
                <a:solidFill>
                  <a:srgbClr val="177D92"/>
                </a:solidFill>
                <a:effectLst/>
                <a:latin typeface="Georgia" panose="02040502050405020303" pitchFamily="18" charset="0"/>
              </a:rPr>
              <a:t>BE9.16</a:t>
            </a:r>
            <a:r>
              <a:rPr lang="en-US" sz="3200" b="0" i="0" dirty="0">
                <a:solidFill>
                  <a:srgbClr val="000000"/>
                </a:solidFill>
                <a:effectLst/>
                <a:latin typeface="Georgia" panose="02040502050405020303" pitchFamily="18" charset="0"/>
              </a:rPr>
              <a:t> Basse Corporation has 7,000 shares of common stock outstanding. </a:t>
            </a:r>
          </a:p>
          <a:p>
            <a:endParaRPr lang="en-US" sz="3200" dirty="0">
              <a:solidFill>
                <a:srgbClr val="000000"/>
              </a:solidFill>
              <a:latin typeface="Georgia" panose="02040502050405020303" pitchFamily="18" charset="0"/>
            </a:endParaRPr>
          </a:p>
          <a:p>
            <a:r>
              <a:rPr lang="en-US" sz="3200" b="0" i="0" dirty="0">
                <a:solidFill>
                  <a:srgbClr val="000000"/>
                </a:solidFill>
                <a:effectLst/>
                <a:latin typeface="Georgia" panose="02040502050405020303" pitchFamily="18" charset="0"/>
              </a:rPr>
              <a:t>It declares a $1 per share cash dividend on November 1 to stockholders of record on December 1. </a:t>
            </a:r>
          </a:p>
          <a:p>
            <a:endParaRPr lang="en-US" sz="3200" dirty="0">
              <a:solidFill>
                <a:srgbClr val="000000"/>
              </a:solidFill>
              <a:latin typeface="Georgia" panose="02040502050405020303" pitchFamily="18" charset="0"/>
            </a:endParaRPr>
          </a:p>
          <a:p>
            <a:r>
              <a:rPr lang="en-US" sz="3200" b="0" i="0" dirty="0">
                <a:solidFill>
                  <a:srgbClr val="000000"/>
                </a:solidFill>
                <a:effectLst/>
                <a:latin typeface="Georgia" panose="02040502050405020303" pitchFamily="18" charset="0"/>
              </a:rPr>
              <a:t>The dividend is paid on December 31. </a:t>
            </a:r>
          </a:p>
          <a:p>
            <a:endParaRPr lang="en-US" sz="3200" dirty="0">
              <a:solidFill>
                <a:srgbClr val="000000"/>
              </a:solidFill>
              <a:latin typeface="Georgia" panose="02040502050405020303" pitchFamily="18" charset="0"/>
            </a:endParaRPr>
          </a:p>
          <a:p>
            <a:r>
              <a:rPr lang="en-US" sz="3200" b="0" i="0" dirty="0">
                <a:solidFill>
                  <a:srgbClr val="000000"/>
                </a:solidFill>
                <a:effectLst/>
                <a:latin typeface="Georgia" panose="02040502050405020303" pitchFamily="18" charset="0"/>
              </a:rPr>
              <a:t>Prepare a tabular summary to record the declaration and payment of the cash dividend.</a:t>
            </a:r>
            <a:endParaRPr lang="en-US" sz="3200" dirty="0"/>
          </a:p>
        </p:txBody>
      </p:sp>
    </p:spTree>
    <p:extLst>
      <p:ext uri="{BB962C8B-B14F-4D97-AF65-F5344CB8AC3E}">
        <p14:creationId xmlns:p14="http://schemas.microsoft.com/office/powerpoint/2010/main" val="33523852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715675" cy="1198626"/>
          </a:xfrm>
        </p:spPr>
        <p:txBody>
          <a:bodyPr anchor="t"/>
          <a:lstStyle/>
          <a:p>
            <a:r>
              <a:rPr lang="en-US" b="1" dirty="0">
                <a:latin typeface="Times New Roman" panose="02020603050405020304" pitchFamily="18" charset="0"/>
                <a:cs typeface="Times New Roman" panose="02020603050405020304" pitchFamily="18" charset="0"/>
              </a:rPr>
              <a:t>Stockholders’ Equity Section of Balance Sheet</a:t>
            </a:r>
          </a:p>
        </p:txBody>
      </p:sp>
      <p:pic>
        <p:nvPicPr>
          <p:cNvPr id="7" name="Picture 3" descr="A statement displays a two-line heading consisting of the name of the company, Graber Incorporated; and the type of the statement, Balance Sheet (partial). There are 3 columns displayed, the first displaying the account names and the other 2 displays the respective amount in the numeric columns. The first section, Stockholders’ equity, is displayed in the first column. The following account names are listed in this section under the sub-section Paid-in-capital, with the respective amounts listed in the second numeric column: Stockholders’ equity; Capital stock 9% preferred stock, $100 par value, cumulative; 10,000 shares authorized and 6,000 shares issued and outstanding, $600,000; Common stock, no par, $5 stated value, 500,000 shares authorized, 400,000 shares issued, and 390,000 outstanding, $2,000,000; these amounts are totaled as $2,600,000, shown in the second numeric column, with the label, Total capital stock appearing in the first column. The second sub-section is Additional paid-in capital and the following account names are listed under this sub-section with the respective amounts listed in the first numeric column: Paid-in capital in excess of par value-preferred stock, $30,000; Paid-in capital in excess of stated value-common stock, $1,050,000; Total additional paid-in capital, $1,080,000, shown in the second numeric column; Total paid-in capital, $3,680,000,  shown in the second numeric column; Retained earnings, $1,050,000,  shown in the second numeric column; Total paid-in capital and retained earnings, $4,730,000,  shown in the second numeric column; Accumulated other comprehensive income, $110,000,  shown in the second numeric column; Less: Treasury stock (10,000 common shares), $80,000,  shown in the second numeric column; and total stockholders’ equity, $4,760,000.">
            <a:extLst>
              <a:ext uri="{FF2B5EF4-FFF2-40B4-BE49-F238E27FC236}">
                <a16:creationId xmlns:a16="http://schemas.microsoft.com/office/drawing/2014/main" id="{8DDE9632-64C3-4C46-96A8-E56A93FDE7EF}"/>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1372762" y="1599180"/>
            <a:ext cx="6398476" cy="4638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5</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1195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rmAutofit/>
          </a:bodyPr>
          <a:lstStyle/>
          <a:p>
            <a:r>
              <a:rPr lang="en-US" b="1" dirty="0">
                <a:latin typeface="Times New Roman" panose="02020603050405020304" pitchFamily="18" charset="0"/>
                <a:cs typeface="Times New Roman" panose="02020603050405020304" pitchFamily="18" charset="0"/>
              </a:rPr>
              <a:t>Notes Payable</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381000" y="1143000"/>
            <a:ext cx="8458200" cy="5105400"/>
          </a:xfrm>
        </p:spPr>
        <p:txBody>
          <a:bodyPr/>
          <a:lstStyle/>
          <a:p>
            <a:pPr marL="461963" lvl="1" indent="-461963">
              <a:spcAft>
                <a:spcPts val="600"/>
              </a:spcAft>
              <a:buSzPct val="100000"/>
              <a:buFont typeface="Arial" panose="020B0604020202020204" pitchFamily="34" charset="0"/>
              <a:buChar char="•"/>
              <a:tabLst>
                <a:tab pos="461963" algn="l"/>
              </a:tabLst>
            </a:pPr>
            <a:r>
              <a:rPr lang="en-US" altLang="en-US" sz="3200" dirty="0">
                <a:latin typeface="Times New Roman" panose="02020603050405020304" pitchFamily="18" charset="0"/>
                <a:cs typeface="Times New Roman" panose="02020603050405020304" pitchFamily="18" charset="0"/>
              </a:rPr>
              <a:t>Written documentation of obligation. Easier to adjudicate in court. </a:t>
            </a:r>
          </a:p>
          <a:p>
            <a:pPr marL="461963" lvl="1" indent="-461963">
              <a:spcAft>
                <a:spcPts val="600"/>
              </a:spcAft>
              <a:buSzPct val="100000"/>
              <a:buFont typeface="Arial" panose="020B0604020202020204" pitchFamily="34" charset="0"/>
              <a:buChar char="•"/>
              <a:tabLst>
                <a:tab pos="461963" algn="l"/>
              </a:tabLst>
            </a:pPr>
            <a:r>
              <a:rPr lang="en-US" altLang="en-US" sz="3200" dirty="0">
                <a:latin typeface="Times New Roman" panose="02020603050405020304" pitchFamily="18" charset="0"/>
                <a:cs typeface="Times New Roman" panose="02020603050405020304" pitchFamily="18" charset="0"/>
              </a:rPr>
              <a:t>Usually requires borrower to pay interest.</a:t>
            </a:r>
          </a:p>
          <a:p>
            <a:pPr marL="461963" lvl="1" indent="-461963">
              <a:spcAft>
                <a:spcPts val="600"/>
              </a:spcAft>
              <a:buSzPct val="100000"/>
              <a:buFont typeface="Arial" panose="020B0604020202020204" pitchFamily="34" charset="0"/>
              <a:buChar char="•"/>
              <a:tabLst>
                <a:tab pos="461963" algn="l"/>
              </a:tabLst>
            </a:pPr>
            <a:r>
              <a:rPr lang="en-US" sz="3200" dirty="0">
                <a:latin typeface="Times New Roman" panose="02020603050405020304" pitchFamily="18" charset="0"/>
                <a:cs typeface="Times New Roman" panose="02020603050405020304" pitchFamily="18" charset="0"/>
              </a:rPr>
              <a:t>Frequently issued to meet short-term financing needs.</a:t>
            </a:r>
          </a:p>
          <a:p>
            <a:pPr marL="461963" lvl="1" indent="-461963">
              <a:spcAft>
                <a:spcPts val="600"/>
              </a:spcAft>
              <a:buSzPct val="100000"/>
              <a:buFont typeface="Arial" panose="020B0604020202020204" pitchFamily="34" charset="0"/>
              <a:buChar char="•"/>
              <a:tabLst>
                <a:tab pos="461963" algn="l"/>
              </a:tabLst>
            </a:pPr>
            <a:r>
              <a:rPr lang="en-US" altLang="en-US" sz="3200" dirty="0">
                <a:latin typeface="Times New Roman" panose="02020603050405020304" pitchFamily="18" charset="0"/>
                <a:cs typeface="Times New Roman" panose="02020603050405020304" pitchFamily="18" charset="0"/>
              </a:rPr>
              <a:t>Issued for varying periods of time but typically less than a year</a:t>
            </a:r>
          </a:p>
          <a:p>
            <a:pPr marL="461963" lvl="1" indent="-461963">
              <a:spcAft>
                <a:spcPts val="600"/>
              </a:spcAft>
              <a:buSzPct val="100000"/>
              <a:buFont typeface="Arial" panose="020B0604020202020204" pitchFamily="34" charset="0"/>
              <a:buChar char="•"/>
              <a:tabLst>
                <a:tab pos="461963" algn="l"/>
              </a:tabLst>
            </a:pPr>
            <a:r>
              <a:rPr lang="en-US" altLang="en-US" sz="3200" dirty="0">
                <a:latin typeface="Times New Roman" panose="02020603050405020304" pitchFamily="18" charset="0"/>
                <a:cs typeface="Times New Roman" panose="02020603050405020304" pitchFamily="18" charset="0"/>
              </a:rPr>
              <a:t>Usually classified as current liability if due for payment within one year of balance sheet date.</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8266765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BAF18E-309B-4B46-8C61-1D916EFC3CF1}"/>
              </a:ext>
            </a:extLst>
          </p:cNvPr>
          <p:cNvSpPr>
            <a:spLocks noGrp="1"/>
          </p:cNvSpPr>
          <p:nvPr>
            <p:ph type="title"/>
          </p:nvPr>
        </p:nvSpPr>
        <p:spPr>
          <a:xfrm>
            <a:off x="304800" y="2826466"/>
            <a:ext cx="8543926" cy="2050334"/>
          </a:xfrm>
        </p:spPr>
        <p:txBody>
          <a:bodyPr>
            <a:normAutofit/>
          </a:bodyPr>
          <a:lstStyle/>
          <a:p>
            <a:r>
              <a:rPr lang="en-IN" b="1" dirty="0">
                <a:solidFill>
                  <a:srgbClr val="931B21"/>
                </a:solidFill>
                <a:latin typeface="Times New Roman" panose="02020603050405020304" pitchFamily="18" charset="0"/>
                <a:cs typeface="Times New Roman" panose="02020603050405020304" pitchFamily="18" charset="0"/>
              </a:rPr>
              <a:t>Learning Objective 5</a:t>
            </a:r>
            <a:br>
              <a:rPr lang="en-IN" b="1" dirty="0">
                <a:solidFill>
                  <a:srgbClr val="931B21"/>
                </a:solidFill>
                <a:latin typeface="Times New Roman" panose="02020603050405020304" pitchFamily="18" charset="0"/>
                <a:cs typeface="Times New Roman" panose="02020603050405020304" pitchFamily="18" charset="0"/>
              </a:rPr>
            </a:br>
            <a:r>
              <a:rPr lang="en-US" b="1" dirty="0">
                <a:solidFill>
                  <a:schemeClr val="accent1"/>
                </a:solidFill>
                <a:latin typeface="Times New Roman" panose="02020603050405020304" pitchFamily="18" charset="0"/>
                <a:cs typeface="Times New Roman" panose="02020603050405020304" pitchFamily="18" charset="0"/>
              </a:rPr>
              <a:t>Discuss How Stockholders’ Equity is Reported and Analyzed</a:t>
            </a:r>
            <a:endParaRPr lang="en-CA" altLang="en-US"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5</a:t>
            </a:r>
          </a:p>
        </p:txBody>
      </p:sp>
    </p:spTree>
    <p:extLst>
      <p:ext uri="{BB962C8B-B14F-4D97-AF65-F5344CB8AC3E}">
        <p14:creationId xmlns:p14="http://schemas.microsoft.com/office/powerpoint/2010/main" val="3535089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lstStyle/>
          <a:p>
            <a:r>
              <a:rPr lang="en-US" b="1" dirty="0">
                <a:latin typeface="Times New Roman" panose="02020603050405020304" pitchFamily="18" charset="0"/>
                <a:cs typeface="Times New Roman" panose="02020603050405020304" pitchFamily="18" charset="0"/>
              </a:rPr>
              <a:t>Analysis of Stockholders’ Equity</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Dividend Record</a:t>
            </a:r>
            <a:endParaRPr lang="en-US" b="1"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658FD95B-F662-4033-91BC-37BF237704B3}"/>
              </a:ext>
            </a:extLst>
          </p:cNvPr>
          <p:cNvSpPr>
            <a:spLocks noGrp="1"/>
          </p:cNvSpPr>
          <p:nvPr>
            <p:ph sz="quarter" idx="15"/>
          </p:nvPr>
        </p:nvSpPr>
        <p:spPr>
          <a:xfrm>
            <a:off x="380060" y="1828800"/>
            <a:ext cx="8534400" cy="762001"/>
          </a:xfrm>
        </p:spPr>
        <p:txBody>
          <a:bodyPr/>
          <a:lstStyle/>
          <a:p>
            <a:pPr algn="l">
              <a:lnSpc>
                <a:spcPct val="100000"/>
              </a:lnSpc>
              <a:spcBef>
                <a:spcPts val="624"/>
              </a:spcBef>
              <a:spcAft>
                <a:spcPts val="600"/>
              </a:spcAft>
            </a:pPr>
            <a:r>
              <a:rPr lang="en-US" sz="2600" b="1" dirty="0">
                <a:latin typeface="Times New Roman" panose="02020603050405020304" pitchFamily="18" charset="0"/>
                <a:cs typeface="Times New Roman" panose="02020603050405020304" pitchFamily="18" charset="0"/>
              </a:rPr>
              <a:t>Illustration:</a:t>
            </a:r>
            <a:r>
              <a:rPr lang="en-US" sz="2600" dirty="0">
                <a:latin typeface="Times New Roman" panose="02020603050405020304" pitchFamily="18" charset="0"/>
                <a:cs typeface="Times New Roman" panose="02020603050405020304" pitchFamily="18" charset="0"/>
              </a:rPr>
              <a:t> Payout ratio for </a:t>
            </a:r>
            <a:r>
              <a:rPr lang="en-US" sz="2600" b="1" dirty="0">
                <a:solidFill>
                  <a:srgbClr val="990000"/>
                </a:solidFill>
                <a:latin typeface="Times New Roman" panose="02020603050405020304" pitchFamily="18" charset="0"/>
                <a:cs typeface="Times New Roman" panose="02020603050405020304" pitchFamily="18" charset="0"/>
              </a:rPr>
              <a:t>Nike</a:t>
            </a:r>
            <a:r>
              <a:rPr lang="en-US" sz="2600" dirty="0">
                <a:latin typeface="Times New Roman" panose="02020603050405020304" pitchFamily="18" charset="0"/>
                <a:cs typeface="Times New Roman" panose="02020603050405020304" pitchFamily="18" charset="0"/>
              </a:rPr>
              <a:t> in 2016 and 2015.</a:t>
            </a:r>
          </a:p>
        </p:txBody>
      </p:sp>
      <p:graphicFrame>
        <p:nvGraphicFramePr>
          <p:cNvPr id="18" name="Table Placeholder 7" descr="Table is accessibile to screenreaders.">
            <a:extLst>
              <a:ext uri="{FF2B5EF4-FFF2-40B4-BE49-F238E27FC236}">
                <a16:creationId xmlns:a16="http://schemas.microsoft.com/office/drawing/2014/main" id="{4B138256-15A3-4603-BA09-4DA2C2E11C79}"/>
              </a:ext>
            </a:extLst>
          </p:cNvPr>
          <p:cNvGraphicFramePr>
            <a:graphicFrameLocks noGrp="1"/>
          </p:cNvGraphicFramePr>
          <p:nvPr>
            <p:ph type="tbl" sz="quarter" idx="17"/>
            <p:extLst>
              <p:ext uri="{D42A27DB-BD31-4B8C-83A1-F6EECF244321}">
                <p14:modId xmlns:p14="http://schemas.microsoft.com/office/powerpoint/2010/main" val="2793778219"/>
              </p:ext>
            </p:extLst>
          </p:nvPr>
        </p:nvGraphicFramePr>
        <p:xfrm>
          <a:off x="1371600" y="2872740"/>
          <a:ext cx="6053818" cy="1112520"/>
        </p:xfrm>
        <a:graphic>
          <a:graphicData uri="http://schemas.openxmlformats.org/drawingml/2006/table">
            <a:tbl>
              <a:tblPr firstRow="1" bandRow="1">
                <a:tableStyleId>{2D5ABB26-0587-4C30-8999-92F81FD0307C}</a:tableStyleId>
              </a:tblPr>
              <a:tblGrid>
                <a:gridCol w="3392954">
                  <a:extLst>
                    <a:ext uri="{9D8B030D-6E8A-4147-A177-3AD203B41FA5}">
                      <a16:colId xmlns:a16="http://schemas.microsoft.com/office/drawing/2014/main" val="20000"/>
                    </a:ext>
                  </a:extLst>
                </a:gridCol>
                <a:gridCol w="1285340">
                  <a:extLst>
                    <a:ext uri="{9D8B030D-6E8A-4147-A177-3AD203B41FA5}">
                      <a16:colId xmlns:a16="http://schemas.microsoft.com/office/drawing/2014/main" val="20001"/>
                    </a:ext>
                  </a:extLst>
                </a:gridCol>
                <a:gridCol w="1375524">
                  <a:extLst>
                    <a:ext uri="{9D8B030D-6E8A-4147-A177-3AD203B41FA5}">
                      <a16:colId xmlns:a16="http://schemas.microsoft.com/office/drawing/2014/main" val="20002"/>
                    </a:ext>
                  </a:extLst>
                </a:gridCol>
              </a:tblGrid>
              <a:tr h="370840">
                <a:tc>
                  <a:txBody>
                    <a:bodyPr/>
                    <a:lstStyle/>
                    <a:p>
                      <a:endParaRPr lang="en-US" sz="1800" dirty="0">
                        <a:latin typeface="Times New Roman" panose="02020603050405020304" pitchFamily="18" charset="0"/>
                        <a:cs typeface="Times New Roman" panose="02020603050405020304" pitchFamily="18" charset="0"/>
                      </a:endParaRPr>
                    </a:p>
                  </a:txBody>
                  <a:tcPr marT="0" marB="0"/>
                </a:tc>
                <a:tc>
                  <a:txBody>
                    <a:bodyPr/>
                    <a:lstStyle/>
                    <a:p>
                      <a:pPr algn="ctr"/>
                      <a:r>
                        <a:rPr lang="en-US" sz="1800" b="1" dirty="0">
                          <a:latin typeface="Times New Roman" panose="02020603050405020304" pitchFamily="18" charset="0"/>
                          <a:cs typeface="Times New Roman" panose="02020603050405020304" pitchFamily="18" charset="0"/>
                        </a:rPr>
                        <a:t>2016</a:t>
                      </a:r>
                    </a:p>
                  </a:txBody>
                  <a:tcPr marT="0" marB="0">
                    <a:lnB w="12700" cap="flat" cmpd="sng" algn="ctr">
                      <a:solidFill>
                        <a:schemeClr val="tx1"/>
                      </a:solidFill>
                      <a:prstDash val="solid"/>
                      <a:round/>
                      <a:headEnd type="none" w="med" len="med"/>
                      <a:tailEnd type="none" w="med" len="med"/>
                    </a:lnB>
                  </a:tcPr>
                </a:tc>
                <a:tc>
                  <a:txBody>
                    <a:bodyPr/>
                    <a:lstStyle/>
                    <a:p>
                      <a:pPr algn="ctr"/>
                      <a:r>
                        <a:rPr lang="en-US" sz="1800" b="1" dirty="0">
                          <a:latin typeface="Times New Roman" panose="02020603050405020304" pitchFamily="18" charset="0"/>
                          <a:cs typeface="Times New Roman" panose="02020603050405020304" pitchFamily="18" charset="0"/>
                        </a:rPr>
                        <a:t>2015</a:t>
                      </a:r>
                    </a:p>
                  </a:txBody>
                  <a:tcPr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800" dirty="0">
                          <a:latin typeface="Times New Roman" panose="02020603050405020304" pitchFamily="18" charset="0"/>
                          <a:cs typeface="Times New Roman" panose="02020603050405020304" pitchFamily="18" charset="0"/>
                        </a:rPr>
                        <a:t>Dividends (in millions)</a:t>
                      </a:r>
                    </a:p>
                  </a:txBody>
                  <a:tcPr marT="0" marB="0"/>
                </a:tc>
                <a:tc>
                  <a:txBody>
                    <a:bodyPr/>
                    <a:lstStyle/>
                    <a:p>
                      <a:pPr algn="r"/>
                      <a:r>
                        <a:rPr lang="en-US" sz="1800" dirty="0">
                          <a:latin typeface="Times New Roman" panose="02020603050405020304" pitchFamily="18" charset="0"/>
                          <a:cs typeface="Times New Roman" panose="02020603050405020304" pitchFamily="18" charset="0"/>
                        </a:rPr>
                        <a:t>$ 1,133</a:t>
                      </a:r>
                    </a:p>
                  </a:txBody>
                  <a:tcPr marR="228600" marT="0" marB="0">
                    <a:lnT w="12700" cap="flat" cmpd="sng" algn="ctr">
                      <a:solidFill>
                        <a:schemeClr val="tx1"/>
                      </a:solidFill>
                      <a:prstDash val="solid"/>
                      <a:round/>
                      <a:headEnd type="none" w="med" len="med"/>
                      <a:tailEnd type="none" w="med" len="med"/>
                    </a:lnT>
                  </a:tcPr>
                </a:tc>
                <a:tc>
                  <a:txBody>
                    <a:bodyPr/>
                    <a:lstStyle/>
                    <a:p>
                      <a:pPr algn="r"/>
                      <a:r>
                        <a:rPr lang="en-US" sz="1800" dirty="0">
                          <a:latin typeface="Times New Roman" panose="02020603050405020304" pitchFamily="18" charset="0"/>
                          <a:cs typeface="Times New Roman" panose="02020603050405020304" pitchFamily="18" charset="0"/>
                        </a:rPr>
                        <a:t>$ 1,022</a:t>
                      </a:r>
                    </a:p>
                  </a:txBody>
                  <a:tcPr marR="22860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US" sz="1800" dirty="0">
                          <a:latin typeface="Times New Roman" panose="02020603050405020304" pitchFamily="18" charset="0"/>
                          <a:cs typeface="Times New Roman" panose="02020603050405020304" pitchFamily="18" charset="0"/>
                        </a:rPr>
                        <a:t>Nel income (in millions)</a:t>
                      </a:r>
                    </a:p>
                  </a:txBody>
                  <a:tcPr marT="0" marB="0"/>
                </a:tc>
                <a:tc>
                  <a:txBody>
                    <a:bodyPr/>
                    <a:lstStyle/>
                    <a:p>
                      <a:pPr algn="r"/>
                      <a:r>
                        <a:rPr lang="en-US" sz="1800" dirty="0">
                          <a:latin typeface="Times New Roman" panose="02020603050405020304" pitchFamily="18" charset="0"/>
                          <a:cs typeface="Times New Roman" panose="02020603050405020304" pitchFamily="18" charset="0"/>
                        </a:rPr>
                        <a:t>2,440</a:t>
                      </a:r>
                    </a:p>
                  </a:txBody>
                  <a:tcPr marR="228600" marT="0" marB="0"/>
                </a:tc>
                <a:tc>
                  <a:txBody>
                    <a:bodyPr/>
                    <a:lstStyle/>
                    <a:p>
                      <a:pPr algn="r"/>
                      <a:r>
                        <a:rPr lang="en-US" sz="1800" dirty="0">
                          <a:latin typeface="Times New Roman" panose="02020603050405020304" pitchFamily="18" charset="0"/>
                          <a:cs typeface="Times New Roman" panose="02020603050405020304" pitchFamily="18" charset="0"/>
                        </a:rPr>
                        <a:t>3,760</a:t>
                      </a:r>
                    </a:p>
                  </a:txBody>
                  <a:tcPr marR="228600" marT="0" marB="0"/>
                </a:tc>
                <a:extLst>
                  <a:ext uri="{0D108BD9-81ED-4DB2-BD59-A6C34878D82A}">
                    <a16:rowId xmlns:a16="http://schemas.microsoft.com/office/drawing/2014/main" val="10002"/>
                  </a:ext>
                </a:extLst>
              </a:tr>
            </a:tbl>
          </a:graphicData>
        </a:graphic>
      </p:graphicFrame>
      <p:pic>
        <p:nvPicPr>
          <p:cNvPr id="19" name="Picture Placeholder 18" descr="A formula for calculating payout ratios for the years, 2016 and 2015. The formula for payout ratio is displayed as: Payout ratio equals cash dividends declared on common stock as the numerator and net income as the denominator. The calculation of payout ratio for 2016 (in millions) is as follows: For 2016, it is given as $1,133 divided by $4,240, which equals 26.7%. For 2015, it is given as $1,022 divided by $3,760, which is equals 27.2%.">
            <a:extLst>
              <a:ext uri="{FF2B5EF4-FFF2-40B4-BE49-F238E27FC236}">
                <a16:creationId xmlns:a16="http://schemas.microsoft.com/office/drawing/2014/main" id="{BE59A3E4-D983-46CA-994B-89D87D3401B5}"/>
              </a:ext>
            </a:extLst>
          </p:cNvPr>
          <p:cNvPicPr>
            <a:picLocks noGrp="1" noChangeAspect="1"/>
          </p:cNvPicPr>
          <p:nvPr>
            <p:ph type="pic" sz="quarter" idx="19"/>
          </p:nvPr>
        </p:nvPicPr>
        <p:blipFill>
          <a:blip r:embed="rId2"/>
          <a:stretch>
            <a:fillRect/>
          </a:stretch>
        </p:blipFill>
        <p:spPr>
          <a:xfrm>
            <a:off x="420744" y="4202699"/>
            <a:ext cx="8287343" cy="1960682"/>
          </a:xfrm>
          <a:prstGeom prst="rect">
            <a:avLst/>
          </a:prstGeom>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5</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625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normAutofit/>
          </a:bodyPr>
          <a:lstStyle/>
          <a:p>
            <a:r>
              <a:rPr lang="en-US" b="1" dirty="0">
                <a:latin typeface="Times New Roman" panose="02020603050405020304" pitchFamily="18" charset="0"/>
                <a:cs typeface="Times New Roman" panose="02020603050405020304" pitchFamily="18" charset="0"/>
              </a:rPr>
              <a:t>Analysis of Stockholders’ Equity</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Earnings Performance</a:t>
            </a:r>
            <a:endParaRPr lang="en-US" b="1"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658FD95B-F662-4033-91BC-37BF237704B3}"/>
              </a:ext>
            </a:extLst>
          </p:cNvPr>
          <p:cNvSpPr>
            <a:spLocks noGrp="1"/>
          </p:cNvSpPr>
          <p:nvPr>
            <p:ph sz="quarter" idx="15"/>
          </p:nvPr>
        </p:nvSpPr>
        <p:spPr>
          <a:xfrm>
            <a:off x="380060" y="1890713"/>
            <a:ext cx="8534400" cy="1141412"/>
          </a:xfrm>
        </p:spPr>
        <p:txBody>
          <a:bodyPr/>
          <a:lstStyle/>
          <a:p>
            <a:pPr algn="l">
              <a:lnSpc>
                <a:spcPct val="100000"/>
              </a:lnSpc>
              <a:spcBef>
                <a:spcPts val="624"/>
              </a:spcBef>
              <a:spcAft>
                <a:spcPts val="600"/>
              </a:spcAft>
            </a:pPr>
            <a:r>
              <a:rPr lang="en-US" sz="2400" b="1" dirty="0">
                <a:latin typeface="Times New Roman" panose="02020603050405020304" pitchFamily="18" charset="0"/>
                <a:cs typeface="Times New Roman" panose="02020603050405020304" pitchFamily="18" charset="0"/>
              </a:rPr>
              <a:t>Illustration:</a:t>
            </a:r>
            <a:r>
              <a:rPr lang="en-US" sz="2400" dirty="0">
                <a:latin typeface="Times New Roman" panose="02020603050405020304" pitchFamily="18" charset="0"/>
                <a:cs typeface="Times New Roman" panose="02020603050405020304" pitchFamily="18" charset="0"/>
              </a:rPr>
              <a:t> Return on common stockholders’ equity ratio for Nike in 2016 and 2015.</a:t>
            </a:r>
          </a:p>
        </p:txBody>
      </p:sp>
      <p:graphicFrame>
        <p:nvGraphicFramePr>
          <p:cNvPr id="9" name="Table Placeholder 7" descr="Table is accessible to screenreaders.">
            <a:extLst>
              <a:ext uri="{FF2B5EF4-FFF2-40B4-BE49-F238E27FC236}">
                <a16:creationId xmlns:a16="http://schemas.microsoft.com/office/drawing/2014/main" id="{DD484EC8-DAE0-4CAF-BF1A-272BEA7F761E}"/>
              </a:ext>
            </a:extLst>
          </p:cNvPr>
          <p:cNvGraphicFramePr>
            <a:graphicFrameLocks noGrp="1"/>
          </p:cNvGraphicFramePr>
          <p:nvPr>
            <p:ph type="tbl" sz="quarter" idx="17"/>
            <p:extLst>
              <p:ext uri="{D42A27DB-BD31-4B8C-83A1-F6EECF244321}">
                <p14:modId xmlns:p14="http://schemas.microsoft.com/office/powerpoint/2010/main" val="1624145187"/>
              </p:ext>
            </p:extLst>
          </p:nvPr>
        </p:nvGraphicFramePr>
        <p:xfrm>
          <a:off x="844103" y="3002280"/>
          <a:ext cx="7455795" cy="1112520"/>
        </p:xfrm>
        <a:graphic>
          <a:graphicData uri="http://schemas.openxmlformats.org/drawingml/2006/table">
            <a:tbl>
              <a:tblPr firstRow="1" bandRow="1">
                <a:tableStyleId>{2D5ABB26-0587-4C30-8999-92F81FD0307C}</a:tableStyleId>
              </a:tblPr>
              <a:tblGrid>
                <a:gridCol w="2973705">
                  <a:extLst>
                    <a:ext uri="{9D8B030D-6E8A-4147-A177-3AD203B41FA5}">
                      <a16:colId xmlns:a16="http://schemas.microsoft.com/office/drawing/2014/main" val="20000"/>
                    </a:ext>
                  </a:extLst>
                </a:gridCol>
                <a:gridCol w="1601927">
                  <a:extLst>
                    <a:ext uri="{9D8B030D-6E8A-4147-A177-3AD203B41FA5}">
                      <a16:colId xmlns:a16="http://schemas.microsoft.com/office/drawing/2014/main" val="20001"/>
                    </a:ext>
                  </a:extLst>
                </a:gridCol>
                <a:gridCol w="1517618">
                  <a:extLst>
                    <a:ext uri="{9D8B030D-6E8A-4147-A177-3AD203B41FA5}">
                      <a16:colId xmlns:a16="http://schemas.microsoft.com/office/drawing/2014/main" val="20002"/>
                    </a:ext>
                  </a:extLst>
                </a:gridCol>
                <a:gridCol w="1362545">
                  <a:extLst>
                    <a:ext uri="{9D8B030D-6E8A-4147-A177-3AD203B41FA5}">
                      <a16:colId xmlns:a16="http://schemas.microsoft.com/office/drawing/2014/main" val="20003"/>
                    </a:ext>
                  </a:extLst>
                </a:gridCol>
              </a:tblGrid>
              <a:tr h="370840">
                <a:tc>
                  <a:txBody>
                    <a:bodyPr/>
                    <a:lstStyle/>
                    <a:p>
                      <a:r>
                        <a:rPr lang="en-US" sz="1800" b="1" dirty="0">
                          <a:latin typeface="+mn-lt"/>
                          <a:cs typeface="Times New Roman" panose="02020603050405020304" pitchFamily="18" charset="0"/>
                        </a:rPr>
                        <a:t>(in millions)</a:t>
                      </a:r>
                    </a:p>
                  </a:txBody>
                  <a:tcPr marT="0" marB="0">
                    <a:lnB w="12700" cap="flat" cmpd="sng" algn="ctr">
                      <a:solidFill>
                        <a:schemeClr val="tx1"/>
                      </a:solidFill>
                      <a:prstDash val="solid"/>
                      <a:round/>
                      <a:headEnd type="none" w="med" len="med"/>
                      <a:tailEnd type="none" w="med" len="med"/>
                    </a:lnB>
                  </a:tcPr>
                </a:tc>
                <a:tc>
                  <a:txBody>
                    <a:bodyPr/>
                    <a:lstStyle/>
                    <a:p>
                      <a:pPr algn="ctr"/>
                      <a:r>
                        <a:rPr lang="en-US" sz="1800" b="1" dirty="0">
                          <a:latin typeface="+mn-lt"/>
                          <a:cs typeface="Times New Roman" panose="02020603050405020304" pitchFamily="18" charset="0"/>
                        </a:rPr>
                        <a:t>2016</a:t>
                      </a:r>
                    </a:p>
                  </a:txBody>
                  <a:tcPr marT="0" marB="0">
                    <a:lnB w="12700" cap="flat" cmpd="sng" algn="ctr">
                      <a:solidFill>
                        <a:schemeClr val="tx1"/>
                      </a:solidFill>
                      <a:prstDash val="solid"/>
                      <a:round/>
                      <a:headEnd type="none" w="med" len="med"/>
                      <a:tailEnd type="none" w="med" len="med"/>
                    </a:lnB>
                  </a:tcPr>
                </a:tc>
                <a:tc>
                  <a:txBody>
                    <a:bodyPr/>
                    <a:lstStyle/>
                    <a:p>
                      <a:pPr algn="ctr"/>
                      <a:r>
                        <a:rPr lang="en-US" sz="1800" b="1" dirty="0">
                          <a:latin typeface="+mn-lt"/>
                          <a:cs typeface="Times New Roman" panose="02020603050405020304" pitchFamily="18" charset="0"/>
                        </a:rPr>
                        <a:t>2015</a:t>
                      </a:r>
                    </a:p>
                  </a:txBody>
                  <a:tcPr marT="0" marB="0">
                    <a:lnB w="12700" cap="flat" cmpd="sng" algn="ctr">
                      <a:solidFill>
                        <a:schemeClr val="tx1"/>
                      </a:solidFill>
                      <a:prstDash val="solid"/>
                      <a:round/>
                      <a:headEnd type="none" w="med" len="med"/>
                      <a:tailEnd type="none" w="med" len="med"/>
                    </a:lnB>
                  </a:tcPr>
                </a:tc>
                <a:tc>
                  <a:txBody>
                    <a:bodyPr/>
                    <a:lstStyle/>
                    <a:p>
                      <a:pPr algn="ctr"/>
                      <a:r>
                        <a:rPr lang="en-US" sz="1800" b="1" dirty="0">
                          <a:latin typeface="+mn-lt"/>
                          <a:cs typeface="Times New Roman" panose="02020603050405020304" pitchFamily="18" charset="0"/>
                        </a:rPr>
                        <a:t>2014</a:t>
                      </a:r>
                    </a:p>
                  </a:txBody>
                  <a:tcPr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800" dirty="0">
                          <a:latin typeface="+mn-lt"/>
                          <a:cs typeface="Times New Roman" panose="02020603050405020304" pitchFamily="18" charset="0"/>
                        </a:rPr>
                        <a:t>Preferred dividends</a:t>
                      </a:r>
                    </a:p>
                  </a:txBody>
                  <a:tcPr marT="0" marB="0">
                    <a:lnT w="12700" cap="flat" cmpd="sng" algn="ctr">
                      <a:solidFill>
                        <a:schemeClr val="tx1"/>
                      </a:solidFill>
                      <a:prstDash val="solid"/>
                      <a:round/>
                      <a:headEnd type="none" w="med" len="med"/>
                      <a:tailEnd type="none" w="med" len="med"/>
                    </a:lnT>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latin typeface="+mn-lt"/>
                          <a:cs typeface="Times New Roman" panose="02020603050405020304" pitchFamily="18" charset="0"/>
                        </a:rPr>
                        <a:t>$ </a:t>
                      </a:r>
                      <a:r>
                        <a:rPr lang="en-US" sz="1800" dirty="0">
                          <a:latin typeface="+mn-lt"/>
                          <a:cs typeface="Calibri" panose="020F0502020204030204" pitchFamily="34" charset="0"/>
                        </a:rPr>
                        <a:t>-0-</a:t>
                      </a:r>
                    </a:p>
                  </a:txBody>
                  <a:tcPr marR="365760" marT="0" marB="0">
                    <a:lnT w="12700" cap="flat" cmpd="sng" algn="ctr">
                      <a:solidFill>
                        <a:schemeClr val="tx1"/>
                      </a:solidFill>
                      <a:prstDash val="solid"/>
                      <a:round/>
                      <a:headEnd type="none" w="med" len="med"/>
                      <a:tailEnd type="none" w="med" len="med"/>
                    </a:lnT>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latin typeface="+mn-lt"/>
                          <a:cs typeface="Times New Roman" panose="02020603050405020304" pitchFamily="18" charset="0"/>
                        </a:rPr>
                        <a:t>$ </a:t>
                      </a:r>
                      <a:r>
                        <a:rPr lang="en-US" sz="1800" dirty="0">
                          <a:latin typeface="+mn-lt"/>
                          <a:cs typeface="Calibri" panose="020F0502020204030204" pitchFamily="34" charset="0"/>
                        </a:rPr>
                        <a:t>-0-</a:t>
                      </a:r>
                    </a:p>
                  </a:txBody>
                  <a:tcPr marR="365760" marT="0" marB="0">
                    <a:lnT w="12700" cap="flat" cmpd="sng" algn="ctr">
                      <a:solidFill>
                        <a:schemeClr val="tx1"/>
                      </a:solidFill>
                      <a:prstDash val="solid"/>
                      <a:round/>
                      <a:headEnd type="none" w="med" len="med"/>
                      <a:tailEnd type="none" w="med" len="med"/>
                    </a:lnT>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latin typeface="+mn-lt"/>
                          <a:cs typeface="Times New Roman" panose="02020603050405020304" pitchFamily="18" charset="0"/>
                        </a:rPr>
                        <a:t>$ </a:t>
                      </a:r>
                      <a:r>
                        <a:rPr lang="en-US" sz="1800" dirty="0">
                          <a:latin typeface="+mn-lt"/>
                          <a:cs typeface="Calibri" panose="020F0502020204030204" pitchFamily="34" charset="0"/>
                        </a:rPr>
                        <a:t>-0-</a:t>
                      </a:r>
                    </a:p>
                  </a:txBody>
                  <a:tcPr marR="27432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US" sz="1800" dirty="0">
                          <a:latin typeface="+mn-lt"/>
                          <a:cs typeface="Times New Roman" panose="02020603050405020304" pitchFamily="18" charset="0"/>
                        </a:rPr>
                        <a:t>Common stockholders' equity</a:t>
                      </a:r>
                    </a:p>
                  </a:txBody>
                  <a:tcPr marT="0" marB="0"/>
                </a:tc>
                <a:tc>
                  <a:txBody>
                    <a:bodyPr/>
                    <a:lstStyle/>
                    <a:p>
                      <a:pPr algn="r"/>
                      <a:r>
                        <a:rPr lang="en-US" sz="1800" dirty="0">
                          <a:latin typeface="+mn-lt"/>
                          <a:cs typeface="Times New Roman" panose="02020603050405020304" pitchFamily="18" charset="0"/>
                        </a:rPr>
                        <a:t>12,407</a:t>
                      </a:r>
                    </a:p>
                  </a:txBody>
                  <a:tcPr marR="365760" marT="0" marB="0"/>
                </a:tc>
                <a:tc>
                  <a:txBody>
                    <a:bodyPr/>
                    <a:lstStyle/>
                    <a:p>
                      <a:pPr algn="r"/>
                      <a:r>
                        <a:rPr lang="en-US" sz="1800" dirty="0">
                          <a:latin typeface="+mn-lt"/>
                          <a:cs typeface="Times New Roman" panose="02020603050405020304" pitchFamily="18" charset="0"/>
                        </a:rPr>
                        <a:t>12,258</a:t>
                      </a:r>
                    </a:p>
                  </a:txBody>
                  <a:tcPr marR="365760" marT="0" marB="0"/>
                </a:tc>
                <a:tc>
                  <a:txBody>
                    <a:bodyPr/>
                    <a:lstStyle/>
                    <a:p>
                      <a:pPr algn="r"/>
                      <a:r>
                        <a:rPr lang="en-US" sz="1800" dirty="0">
                          <a:latin typeface="+mn-lt"/>
                          <a:cs typeface="Times New Roman" panose="02020603050405020304" pitchFamily="18" charset="0"/>
                        </a:rPr>
                        <a:t>12,707</a:t>
                      </a:r>
                    </a:p>
                  </a:txBody>
                  <a:tcPr marR="274320" marT="0" marB="0"/>
                </a:tc>
                <a:extLst>
                  <a:ext uri="{0D108BD9-81ED-4DB2-BD59-A6C34878D82A}">
                    <a16:rowId xmlns:a16="http://schemas.microsoft.com/office/drawing/2014/main" val="10002"/>
                  </a:ext>
                </a:extLst>
              </a:tr>
            </a:tbl>
          </a:graphicData>
        </a:graphic>
      </p:graphicFrame>
      <p:pic>
        <p:nvPicPr>
          <p:cNvPr id="13" name="Picture Placeholder 12" descr="A formula for calculating Return on Common Stockholders’ Equity for the years, 2016 and 2015. The formula for Return on Common Stockholders’ Equity is displayed as: net income minus preferred dividends as the numerator and average common stockholder's equity as the denominator. The calculation of Return on Common Stockholders’ Equity for 2016 (in millions) is as follows: For 2016, it is given as start fraction $4,240 minus $0 over left parenthesis $12,407 + $12,258 right parenthesis divided by 2 end fraction, which is calculated as 34.4%. For 2015, it is given as start fraction $3,760 minus $0 over left parenthesis $12,258 + $12,707 right parenthesis divided by 2 end fraction, which is calculated as 30.1%.">
            <a:extLst>
              <a:ext uri="{FF2B5EF4-FFF2-40B4-BE49-F238E27FC236}">
                <a16:creationId xmlns:a16="http://schemas.microsoft.com/office/drawing/2014/main" id="{F3D31A5A-47AA-4799-9880-ED2DD03D2CD3}"/>
              </a:ext>
            </a:extLst>
          </p:cNvPr>
          <p:cNvPicPr>
            <a:picLocks noGrp="1" noChangeAspect="1"/>
          </p:cNvPicPr>
          <p:nvPr>
            <p:ph type="pic" sz="quarter" idx="19"/>
          </p:nvPr>
        </p:nvPicPr>
        <p:blipFill>
          <a:blip r:embed="rId2"/>
          <a:stretch>
            <a:fillRect/>
          </a:stretch>
        </p:blipFill>
        <p:spPr>
          <a:xfrm>
            <a:off x="629672" y="4265631"/>
            <a:ext cx="7884657" cy="1905345"/>
          </a:xfrm>
          <a:prstGeom prst="rect">
            <a:avLst/>
          </a:prstGeom>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5</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26013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715675" cy="1198626"/>
          </a:xfrm>
        </p:spPr>
        <p:txBody>
          <a:bodyPr anchor="t"/>
          <a:lstStyle/>
          <a:p>
            <a:r>
              <a:rPr lang="en-US" b="1" dirty="0">
                <a:latin typeface="Times New Roman" panose="02020603050405020304" pitchFamily="18" charset="0"/>
                <a:cs typeface="Times New Roman" panose="02020603050405020304" pitchFamily="18" charset="0"/>
              </a:rPr>
              <a:t>Debt Versus Equity Decision</a:t>
            </a:r>
          </a:p>
        </p:txBody>
      </p:sp>
      <p:pic>
        <p:nvPicPr>
          <p:cNvPr id="9" name="Picture 2" descr="An illustration in tabular form displays advantages of bond financing. There are two columns in this statement, the first displaying images related to bond financing and the second displaying the advantages. The images with corresponding description are as follows: An image of a hand pointing towards stock list; Advantages, stock holder control is not affected. Bondholders do not have voting rights, so current owners (stockholders) retain full control of the company. An image of a document of tax bill; Advantages, Tax savings result. Bond interest is deductible for tax purposes; dividends on stock are not. An image of a stock certificate; Advantages, Return on common stockholders' equity may be higher. Although bond interest expense reduces net income, return on common stockholders' equity often is higher under bond ¬financing because no additional shares of common stock are issued.">
            <a:extLst>
              <a:ext uri="{FF2B5EF4-FFF2-40B4-BE49-F238E27FC236}">
                <a16:creationId xmlns:a16="http://schemas.microsoft.com/office/drawing/2014/main" id="{5D8BAF1A-AABA-48A9-B282-100D28B363A0}"/>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453795" y="1639464"/>
            <a:ext cx="8236410" cy="415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5</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30364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normAutofit fontScale="90000"/>
          </a:bodyPr>
          <a:lstStyle/>
          <a:p>
            <a:r>
              <a:rPr lang="en-US" b="1" dirty="0">
                <a:latin typeface="Times New Roman" panose="02020603050405020304" pitchFamily="18" charset="0"/>
                <a:cs typeface="Times New Roman" panose="02020603050405020304" pitchFamily="18" charset="0"/>
              </a:rPr>
              <a:t>Debt Versus Equity Decision</a:t>
            </a:r>
            <a:br>
              <a:rPr lang="en-US" b="1" dirty="0">
                <a:latin typeface="Times New Roman" panose="02020603050405020304" pitchFamily="18" charset="0"/>
                <a:cs typeface="Times New Roman" panose="02020603050405020304" pitchFamily="18" charset="0"/>
              </a:rPr>
            </a:br>
            <a:r>
              <a:rPr lang="en-US" sz="3100" b="1" dirty="0">
                <a:solidFill>
                  <a:schemeClr val="accent1"/>
                </a:solidFill>
                <a:latin typeface="Times New Roman" panose="02020603050405020304" pitchFamily="18" charset="0"/>
                <a:cs typeface="Times New Roman" panose="02020603050405020304" pitchFamily="18" charset="0"/>
              </a:rPr>
              <a:t>Components of Return on Common Stockholders’ Equity</a:t>
            </a:r>
            <a:endParaRPr lang="en-US" b="1" dirty="0">
              <a:solidFill>
                <a:schemeClr val="accent1"/>
              </a:solidFill>
              <a:latin typeface="Times New Roman" panose="02020603050405020304" pitchFamily="18" charset="0"/>
              <a:cs typeface="Times New Roman" panose="02020603050405020304" pitchFamily="18" charset="0"/>
            </a:endParaRPr>
          </a:p>
        </p:txBody>
      </p:sp>
      <p:pic>
        <p:nvPicPr>
          <p:cNvPr id="7" name="Picture Placeholder 6" descr="A flow diagram shows the components of the return on common stockholders’ equity. The return on common stockholders’ equity points to two components that are: Return on assets and Leverage (debt to assets ratio).">
            <a:extLst>
              <a:ext uri="{FF2B5EF4-FFF2-40B4-BE49-F238E27FC236}">
                <a16:creationId xmlns:a16="http://schemas.microsoft.com/office/drawing/2014/main" id="{78EE9E08-9952-4200-9A82-76D202348A44}"/>
              </a:ext>
            </a:extLst>
          </p:cNvPr>
          <p:cNvPicPr>
            <a:picLocks noGrp="1" noChangeAspect="1"/>
          </p:cNvPicPr>
          <p:nvPr>
            <p:ph type="pic" sz="quarter" idx="19"/>
          </p:nvPr>
        </p:nvPicPr>
        <p:blipFill>
          <a:blip r:embed="rId2"/>
          <a:stretch>
            <a:fillRect/>
          </a:stretch>
        </p:blipFill>
        <p:spPr>
          <a:xfrm>
            <a:off x="1667016" y="1953066"/>
            <a:ext cx="5809968" cy="2771334"/>
          </a:xfrm>
          <a:prstGeom prst="rect">
            <a:avLst/>
          </a:prstGeom>
        </p:spPr>
      </p:pic>
      <p:sp>
        <p:nvSpPr>
          <p:cNvPr id="6" name="Content Placeholder 5">
            <a:extLst>
              <a:ext uri="{FF2B5EF4-FFF2-40B4-BE49-F238E27FC236}">
                <a16:creationId xmlns:a16="http://schemas.microsoft.com/office/drawing/2014/main" id="{5F8D4CB5-AF9D-4083-BE87-177C483F211D}"/>
              </a:ext>
            </a:extLst>
          </p:cNvPr>
          <p:cNvSpPr>
            <a:spLocks noGrp="1"/>
          </p:cNvSpPr>
          <p:nvPr>
            <p:ph sz="quarter" idx="18"/>
          </p:nvPr>
        </p:nvSpPr>
        <p:spPr>
          <a:xfrm>
            <a:off x="579968" y="4830762"/>
            <a:ext cx="8334022" cy="1265238"/>
          </a:xfrm>
        </p:spPr>
        <p:txBody>
          <a:bodyPr/>
          <a:lstStyle/>
          <a:p>
            <a:pPr marL="0" indent="0">
              <a:buNone/>
            </a:pPr>
            <a:r>
              <a:rPr lang="en-US" sz="2400" dirty="0">
                <a:latin typeface="Times New Roman" panose="02020603050405020304" pitchFamily="18" charset="0"/>
                <a:cs typeface="Times New Roman" panose="02020603050405020304" pitchFamily="18" charset="0"/>
              </a:rPr>
              <a:t>If a company wants to increase its return on common stockholders’ equity, it can either increase its return on assets or increase its reliance on debt financing.</a:t>
            </a:r>
          </a:p>
        </p:txBody>
      </p:sp>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5</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4416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62122" cy="1104900"/>
          </a:xfrm>
        </p:spPr>
        <p:txBody>
          <a:bodyPr anchor="t">
            <a:noAutofit/>
          </a:bodyPr>
          <a:lstStyle/>
          <a:p>
            <a:r>
              <a:rPr lang="en-US" b="1" dirty="0">
                <a:latin typeface="Times New Roman" panose="02020603050405020304" pitchFamily="18" charset="0"/>
                <a:cs typeface="Times New Roman" panose="02020603050405020304" pitchFamily="18" charset="0"/>
              </a:rPr>
              <a:t>Debt Versus Equity Decision</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Plan A Versus Plan B</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0" indent="0">
              <a:buNone/>
            </a:pPr>
            <a:r>
              <a:rPr lang="en-US" sz="2400" b="1" dirty="0">
                <a:latin typeface="Times New Roman" panose="02020603050405020304" pitchFamily="18" charset="0"/>
                <a:cs typeface="Times New Roman" panose="02020603050405020304" pitchFamily="18" charset="0"/>
              </a:rPr>
              <a:t>Illustration:</a:t>
            </a:r>
            <a:r>
              <a:rPr lang="en-US" sz="2400" dirty="0">
                <a:latin typeface="Times New Roman" panose="02020603050405020304" pitchFamily="18" charset="0"/>
                <a:cs typeface="Times New Roman" panose="02020603050405020304" pitchFamily="18" charset="0"/>
              </a:rPr>
              <a:t> Microsystems Inc. currently has 100,000 shares of common stock outstanding issued at $25 per share and no debt. It is considering two alternatives for raising an additional $5 million:</a:t>
            </a:r>
          </a:p>
          <a:p>
            <a:pPr marL="0" indent="0">
              <a:buNone/>
            </a:pPr>
            <a:r>
              <a:rPr lang="en-US" sz="2400" b="1" dirty="0">
                <a:latin typeface="Times New Roman" panose="02020603050405020304" pitchFamily="18" charset="0"/>
                <a:cs typeface="Times New Roman" panose="02020603050405020304" pitchFamily="18" charset="0"/>
              </a:rPr>
              <a:t>Plan A</a:t>
            </a:r>
            <a:r>
              <a:rPr lang="en-US" sz="2400" dirty="0">
                <a:latin typeface="Times New Roman" panose="02020603050405020304" pitchFamily="18" charset="0"/>
                <a:cs typeface="Times New Roman" panose="02020603050405020304" pitchFamily="18" charset="0"/>
              </a:rPr>
              <a:t> involves issuing 200,000 shares of common stock at the current market price of $25 per share.</a:t>
            </a:r>
          </a:p>
          <a:p>
            <a:pPr marL="0" indent="0">
              <a:buNone/>
            </a:pPr>
            <a:r>
              <a:rPr lang="en-US" sz="2400" b="1" dirty="0">
                <a:latin typeface="Times New Roman" panose="02020603050405020304" pitchFamily="18" charset="0"/>
                <a:cs typeface="Times New Roman" panose="02020603050405020304" pitchFamily="18" charset="0"/>
              </a:rPr>
              <a:t>Plan B</a:t>
            </a:r>
            <a:r>
              <a:rPr lang="en-US" sz="2400" dirty="0">
                <a:latin typeface="Times New Roman" panose="02020603050405020304" pitchFamily="18" charset="0"/>
                <a:cs typeface="Times New Roman" panose="02020603050405020304" pitchFamily="18" charset="0"/>
              </a:rPr>
              <a:t> involves issuing $5 million of 12% bonds at face value. Income before interest and taxes will be $1.5 million; income taxes are expected to be 30%.</a:t>
            </a:r>
          </a:p>
          <a:p>
            <a:pPr marL="0" indent="0">
              <a:buNone/>
            </a:pPr>
            <a:r>
              <a:rPr lang="en-US" sz="2400" dirty="0">
                <a:latin typeface="Times New Roman" panose="02020603050405020304" pitchFamily="18" charset="0"/>
                <a:cs typeface="Times New Roman" panose="02020603050405020304" pitchFamily="18" charset="0"/>
              </a:rPr>
              <a:t>The alternative effects on the return on common stockholders’ equity are shown in the next Illustration.</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5</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67581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lstStyle/>
          <a:p>
            <a:pPr>
              <a:lnSpc>
                <a:spcPct val="100000"/>
              </a:lnSpc>
            </a:pPr>
            <a:r>
              <a:rPr lang="en-US" b="1" dirty="0">
                <a:latin typeface="Times New Roman" panose="02020603050405020304" pitchFamily="18" charset="0"/>
                <a:cs typeface="Times New Roman" panose="02020603050405020304" pitchFamily="18" charset="0"/>
              </a:rPr>
              <a:t>Debt Versus Equity Decision</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Plan A Versus Plan B Solution</a:t>
            </a:r>
            <a:endParaRPr lang="en-US" b="1" dirty="0">
              <a:latin typeface="Times New Roman" panose="02020603050405020304" pitchFamily="18" charset="0"/>
              <a:cs typeface="Times New Roman" panose="02020603050405020304" pitchFamily="18" charset="0"/>
            </a:endParaRPr>
          </a:p>
        </p:txBody>
      </p:sp>
      <p:pic>
        <p:nvPicPr>
          <p:cNvPr id="17" name="Picture Placeholder 16" descr="An illustration displays the two types of effects on the return on common stockholders’ equity. There are three columns displayed in this statement, the first displaying the account labels, the second numeric column displaying plan A, issue stock and third numeric column displaying Plan B, issue bonds. The following are the account labels listed with the respective amounts under the column plan A and plan B. Income before interest and taxes: $1,500,000; $1,500,000. Interest (12% times $5,000,000): Blank space; $600,000. Income before income taxes (calculated as income before interest and taxes minus interest): $1,500,000; $900,000. Income tax expense (30%): $450,000; $270,000. Net income (calculated as income before taxes minus income tax expense): $1,050,000; $630,000. Common stockholders’ equity: $7,500,000; $2,500,000. Return on common stockholders’ equity: 14%; 25.2%.">
            <a:extLst>
              <a:ext uri="{FF2B5EF4-FFF2-40B4-BE49-F238E27FC236}">
                <a16:creationId xmlns:a16="http://schemas.microsoft.com/office/drawing/2014/main" id="{8C15915D-C1B3-4B38-B59E-8F8146846BC2}"/>
              </a:ext>
            </a:extLst>
          </p:cNvPr>
          <p:cNvPicPr>
            <a:picLocks noGrp="1" noChangeAspect="1"/>
          </p:cNvPicPr>
          <p:nvPr>
            <p:ph type="pic" sz="quarter" idx="19"/>
          </p:nvPr>
        </p:nvPicPr>
        <p:blipFill>
          <a:blip r:embed="rId2"/>
          <a:stretch>
            <a:fillRect/>
          </a:stretch>
        </p:blipFill>
        <p:spPr>
          <a:xfrm>
            <a:off x="1425257" y="1704241"/>
            <a:ext cx="6293486" cy="3096359"/>
          </a:xfrm>
          <a:prstGeom prst="rect">
            <a:avLst/>
          </a:prstGeom>
        </p:spPr>
      </p:pic>
      <p:sp>
        <p:nvSpPr>
          <p:cNvPr id="6" name="Content Placeholder 5">
            <a:extLst>
              <a:ext uri="{FF2B5EF4-FFF2-40B4-BE49-F238E27FC236}">
                <a16:creationId xmlns:a16="http://schemas.microsoft.com/office/drawing/2014/main" id="{A942009C-15C6-4443-9487-76D76E98DEFB}"/>
              </a:ext>
            </a:extLst>
          </p:cNvPr>
          <p:cNvSpPr>
            <a:spLocks noGrp="1"/>
          </p:cNvSpPr>
          <p:nvPr>
            <p:ph sz="quarter" idx="18"/>
          </p:nvPr>
        </p:nvSpPr>
        <p:spPr>
          <a:xfrm>
            <a:off x="428978" y="4868863"/>
            <a:ext cx="8334022" cy="1379537"/>
          </a:xfrm>
        </p:spPr>
        <p:txBody>
          <a:bodyPr/>
          <a:lstStyle/>
          <a:p>
            <a:pPr marL="0" indent="0">
              <a:buNone/>
            </a:pPr>
            <a:r>
              <a:rPr lang="en-US" sz="2000" dirty="0">
                <a:latin typeface="Times New Roman" panose="02020603050405020304" pitchFamily="18" charset="0"/>
                <a:cs typeface="Times New Roman" panose="02020603050405020304" pitchFamily="18" charset="0"/>
              </a:rPr>
              <a:t>Even though net income is less with Plan B the return on common stockholders’ equity increases from 14% for Plan A (issuing stock) to 25.2% for Plan B (issuing bonds) because net income is spread over a smaller amount of common stockholders’ equity.</a:t>
            </a:r>
          </a:p>
        </p:txBody>
      </p:sp>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5</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66416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t>DO IT! 5: Analyzing Stockholders’ Equity</a:t>
            </a:r>
            <a:endParaRPr lang="ru-RU"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457200" y="1676400"/>
            <a:ext cx="8282354" cy="914400"/>
          </a:xfrm>
        </p:spPr>
        <p:txBody>
          <a:bodyPr/>
          <a:lstStyle/>
          <a:p>
            <a:pPr algn="l">
              <a:lnSpc>
                <a:spcPct val="100000"/>
              </a:lnSpc>
              <a:spcBef>
                <a:spcPts val="1200"/>
              </a:spcBef>
            </a:pPr>
            <a:r>
              <a:rPr lang="en-US" sz="2400" dirty="0">
                <a:latin typeface="Times New Roman" panose="02020603050405020304" pitchFamily="18" charset="0"/>
                <a:cs typeface="Times New Roman" panose="02020603050405020304" pitchFamily="18" charset="0"/>
              </a:rPr>
              <a:t>On January 1, 2022, Siena Corporation purchased 2,000 shares of treasury stock. Other information is provided below.</a:t>
            </a:r>
            <a:endParaRPr lang="en-IN" sz="2400" dirty="0">
              <a:latin typeface="Times New Roman" panose="02020603050405020304" pitchFamily="18" charset="0"/>
              <a:cs typeface="Times New Roman" panose="02020603050405020304" pitchFamily="18" charset="0"/>
            </a:endParaRPr>
          </a:p>
        </p:txBody>
      </p:sp>
      <p:pic>
        <p:nvPicPr>
          <p:cNvPr id="10" name="Picture Placeholder 9" descr="A financial statement of Siena Corporation is displayed. There are 3 columns displayed, the first displaying the account labels in millions and the other two displaying the respective amounts for the years, 2022 and 2021. The following labels are listed with the respective amounts in the two numeric columns: Net income; $110,000; $110,000. Dividends on preferred stock; $10,000; $10,000. Dividends on common stock; $1,600; $2,000. Common stockholders’ equity, beginning of year; $400,000 (it is adjusted for purchase of treasury stock); $500,000. Common stockholders’ equity, end of year; $400,000; $500,000.">
            <a:extLst>
              <a:ext uri="{FF2B5EF4-FFF2-40B4-BE49-F238E27FC236}">
                <a16:creationId xmlns:a16="http://schemas.microsoft.com/office/drawing/2014/main" id="{202F052D-649C-4B62-84B5-0201511523F3}"/>
              </a:ext>
            </a:extLst>
          </p:cNvPr>
          <p:cNvPicPr>
            <a:picLocks noGrp="1" noChangeAspect="1"/>
          </p:cNvPicPr>
          <p:nvPr>
            <p:ph type="pic" sz="quarter" idx="19"/>
          </p:nvPr>
        </p:nvPicPr>
        <p:blipFill>
          <a:blip r:embed="rId2"/>
          <a:stretch>
            <a:fillRect/>
          </a:stretch>
        </p:blipFill>
        <p:spPr>
          <a:xfrm>
            <a:off x="617570" y="2667000"/>
            <a:ext cx="7908860" cy="2172581"/>
          </a:xfrm>
          <a:prstGeom prst="rect">
            <a:avLst/>
          </a:prstGeom>
        </p:spPr>
      </p:pic>
      <p:sp>
        <p:nvSpPr>
          <p:cNvPr id="6" name="Content Placeholder 5"/>
          <p:cNvSpPr>
            <a:spLocks noGrp="1"/>
          </p:cNvSpPr>
          <p:nvPr>
            <p:ph sz="quarter" idx="18"/>
          </p:nvPr>
        </p:nvSpPr>
        <p:spPr>
          <a:xfrm>
            <a:off x="533400" y="5029200"/>
            <a:ext cx="8305800" cy="1132116"/>
          </a:xfrm>
        </p:spPr>
        <p:txBody>
          <a:bodyPr/>
          <a:lstStyle/>
          <a:p>
            <a:pPr marL="0" indent="0">
              <a:buNone/>
            </a:pPr>
            <a:r>
              <a:rPr lang="en-US" sz="1800" dirty="0">
                <a:latin typeface="Times New Roman" panose="02020603050405020304" pitchFamily="18" charset="0"/>
                <a:cs typeface="Times New Roman" panose="02020603050405020304" pitchFamily="18" charset="0"/>
              </a:rPr>
              <a:t>*Adjusted for purchase of treasury stock.</a:t>
            </a:r>
            <a:endParaRPr lang="en-US" sz="20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Compute the return on common stockholders’ equity for each year.</a:t>
            </a:r>
            <a:endParaRPr lang="en-IN" sz="2400" dirty="0">
              <a:latin typeface="Times New Roman" panose="02020603050405020304" pitchFamily="18" charset="0"/>
              <a:cs typeface="Times New Roman" panose="02020603050405020304" pitchFamily="18" charset="0"/>
            </a:endParaRPr>
          </a:p>
        </p:txBody>
      </p:sp>
      <p:sp>
        <p:nvSpPr>
          <p:cNvPr id="11" name="Content Placeholder 10"/>
          <p:cNvSpPr>
            <a:spLocks noGrp="1"/>
          </p:cNvSpPr>
          <p:nvPr>
            <p:ph sz="quarter" idx="23"/>
          </p:nvPr>
        </p:nvSpPr>
        <p:spPr/>
        <p:txBody>
          <a:bodyPr/>
          <a:lstStyle/>
          <a:p>
            <a:pPr marL="0" lvl="1" indent="0">
              <a:spcBef>
                <a:spcPts val="1000"/>
              </a:spcBef>
              <a:buNone/>
            </a:pP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O 5</a:t>
            </a:r>
            <a:endParaRPr lang="en-US" sz="12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7675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7953675" cy="608276"/>
          </a:xfrm>
        </p:spPr>
        <p:txBody>
          <a:bodyPr anchor="t"/>
          <a:lstStyle/>
          <a:p>
            <a:r>
              <a:rPr lang="en-US" b="1" dirty="0">
                <a:latin typeface="Times New Roman" panose="02020603050405020304" pitchFamily="18" charset="0"/>
                <a:cs typeface="Times New Roman" panose="02020603050405020304" pitchFamily="18" charset="0"/>
              </a:rPr>
              <a:t>Notes Payable </a:t>
            </a:r>
            <a:r>
              <a:rPr lang="en-US" sz="3200" b="1" dirty="0">
                <a:latin typeface="Times New Roman" panose="02020603050405020304" pitchFamily="18" charset="0"/>
                <a:cs typeface="Times New Roman" panose="02020603050405020304" pitchFamily="18" charset="0"/>
              </a:rPr>
              <a:t>Issuance of Note</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304800" y="1066800"/>
            <a:ext cx="8458200" cy="2971799"/>
          </a:xfrm>
        </p:spPr>
        <p:txBody>
          <a:bodyPr/>
          <a:lstStyle/>
          <a:p>
            <a:pPr algn="l">
              <a:lnSpc>
                <a:spcPct val="100000"/>
              </a:lnSpc>
              <a:spcBef>
                <a:spcPts val="1200"/>
              </a:spcBef>
            </a:pPr>
            <a:r>
              <a:rPr lang="en-US" altLang="en-US" sz="2600" dirty="0">
                <a:latin typeface="Times New Roman" panose="02020603050405020304" pitchFamily="18" charset="0"/>
                <a:cs typeface="Times New Roman" panose="02020603050405020304" pitchFamily="18" charset="0"/>
              </a:rPr>
              <a:t>O</a:t>
            </a:r>
            <a:r>
              <a:rPr lang="en-US" sz="2600" dirty="0">
                <a:latin typeface="Times New Roman" panose="02020603050405020304" pitchFamily="18" charset="0"/>
                <a:cs typeface="Times New Roman" panose="02020603050405020304" pitchFamily="18" charset="0"/>
              </a:rPr>
              <a:t>n September 1, 2022, Cole Williams Co. signs a $100,000, 12%, four-month note maturing on January 1 with First National Bank. </a:t>
            </a:r>
          </a:p>
          <a:p>
            <a:pPr algn="l">
              <a:lnSpc>
                <a:spcPct val="100000"/>
              </a:lnSpc>
              <a:spcBef>
                <a:spcPts val="1200"/>
              </a:spcBef>
            </a:pPr>
            <a:r>
              <a:rPr lang="en-US" sz="2600" dirty="0">
                <a:latin typeface="Times New Roman" panose="02020603050405020304" pitchFamily="18" charset="0"/>
                <a:cs typeface="Times New Roman" panose="02020603050405020304" pitchFamily="18" charset="0"/>
              </a:rPr>
              <a:t>When a company issues an interest-bearing note, the amount of cash generally equals the note’s face value. </a:t>
            </a:r>
          </a:p>
          <a:p>
            <a:pPr algn="l">
              <a:lnSpc>
                <a:spcPct val="100000"/>
              </a:lnSpc>
              <a:spcBef>
                <a:spcPts val="1200"/>
              </a:spcBef>
            </a:pPr>
            <a:r>
              <a:rPr lang="en-US" sz="2600" dirty="0">
                <a:latin typeface="Times New Roman" panose="02020603050405020304" pitchFamily="18" charset="0"/>
                <a:cs typeface="Times New Roman" panose="02020603050405020304" pitchFamily="18" charset="0"/>
              </a:rPr>
              <a:t>Cole Williams Col therefore will receive $100,000 cash.</a:t>
            </a:r>
            <a:endParaRPr lang="en-US" altLang="en-US" sz="2600" dirty="0">
              <a:latin typeface="Times New Roman" panose="02020603050405020304" pitchFamily="18" charset="0"/>
              <a:cs typeface="Times New Roman" panose="02020603050405020304" pitchFamily="18" charset="0"/>
            </a:endParaRPr>
          </a:p>
        </p:txBody>
      </p:sp>
      <p:pic>
        <p:nvPicPr>
          <p:cNvPr id="9" name="Picture 2" descr="An illustration of recording the transaction using equation analysis displays the Cash Flow and Balance Sheet. The accounting equation in the Balance Sheet is expressed as: Assets = Liabilities + Stockholders’ Equity column, set up as the column headings. The Cash account is listed under the Assets column and Notes Payable account is listed under the Liabilities column. The Common Stock account, Revenue, Expense, and Dividend are listed under the Stockholders' Equity column as: Common Stock plus Revenue minus Expense minus Dividend (Revenue, Expense, and Dividend come under the sub-heading, Retained Earnings under the Stockholders’ Equity column). ">
            <a:extLst>
              <a:ext uri="{FF2B5EF4-FFF2-40B4-BE49-F238E27FC236}">
                <a16:creationId xmlns:a16="http://schemas.microsoft.com/office/drawing/2014/main" id="{C7A3AA6D-0C8F-46C0-AF96-6364790DB658}"/>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636968" y="4136421"/>
            <a:ext cx="7870064" cy="195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2308496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106075" cy="608276"/>
          </a:xfrm>
        </p:spPr>
        <p:txBody>
          <a:bodyPr anchor="t"/>
          <a:lstStyle/>
          <a:p>
            <a:r>
              <a:rPr lang="en-US" b="1" dirty="0">
                <a:latin typeface="Times New Roman" panose="02020603050405020304" pitchFamily="18" charset="0"/>
                <a:cs typeface="Times New Roman" panose="02020603050405020304" pitchFamily="18" charset="0"/>
              </a:rPr>
              <a:t>Notes Payable -</a:t>
            </a:r>
            <a:r>
              <a:rPr lang="en-US" sz="3200" b="1" dirty="0">
                <a:latin typeface="Times New Roman" panose="02020603050405020304" pitchFamily="18" charset="0"/>
                <a:cs typeface="Times New Roman" panose="02020603050405020304" pitchFamily="18" charset="0"/>
              </a:rPr>
              <a:t>Recording Issuance of Note</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457200" y="1066800"/>
            <a:ext cx="8153400" cy="2895600"/>
          </a:xfrm>
        </p:spPr>
        <p:txBody>
          <a:bodyPr/>
          <a:lstStyle/>
          <a:p>
            <a:pPr algn="l">
              <a:lnSpc>
                <a:spcPct val="100000"/>
              </a:lnSpc>
              <a:spcBef>
                <a:spcPts val="1200"/>
              </a:spcBef>
            </a:pPr>
            <a:r>
              <a:rPr lang="en-US" altLang="en-US" sz="2400"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n September 1, 2022, Cole Williams Co. signs a $100,000, 12%, four-month note maturing on January 1 with First National Bank. </a:t>
            </a:r>
          </a:p>
          <a:p>
            <a:pPr algn="l">
              <a:lnSpc>
                <a:spcPct val="100000"/>
              </a:lnSpc>
              <a:spcBef>
                <a:spcPts val="1200"/>
              </a:spcBef>
            </a:pPr>
            <a:r>
              <a:rPr lang="en-US" sz="2400" dirty="0">
                <a:latin typeface="Times New Roman" panose="02020603050405020304" pitchFamily="18" charset="0"/>
                <a:cs typeface="Times New Roman" panose="02020603050405020304" pitchFamily="18" charset="0"/>
              </a:rPr>
              <a:t>When a company issues an interest-bearing note, the amount of cash generally equals the note’s face value. </a:t>
            </a:r>
          </a:p>
          <a:p>
            <a:pPr algn="l">
              <a:lnSpc>
                <a:spcPct val="100000"/>
              </a:lnSpc>
              <a:spcBef>
                <a:spcPts val="1200"/>
              </a:spcBef>
            </a:pPr>
            <a:r>
              <a:rPr lang="en-US" sz="2400" dirty="0">
                <a:latin typeface="Times New Roman" panose="02020603050405020304" pitchFamily="18" charset="0"/>
                <a:cs typeface="Times New Roman" panose="02020603050405020304" pitchFamily="18" charset="0"/>
              </a:rPr>
              <a:t>Cole Williams Col therefore will receive $100,000 cash.</a:t>
            </a:r>
            <a:endParaRPr lang="en-US" altLang="en-US" sz="2400" dirty="0">
              <a:latin typeface="Times New Roman" panose="02020603050405020304" pitchFamily="18" charset="0"/>
              <a:cs typeface="Times New Roman" panose="02020603050405020304" pitchFamily="18" charset="0"/>
            </a:endParaRPr>
          </a:p>
          <a:p>
            <a:pPr algn="l">
              <a:lnSpc>
                <a:spcPct val="100000"/>
              </a:lnSpc>
              <a:spcBef>
                <a:spcPts val="1200"/>
              </a:spcBef>
            </a:pPr>
            <a:endParaRPr lang="en-US" altLang="en-US" sz="2400" dirty="0">
              <a:latin typeface="Times New Roman" panose="02020603050405020304" pitchFamily="18" charset="0"/>
              <a:cs typeface="Times New Roman" panose="02020603050405020304" pitchFamily="18" charset="0"/>
            </a:endParaRPr>
          </a:p>
        </p:txBody>
      </p:sp>
      <p:pic>
        <p:nvPicPr>
          <p:cNvPr id="10" name="Picture 2" descr="An illustration of recording the transaction using equation analysis displays the Cash flow and Balance Sheet. The cash flow is given as $100,000 with an arrow pointing upward at the left of $100,000. The accounting equation in the Balance Sheet is expressed as: Assets = Liabilities + Stockholders’ Equity, set up as the column headings. The Cash account is listed under the Assets column and the Notes Payable account is listed under Liabilities column. The Common Stock account, Revenue, Expense, and Dividend are listed under the Stockholders' Equity column as: Common Stock plus Revenue minus Expense minus Dividend (Revenue, Expense, and Dividend come under the sub-heading, Retained Earnings under the Stockholders’ Equity column). $100,000 amount is displayed under Cash account; $100,000 amount is displayed with the positive sign  under the Notes Payable account.">
            <a:extLst>
              <a:ext uri="{FF2B5EF4-FFF2-40B4-BE49-F238E27FC236}">
                <a16:creationId xmlns:a16="http://schemas.microsoft.com/office/drawing/2014/main" id="{1D93E6C7-35A3-4E1A-954A-101FBA0A5AAE}"/>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637309" y="4138232"/>
            <a:ext cx="7869382" cy="203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298292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106075" cy="532076"/>
          </a:xfrm>
        </p:spPr>
        <p:txBody>
          <a:bodyPr anchor="t">
            <a:normAutofit fontScale="90000"/>
          </a:bodyPr>
          <a:lstStyle/>
          <a:p>
            <a:r>
              <a:rPr lang="en-US" b="1" dirty="0">
                <a:latin typeface="Times New Roman" panose="02020603050405020304" pitchFamily="18" charset="0"/>
                <a:cs typeface="Times New Roman" panose="02020603050405020304" pitchFamily="18" charset="0"/>
              </a:rPr>
              <a:t>Notes Payable - </a:t>
            </a:r>
            <a:r>
              <a:rPr lang="en-US" sz="3200" b="1" dirty="0">
                <a:latin typeface="Times New Roman" panose="02020603050405020304" pitchFamily="18" charset="0"/>
                <a:cs typeface="Times New Roman" panose="02020603050405020304" pitchFamily="18" charset="0"/>
              </a:rPr>
              <a:t>Adjustment for Interest</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381000" y="1143000"/>
            <a:ext cx="8382000" cy="2133601"/>
          </a:xfrm>
        </p:spPr>
        <p:txBody>
          <a:bodyPr/>
          <a:lstStyle/>
          <a:p>
            <a:pPr algn="l">
              <a:lnSpc>
                <a:spcPct val="100000"/>
              </a:lnSpc>
              <a:spcBef>
                <a:spcPts val="1200"/>
              </a:spcBef>
            </a:pPr>
            <a:r>
              <a:rPr lang="en-US" altLang="en-US" sz="2800" dirty="0">
                <a:latin typeface="Times New Roman" panose="02020603050405020304" pitchFamily="18" charset="0"/>
                <a:cs typeface="Times New Roman" panose="02020603050405020304" pitchFamily="18" charset="0"/>
              </a:rPr>
              <a:t>If Cole Williams Co. prepares financial statements annually, it makes an adjustment at December 31 to recognize four months of interest expense and interest payable </a:t>
            </a:r>
            <a:r>
              <a:rPr lang="en-US" sz="2800" dirty="0">
                <a:latin typeface="Times New Roman" panose="02020603050405020304" pitchFamily="18" charset="0"/>
                <a:cs typeface="Times New Roman" panose="02020603050405020304" pitchFamily="18" charset="0"/>
              </a:rPr>
              <a:t>of $4,000 ($100,000 × 12% × 4/12). (Loan was consummated on September 1.</a:t>
            </a:r>
            <a:endParaRPr lang="en-US" altLang="en-US" sz="2800" dirty="0">
              <a:latin typeface="Times New Roman" panose="02020603050405020304" pitchFamily="18" charset="0"/>
              <a:cs typeface="Times New Roman" panose="02020603050405020304" pitchFamily="18" charset="0"/>
            </a:endParaRPr>
          </a:p>
        </p:txBody>
      </p:sp>
      <p:pic>
        <p:nvPicPr>
          <p:cNvPr id="9" name="Picture 2" descr="An illustration of recording the transaction using equation analysis displays the Balance Sheet and an Income Statement. The accounting equation in the Balance Sheet is expressed as: Assets = Liabilities + Stockholders’ Equity, set up as the column headings. The Interest Payable account is listed under the Liabilities column. The Common Stock account, Revenue, Expense, and Dividend are listed under the Stockholders' Equity column as: Common Stock plus Revenue minus Expense minus Dividend (Revenue, Expense, and Dividend come under the sub-heading, Retained Earnings under the Stockholders’ Equity column). ">
            <a:extLst>
              <a:ext uri="{FF2B5EF4-FFF2-40B4-BE49-F238E27FC236}">
                <a16:creationId xmlns:a16="http://schemas.microsoft.com/office/drawing/2014/main" id="{76B7D69A-0A78-4DED-9456-1106D3468BE2}"/>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609257" y="3453767"/>
            <a:ext cx="7925487" cy="195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4103901012"/>
      </p:ext>
    </p:extLst>
  </p:cSld>
  <p:clrMapOvr>
    <a:masterClrMapping/>
  </p:clrMapOvr>
</p:sld>
</file>

<file path=ppt/theme/theme1.xml><?xml version="1.0" encoding="utf-8"?>
<a:theme xmlns:a="http://schemas.openxmlformats.org/drawingml/2006/main" name="Open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pter Outline">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earning Objectives">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 Check Questio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ey Term">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mage Slide Mast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3424</Words>
  <Application>Microsoft Office PowerPoint</Application>
  <PresentationFormat>On-screen Show (4:3)</PresentationFormat>
  <Paragraphs>322</Paragraphs>
  <Slides>67</Slides>
  <Notes>5</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67</vt:i4>
      </vt:variant>
    </vt:vector>
  </HeadingPairs>
  <TitlesOfParts>
    <vt:vector size="83" baseType="lpstr">
      <vt:lpstr>Arial</vt:lpstr>
      <vt:lpstr>Calibri</vt:lpstr>
      <vt:lpstr>Courier New</vt:lpstr>
      <vt:lpstr>Georgia</vt:lpstr>
      <vt:lpstr>inherit</vt:lpstr>
      <vt:lpstr>Source Sans Pro</vt:lpstr>
      <vt:lpstr>STIX</vt:lpstr>
      <vt:lpstr>Times New Roman</vt:lpstr>
      <vt:lpstr>Wingdings</vt:lpstr>
      <vt:lpstr>Opener</vt:lpstr>
      <vt:lpstr>Chapter Outline</vt:lpstr>
      <vt:lpstr>Learning Objectives</vt:lpstr>
      <vt:lpstr>Concept Check Question</vt:lpstr>
      <vt:lpstr>Key Term</vt:lpstr>
      <vt:lpstr>Image Slide Master</vt:lpstr>
      <vt:lpstr>Custom Design</vt:lpstr>
      <vt:lpstr>Survey of Accounting</vt:lpstr>
      <vt:lpstr>Learning Objective 1 Explain How to Account for Current Liabilities</vt:lpstr>
      <vt:lpstr>What Is a Current Liability?</vt:lpstr>
      <vt:lpstr>Current Maturities of Long-Term Debt</vt:lpstr>
      <vt:lpstr>PowerPoint Presentation</vt:lpstr>
      <vt:lpstr>Notes Payable</vt:lpstr>
      <vt:lpstr>Notes Payable Issuance of Note</vt:lpstr>
      <vt:lpstr>Notes Payable -Recording Issuance of Note</vt:lpstr>
      <vt:lpstr>Notes Payable - Adjustment for Interest</vt:lpstr>
      <vt:lpstr>Notes Payable Recording Adjustment for Interest</vt:lpstr>
      <vt:lpstr>Notes Payable Recording Payment of Note at Maturity</vt:lpstr>
      <vt:lpstr>PowerPoint Presentation</vt:lpstr>
      <vt:lpstr>Sales Taxes Payable</vt:lpstr>
      <vt:lpstr>Sales Taxes Payable Calculation of Sales Taxes</vt:lpstr>
      <vt:lpstr>Sales Taxes Payable Recording Sales Taxes Payable</vt:lpstr>
      <vt:lpstr>Learning Objective 3 Explain How to Account for the Issuance of Common and Preferred Stock, and the Purchase of Treasury Stock</vt:lpstr>
      <vt:lpstr>PowerPoint Presentation</vt:lpstr>
      <vt:lpstr>PowerPoint Presentation</vt:lpstr>
      <vt:lpstr>PowerPoint Presentation</vt:lpstr>
      <vt:lpstr>Stockholder Rights</vt:lpstr>
      <vt:lpstr>Stockholder Rights (continued)</vt:lpstr>
      <vt:lpstr>Stockholder Rights (concluded)</vt:lpstr>
      <vt:lpstr>Stockholders</vt:lpstr>
      <vt:lpstr>Authorized Stock</vt:lpstr>
      <vt:lpstr>Issuance of Stock</vt:lpstr>
      <vt:lpstr>Par and No-Par Value Stocks</vt:lpstr>
      <vt:lpstr>Corporate Capital Paid-in Capital</vt:lpstr>
      <vt:lpstr>Corporate Capital Retained Earnings</vt:lpstr>
      <vt:lpstr>Accounting for Common Stock</vt:lpstr>
      <vt:lpstr>Issuing Par Value Common Stock for Cash </vt:lpstr>
      <vt:lpstr>Issuing Par Value Common Stock for Cash Issuance of Common Stock at Par Value</vt:lpstr>
      <vt:lpstr>Issuing Par Value Common Stock for Cash Recording Issuance of Common Stock at Par Value</vt:lpstr>
      <vt:lpstr>Issuing Par Value Common Stock for Cash Issuance of Common Stock Above Par Value</vt:lpstr>
      <vt:lpstr>Issuing Par Value Common Stock for Cash Recording Issuance of Common Stock Above Par Value</vt:lpstr>
      <vt:lpstr>PowerPoint Presentation</vt:lpstr>
      <vt:lpstr>PowerPoint Presentation</vt:lpstr>
      <vt:lpstr>Issuing Par Value Common Stock for Cash Presentation</vt:lpstr>
      <vt:lpstr>Accounting for Preferred Stock (1 of 3)</vt:lpstr>
      <vt:lpstr>Accounting for Preferred Stock Issuance of Preferred Stock Above Par Value</vt:lpstr>
      <vt:lpstr>Accounting for Preferred Stock Recording Issuance of Preferred Stock Above Par Value</vt:lpstr>
      <vt:lpstr>PowerPoint Presentation</vt:lpstr>
      <vt:lpstr>Accounting for Treasury Stock</vt:lpstr>
      <vt:lpstr>Accounting for Treasury Stock </vt:lpstr>
      <vt:lpstr>Purchase of Treasury Stock </vt:lpstr>
      <vt:lpstr>Purchase of Treasury Stock</vt:lpstr>
      <vt:lpstr>Purchase of Treasury Stock Example</vt:lpstr>
      <vt:lpstr>Purchase of Treasury Stock Recording Purchase of Treasury Stock</vt:lpstr>
      <vt:lpstr>PowerPoint Presentation</vt:lpstr>
      <vt:lpstr>PowerPoint Presentation</vt:lpstr>
      <vt:lpstr>Learning Objective 4 Explain How to Account for Cash Dividends</vt:lpstr>
      <vt:lpstr>Accounting for Cash Dividends</vt:lpstr>
      <vt:lpstr>Cash Dividends Recording Cash Dividends</vt:lpstr>
      <vt:lpstr>Recording Cash Dividends  Declaration of a Cash Dividend</vt:lpstr>
      <vt:lpstr>Recording Cash Dividends Recording the Declaration of a Cash Dividend</vt:lpstr>
      <vt:lpstr>Recording Cash Dividends Payment of a Cash Dividend</vt:lpstr>
      <vt:lpstr>Recording Cash Dividends Recording Payment of a Cash Dividend</vt:lpstr>
      <vt:lpstr>Dividend Preferred Stockholders</vt:lpstr>
      <vt:lpstr>PowerPoint Presentation</vt:lpstr>
      <vt:lpstr>Stockholders’ Equity Section of Balance Sheet</vt:lpstr>
      <vt:lpstr>Learning Objective 5 Discuss How Stockholders’ Equity is Reported and Analyzed</vt:lpstr>
      <vt:lpstr>Analysis of Stockholders’ Equity Dividend Record</vt:lpstr>
      <vt:lpstr>Analysis of Stockholders’ Equity Earnings Performance</vt:lpstr>
      <vt:lpstr>Debt Versus Equity Decision</vt:lpstr>
      <vt:lpstr>Debt Versus Equity Decision Components of Return on Common Stockholders’ Equity</vt:lpstr>
      <vt:lpstr>Debt Versus Equity Decision Plan A Versus Plan B</vt:lpstr>
      <vt:lpstr>Debt Versus Equity Decision Plan A Versus Plan B Solution</vt:lpstr>
      <vt:lpstr>DO IT! 5: Analyzing Stockholders’ Equity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Reporting and Analyzing Liabilities and Stockholders’ Equity</dc:title>
  <dc:creator/>
  <cp:lastModifiedBy/>
  <cp:revision>1</cp:revision>
  <dcterms:modified xsi:type="dcterms:W3CDTF">2022-06-16T21:05:09Z</dcterms:modified>
</cp:coreProperties>
</file>